
<file path=[Content_Types].xml><?xml version="1.0" encoding="utf-8"?>
<Types xmlns="http://schemas.openxmlformats.org/package/2006/content-types">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2" r:id="rId36"/>
    <p:sldId id="290" r:id="rId37"/>
    <p:sldId id="291"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2192000" cy="10058400"/>
  <p:notesSz cx="121920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Hall" initials="JH" lastIdx="1" clrIdx="0">
    <p:extLst>
      <p:ext uri="{19B8F6BF-5375-455C-9EA6-DF929625EA0E}">
        <p15:presenceInfo xmlns:p15="http://schemas.microsoft.com/office/powerpoint/2012/main" userId="S::jkhall@fsu.edu::77738e31-1d67-40ab-8d69-41518027c3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72" autoAdjust="0"/>
  </p:normalViewPr>
  <p:slideViewPr>
    <p:cSldViewPr>
      <p:cViewPr varScale="1">
        <p:scale>
          <a:sx n="61" d="100"/>
          <a:sy n="61" d="100"/>
        </p:scale>
        <p:origin x="1668" y="78"/>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504825"/>
          </a:xfrm>
          <a:prstGeom prst="rect">
            <a:avLst/>
          </a:prstGeom>
        </p:spPr>
        <p:txBody>
          <a:bodyPr vert="horz" lIns="91440" tIns="45720" rIns="91440" bIns="45720" rtlCol="0"/>
          <a:lstStyle>
            <a:lvl1pPr algn="r">
              <a:defRPr sz="1200"/>
            </a:lvl1pPr>
          </a:lstStyle>
          <a:p>
            <a:fld id="{CE9E9024-CC0D-4C46-8E14-0373E47BB7AD}" type="datetimeFigureOut">
              <a:rPr lang="en-US" smtClean="0"/>
              <a:t>5/13/2022</a:t>
            </a:fld>
            <a:endParaRPr lang="en-US"/>
          </a:p>
        </p:txBody>
      </p:sp>
      <p:sp>
        <p:nvSpPr>
          <p:cNvPr id="4" name="Slide Image Placeholder 3"/>
          <p:cNvSpPr>
            <a:spLocks noGrp="1" noRot="1" noChangeAspect="1"/>
          </p:cNvSpPr>
          <p:nvPr>
            <p:ph type="sldImg" idx="2"/>
          </p:nvPr>
        </p:nvSpPr>
        <p:spPr>
          <a:xfrm>
            <a:off x="4038600" y="1257300"/>
            <a:ext cx="41148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4840288"/>
            <a:ext cx="975360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5283200"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9553575"/>
            <a:ext cx="5283200" cy="504825"/>
          </a:xfrm>
          <a:prstGeom prst="rect">
            <a:avLst/>
          </a:prstGeom>
        </p:spPr>
        <p:txBody>
          <a:bodyPr vert="horz" lIns="91440" tIns="45720" rIns="91440" bIns="45720" rtlCol="0" anchor="b"/>
          <a:lstStyle>
            <a:lvl1pPr algn="r">
              <a:defRPr sz="1200"/>
            </a:lvl1pPr>
          </a:lstStyle>
          <a:p>
            <a:fld id="{6C91B67C-63C8-4CFB-8E62-F1B41C9126B5}" type="slidenum">
              <a:rPr lang="en-US" smtClean="0"/>
              <a:t>‹#›</a:t>
            </a:fld>
            <a:endParaRPr lang="en-US"/>
          </a:p>
        </p:txBody>
      </p:sp>
    </p:spTree>
    <p:extLst>
      <p:ext uri="{BB962C8B-B14F-4D97-AF65-F5344CB8AC3E}">
        <p14:creationId xmlns:p14="http://schemas.microsoft.com/office/powerpoint/2010/main" val="1867445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FSU Federal Work Study Training.  My name is Jennifer Hall and I am the Assistant Director  of Federal Work Study and Loans, along with my coordinator Ms. Jean Mills.  Thank you for taking time to attend our training session today as we have a lot of new and exciting improvements to discuss!  </a:t>
            </a:r>
          </a:p>
        </p:txBody>
      </p:sp>
      <p:sp>
        <p:nvSpPr>
          <p:cNvPr id="4" name="Slide Number Placeholder 3"/>
          <p:cNvSpPr>
            <a:spLocks noGrp="1"/>
          </p:cNvSpPr>
          <p:nvPr>
            <p:ph type="sldNum" sz="quarter" idx="5"/>
          </p:nvPr>
        </p:nvSpPr>
        <p:spPr/>
        <p:txBody>
          <a:bodyPr/>
          <a:lstStyle/>
          <a:p>
            <a:fld id="{6C91B67C-63C8-4CFB-8E62-F1B41C9126B5}" type="slidenum">
              <a:rPr lang="en-US" smtClean="0"/>
              <a:t>1</a:t>
            </a:fld>
            <a:endParaRPr lang="en-US"/>
          </a:p>
        </p:txBody>
      </p:sp>
    </p:spTree>
    <p:extLst>
      <p:ext uri="{BB962C8B-B14F-4D97-AF65-F5344CB8AC3E}">
        <p14:creationId xmlns:p14="http://schemas.microsoft.com/office/powerpoint/2010/main" val="1722043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student’s view of the wizard.</a:t>
            </a:r>
          </a:p>
        </p:txBody>
      </p:sp>
      <p:sp>
        <p:nvSpPr>
          <p:cNvPr id="4" name="Slide Number Placeholder 3"/>
          <p:cNvSpPr>
            <a:spLocks noGrp="1"/>
          </p:cNvSpPr>
          <p:nvPr>
            <p:ph type="sldNum" sz="quarter" idx="5"/>
          </p:nvPr>
        </p:nvSpPr>
        <p:spPr/>
        <p:txBody>
          <a:bodyPr/>
          <a:lstStyle/>
          <a:p>
            <a:fld id="{6C91B67C-63C8-4CFB-8E62-F1B41C9126B5}" type="slidenum">
              <a:rPr lang="en-US" smtClean="0"/>
              <a:t>33</a:t>
            </a:fld>
            <a:endParaRPr lang="en-US"/>
          </a:p>
        </p:txBody>
      </p:sp>
    </p:spTree>
    <p:extLst>
      <p:ext uri="{BB962C8B-B14F-4D97-AF65-F5344CB8AC3E}">
        <p14:creationId xmlns:p14="http://schemas.microsoft.com/office/powerpoint/2010/main" val="1352774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91B67C-63C8-4CFB-8E62-F1B41C9126B5}" type="slidenum">
              <a:rPr lang="en-US" smtClean="0"/>
              <a:t>34</a:t>
            </a:fld>
            <a:endParaRPr lang="en-US"/>
          </a:p>
        </p:txBody>
      </p:sp>
    </p:spTree>
    <p:extLst>
      <p:ext uri="{BB962C8B-B14F-4D97-AF65-F5344CB8AC3E}">
        <p14:creationId xmlns:p14="http://schemas.microsoft.com/office/powerpoint/2010/main" val="2438702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91B67C-63C8-4CFB-8E62-F1B41C9126B5}" type="slidenum">
              <a:rPr lang="en-US" smtClean="0"/>
              <a:t>38</a:t>
            </a:fld>
            <a:endParaRPr lang="en-US"/>
          </a:p>
        </p:txBody>
      </p:sp>
    </p:spTree>
    <p:extLst>
      <p:ext uri="{BB962C8B-B14F-4D97-AF65-F5344CB8AC3E}">
        <p14:creationId xmlns:p14="http://schemas.microsoft.com/office/powerpoint/2010/main" val="3867406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ePaf</a:t>
            </a:r>
            <a:r>
              <a:rPr lang="en-US" dirty="0"/>
              <a:t> This is a sample of an </a:t>
            </a:r>
            <a:r>
              <a:rPr lang="en-US" dirty="0" err="1"/>
              <a:t>ePaf</a:t>
            </a:r>
            <a:r>
              <a:rPr lang="en-US" dirty="0"/>
              <a:t> that is used for continuing employees and changes only.  Take note of the highlighted paperclip (view attachments).  You will attach the completed authorization form when processing a continuing employee.</a:t>
            </a:r>
          </a:p>
        </p:txBody>
      </p:sp>
      <p:sp>
        <p:nvSpPr>
          <p:cNvPr id="4" name="Slide Number Placeholder 3"/>
          <p:cNvSpPr>
            <a:spLocks noGrp="1"/>
          </p:cNvSpPr>
          <p:nvPr>
            <p:ph type="sldNum" sz="quarter" idx="5"/>
          </p:nvPr>
        </p:nvSpPr>
        <p:spPr/>
        <p:txBody>
          <a:bodyPr/>
          <a:lstStyle/>
          <a:p>
            <a:fld id="{6C91B67C-63C8-4CFB-8E62-F1B41C9126B5}" type="slidenum">
              <a:rPr lang="en-US" smtClean="0"/>
              <a:t>64</a:t>
            </a:fld>
            <a:endParaRPr lang="en-US"/>
          </a:p>
        </p:txBody>
      </p:sp>
    </p:spTree>
    <p:extLst>
      <p:ext uri="{BB962C8B-B14F-4D97-AF65-F5344CB8AC3E}">
        <p14:creationId xmlns:p14="http://schemas.microsoft.com/office/powerpoint/2010/main" val="4159626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91B67C-63C8-4CFB-8E62-F1B41C9126B5}" type="slidenum">
              <a:rPr lang="en-US" smtClean="0"/>
              <a:t>65</a:t>
            </a:fld>
            <a:endParaRPr lang="en-US"/>
          </a:p>
        </p:txBody>
      </p:sp>
    </p:spTree>
    <p:extLst>
      <p:ext uri="{BB962C8B-B14F-4D97-AF65-F5344CB8AC3E}">
        <p14:creationId xmlns:p14="http://schemas.microsoft.com/office/powerpoint/2010/main" val="1291453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Information</a:t>
            </a:r>
          </a:p>
          <a:p>
            <a:r>
              <a:rPr lang="en-US" dirty="0"/>
              <a:t>Below is the contact information for myself and Jean.  We are available to help with any questions or concerns you may have.  </a:t>
            </a:r>
          </a:p>
        </p:txBody>
      </p:sp>
      <p:sp>
        <p:nvSpPr>
          <p:cNvPr id="4" name="Slide Number Placeholder 3"/>
          <p:cNvSpPr>
            <a:spLocks noGrp="1"/>
          </p:cNvSpPr>
          <p:nvPr>
            <p:ph type="sldNum" sz="quarter" idx="5"/>
          </p:nvPr>
        </p:nvSpPr>
        <p:spPr/>
        <p:txBody>
          <a:bodyPr/>
          <a:lstStyle/>
          <a:p>
            <a:fld id="{6C91B67C-63C8-4CFB-8E62-F1B41C9126B5}" type="slidenum">
              <a:rPr lang="en-US" smtClean="0"/>
              <a:t>74</a:t>
            </a:fld>
            <a:endParaRPr lang="en-US"/>
          </a:p>
        </p:txBody>
      </p:sp>
    </p:spTree>
    <p:extLst>
      <p:ext uri="{BB962C8B-B14F-4D97-AF65-F5344CB8AC3E}">
        <p14:creationId xmlns:p14="http://schemas.microsoft.com/office/powerpoint/2010/main" val="169019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Federal Work Study Program (FWS) provides students that demonstrate financial need the opportunity to work while attending college.  FWS provides employers financial support to help pay wages.  75% is paid from FWS funds and 25% is paid from school funds.</a:t>
            </a:r>
          </a:p>
        </p:txBody>
      </p:sp>
      <p:sp>
        <p:nvSpPr>
          <p:cNvPr id="4" name="Slide Number Placeholder 3"/>
          <p:cNvSpPr>
            <a:spLocks noGrp="1"/>
          </p:cNvSpPr>
          <p:nvPr>
            <p:ph type="sldNum" sz="quarter" idx="5"/>
          </p:nvPr>
        </p:nvSpPr>
        <p:spPr/>
        <p:txBody>
          <a:bodyPr/>
          <a:lstStyle/>
          <a:p>
            <a:fld id="{6C91B67C-63C8-4CFB-8E62-F1B41C9126B5}" type="slidenum">
              <a:rPr lang="en-US" smtClean="0"/>
              <a:t>2</a:t>
            </a:fld>
            <a:endParaRPr lang="en-US"/>
          </a:p>
        </p:txBody>
      </p:sp>
    </p:spTree>
    <p:extLst>
      <p:ext uri="{BB962C8B-B14F-4D97-AF65-F5344CB8AC3E}">
        <p14:creationId xmlns:p14="http://schemas.microsoft.com/office/powerpoint/2010/main" val="159632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Allocation and Earnings</a:t>
            </a:r>
          </a:p>
          <a:p>
            <a:endParaRPr lang="en-US" dirty="0"/>
          </a:p>
          <a:p>
            <a:r>
              <a:rPr lang="en-US" dirty="0"/>
              <a:t>As you can see indicated on the chart our program has increased each year in funding. Even during COVID, we were able to expended all unused funding to our students through Emergency SEOG. </a:t>
            </a:r>
          </a:p>
        </p:txBody>
      </p:sp>
      <p:sp>
        <p:nvSpPr>
          <p:cNvPr id="4" name="Slide Number Placeholder 3"/>
          <p:cNvSpPr>
            <a:spLocks noGrp="1"/>
          </p:cNvSpPr>
          <p:nvPr>
            <p:ph type="sldNum" sz="quarter" idx="5"/>
          </p:nvPr>
        </p:nvSpPr>
        <p:spPr/>
        <p:txBody>
          <a:bodyPr/>
          <a:lstStyle/>
          <a:p>
            <a:fld id="{6C91B67C-63C8-4CFB-8E62-F1B41C9126B5}" type="slidenum">
              <a:rPr lang="en-US" smtClean="0"/>
              <a:t>3</a:t>
            </a:fld>
            <a:endParaRPr lang="en-US"/>
          </a:p>
        </p:txBody>
      </p:sp>
    </p:spTree>
    <p:extLst>
      <p:ext uri="{BB962C8B-B14F-4D97-AF65-F5344CB8AC3E}">
        <p14:creationId xmlns:p14="http://schemas.microsoft.com/office/powerpoint/2010/main" val="3832087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Students Employed thru the FWS Program</a:t>
            </a:r>
          </a:p>
          <a:p>
            <a:endParaRPr lang="en-US" dirty="0"/>
          </a:p>
          <a:p>
            <a:r>
              <a:rPr lang="en-US" dirty="0"/>
              <a:t>As you can see due to COVID that the number of students did decreased this previous year.  However, we do expect these to return to normal as campus is repopulating.</a:t>
            </a:r>
          </a:p>
          <a:p>
            <a:endParaRPr lang="en-US" dirty="0"/>
          </a:p>
        </p:txBody>
      </p:sp>
      <p:sp>
        <p:nvSpPr>
          <p:cNvPr id="4" name="Slide Number Placeholder 3"/>
          <p:cNvSpPr>
            <a:spLocks noGrp="1"/>
          </p:cNvSpPr>
          <p:nvPr>
            <p:ph type="sldNum" sz="quarter" idx="5"/>
          </p:nvPr>
        </p:nvSpPr>
        <p:spPr/>
        <p:txBody>
          <a:bodyPr/>
          <a:lstStyle/>
          <a:p>
            <a:fld id="{6C91B67C-63C8-4CFB-8E62-F1B41C9126B5}" type="slidenum">
              <a:rPr lang="en-US" smtClean="0"/>
              <a:t>4</a:t>
            </a:fld>
            <a:endParaRPr lang="en-US"/>
          </a:p>
        </p:txBody>
      </p:sp>
    </p:spTree>
    <p:extLst>
      <p:ext uri="{BB962C8B-B14F-4D97-AF65-F5344CB8AC3E}">
        <p14:creationId xmlns:p14="http://schemas.microsoft.com/office/powerpoint/2010/main" val="198690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Policies</a:t>
            </a:r>
          </a:p>
          <a:p>
            <a:endParaRPr lang="en-US" dirty="0"/>
          </a:p>
        </p:txBody>
      </p:sp>
      <p:sp>
        <p:nvSpPr>
          <p:cNvPr id="4" name="Slide Number Placeholder 3"/>
          <p:cNvSpPr>
            <a:spLocks noGrp="1"/>
          </p:cNvSpPr>
          <p:nvPr>
            <p:ph type="sldNum" sz="quarter" idx="5"/>
          </p:nvPr>
        </p:nvSpPr>
        <p:spPr/>
        <p:txBody>
          <a:bodyPr/>
          <a:lstStyle/>
          <a:p>
            <a:fld id="{6C91B67C-63C8-4CFB-8E62-F1B41C9126B5}" type="slidenum">
              <a:rPr lang="en-US" smtClean="0"/>
              <a:t>5</a:t>
            </a:fld>
            <a:endParaRPr lang="en-US"/>
          </a:p>
        </p:txBody>
      </p:sp>
    </p:spTree>
    <p:extLst>
      <p:ext uri="{BB962C8B-B14F-4D97-AF65-F5344CB8AC3E}">
        <p14:creationId xmlns:p14="http://schemas.microsoft.com/office/powerpoint/2010/main" val="1894983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how to create a job listing.  All processes and workflows will be provided on our webpage at finanicalaid.fsu.edu.  </a:t>
            </a:r>
          </a:p>
          <a:p>
            <a:endParaRPr lang="en-US" dirty="0"/>
          </a:p>
          <a:p>
            <a:r>
              <a:rPr lang="en-US" dirty="0"/>
              <a:t>First, you must be logged into OMNI HR and have access to the </a:t>
            </a:r>
            <a:r>
              <a:rPr lang="en-US" dirty="0" err="1"/>
              <a:t>SS_Manager</a:t>
            </a:r>
            <a:r>
              <a:rPr lang="en-US" dirty="0"/>
              <a:t> role.</a:t>
            </a:r>
          </a:p>
          <a:p>
            <a:endParaRPr lang="en-US" dirty="0"/>
          </a:p>
          <a:p>
            <a:r>
              <a:rPr lang="en-US" dirty="0"/>
              <a:t>Select Create Job listing</a:t>
            </a:r>
          </a:p>
        </p:txBody>
      </p:sp>
      <p:sp>
        <p:nvSpPr>
          <p:cNvPr id="4" name="Slide Number Placeholder 3"/>
          <p:cNvSpPr>
            <a:spLocks noGrp="1"/>
          </p:cNvSpPr>
          <p:nvPr>
            <p:ph type="sldNum" sz="quarter" idx="5"/>
          </p:nvPr>
        </p:nvSpPr>
        <p:spPr/>
        <p:txBody>
          <a:bodyPr/>
          <a:lstStyle/>
          <a:p>
            <a:fld id="{6C91B67C-63C8-4CFB-8E62-F1B41C9126B5}" type="slidenum">
              <a:rPr lang="en-US" smtClean="0"/>
              <a:t>8</a:t>
            </a:fld>
            <a:endParaRPr lang="en-US"/>
          </a:p>
        </p:txBody>
      </p:sp>
    </p:spTree>
    <p:extLst>
      <p:ext uri="{BB962C8B-B14F-4D97-AF65-F5344CB8AC3E}">
        <p14:creationId xmlns:p14="http://schemas.microsoft.com/office/powerpoint/2010/main" val="198186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91B67C-63C8-4CFB-8E62-F1B41C9126B5}" type="slidenum">
              <a:rPr lang="en-US" smtClean="0"/>
              <a:t>12</a:t>
            </a:fld>
            <a:endParaRPr lang="en-US"/>
          </a:p>
        </p:txBody>
      </p:sp>
    </p:spTree>
    <p:extLst>
      <p:ext uri="{BB962C8B-B14F-4D97-AF65-F5344CB8AC3E}">
        <p14:creationId xmlns:p14="http://schemas.microsoft.com/office/powerpoint/2010/main" val="248083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discuss the different types of Workflows and the Appointment Matrix:  There is a  </a:t>
            </a:r>
          </a:p>
          <a:p>
            <a:r>
              <a:rPr lang="en-US" dirty="0"/>
              <a:t>New Hire</a:t>
            </a:r>
          </a:p>
          <a:p>
            <a:r>
              <a:rPr lang="en-US" dirty="0"/>
              <a:t>Continuing Employee</a:t>
            </a:r>
          </a:p>
          <a:p>
            <a:r>
              <a:rPr lang="en-US" dirty="0"/>
              <a:t>Rehire</a:t>
            </a:r>
          </a:p>
          <a:p>
            <a:r>
              <a:rPr lang="en-US" dirty="0"/>
              <a:t>Changes/Terminations and</a:t>
            </a:r>
          </a:p>
          <a:p>
            <a:r>
              <a:rPr lang="en-US" dirty="0"/>
              <a:t>Appointment Matrix</a:t>
            </a:r>
          </a:p>
          <a:p>
            <a:endParaRPr lang="en-US" dirty="0"/>
          </a:p>
          <a:p>
            <a:r>
              <a:rPr lang="en-US" dirty="0"/>
              <a:t>This workflow is for a new hire.  A new hire will not have a job record in OMNI.  You will begin by creating an FWS Job Opening then Review and Select the candidate: Once the candidate has been selected </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6C91B67C-63C8-4CFB-8E62-F1B41C9126B5}" type="slidenum">
              <a:rPr lang="en-US" smtClean="0"/>
              <a:t>26</a:t>
            </a:fld>
            <a:endParaRPr lang="en-US"/>
          </a:p>
        </p:txBody>
      </p:sp>
    </p:spTree>
    <p:extLst>
      <p:ext uri="{BB962C8B-B14F-4D97-AF65-F5344CB8AC3E}">
        <p14:creationId xmlns:p14="http://schemas.microsoft.com/office/powerpoint/2010/main" val="2083046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Appointment </a:t>
            </a:r>
            <a:r>
              <a:rPr lang="en-US" dirty="0" err="1"/>
              <a:t>Martix</a:t>
            </a:r>
            <a:r>
              <a:rPr lang="en-US" dirty="0"/>
              <a:t> is a quick reference that allows you to determine the steps for each workflow.</a:t>
            </a:r>
          </a:p>
        </p:txBody>
      </p:sp>
      <p:sp>
        <p:nvSpPr>
          <p:cNvPr id="4" name="Slide Number Placeholder 3"/>
          <p:cNvSpPr>
            <a:spLocks noGrp="1"/>
          </p:cNvSpPr>
          <p:nvPr>
            <p:ph type="sldNum" sz="quarter" idx="5"/>
          </p:nvPr>
        </p:nvSpPr>
        <p:spPr/>
        <p:txBody>
          <a:bodyPr/>
          <a:lstStyle/>
          <a:p>
            <a:fld id="{6C91B67C-63C8-4CFB-8E62-F1B41C9126B5}" type="slidenum">
              <a:rPr lang="en-US" smtClean="0"/>
              <a:t>30</a:t>
            </a:fld>
            <a:endParaRPr lang="en-US"/>
          </a:p>
        </p:txBody>
      </p:sp>
    </p:spTree>
    <p:extLst>
      <p:ext uri="{BB962C8B-B14F-4D97-AF65-F5344CB8AC3E}">
        <p14:creationId xmlns:p14="http://schemas.microsoft.com/office/powerpoint/2010/main" val="498318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528692" y="610584"/>
            <a:ext cx="3134614" cy="695960"/>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5/13/2022</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300">
              <a:lnSpc>
                <a:spcPts val="1240"/>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0" i="0" u="heavy">
                <a:solidFill>
                  <a:srgbClr val="0562C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5/13/2022</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300">
              <a:lnSpc>
                <a:spcPts val="1240"/>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5/13/2022</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300">
              <a:lnSpc>
                <a:spcPts val="1240"/>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5/13/2022</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300">
              <a:lnSpc>
                <a:spcPts val="1240"/>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5/13/2022</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300">
              <a:lnSpc>
                <a:spcPts val="1240"/>
              </a:lnSpc>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8815" y="520568"/>
            <a:ext cx="9038590" cy="635635"/>
          </a:xfrm>
          <a:prstGeom prst="rect">
            <a:avLst/>
          </a:prstGeom>
        </p:spPr>
        <p:txBody>
          <a:bodyPr wrap="square" lIns="0" tIns="0" rIns="0" bIns="0">
            <a:spAutoFit/>
          </a:bodyPr>
          <a:lstStyle>
            <a:lvl1pPr>
              <a:defRPr sz="4000" b="0" i="0">
                <a:solidFill>
                  <a:schemeClr val="tx1"/>
                </a:solidFill>
                <a:latin typeface="Calibri"/>
                <a:cs typeface="Calibri"/>
              </a:defRPr>
            </a:lvl1pPr>
          </a:lstStyle>
          <a:p>
            <a:endParaRPr/>
          </a:p>
        </p:txBody>
      </p:sp>
      <p:sp>
        <p:nvSpPr>
          <p:cNvPr id="3" name="Holder 3"/>
          <p:cNvSpPr>
            <a:spLocks noGrp="1"/>
          </p:cNvSpPr>
          <p:nvPr>
            <p:ph type="body" idx="1"/>
          </p:nvPr>
        </p:nvSpPr>
        <p:spPr>
          <a:xfrm>
            <a:off x="678815" y="1148455"/>
            <a:ext cx="10801350" cy="1391920"/>
          </a:xfrm>
          <a:prstGeom prst="rect">
            <a:avLst/>
          </a:prstGeom>
        </p:spPr>
        <p:txBody>
          <a:bodyPr wrap="square" lIns="0" tIns="0" rIns="0" bIns="0">
            <a:spAutoFit/>
          </a:bodyPr>
          <a:lstStyle>
            <a:lvl1pPr>
              <a:defRPr sz="1800" b="0" i="0" u="heavy">
                <a:solidFill>
                  <a:srgbClr val="0562C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5/13/2022</a:t>
            </a:fld>
            <a:endParaRPr lang="en-US"/>
          </a:p>
        </p:txBody>
      </p:sp>
      <p:sp>
        <p:nvSpPr>
          <p:cNvPr id="6" name="Holder 6"/>
          <p:cNvSpPr>
            <a:spLocks noGrp="1"/>
          </p:cNvSpPr>
          <p:nvPr>
            <p:ph type="sldNum" sz="quarter" idx="7"/>
          </p:nvPr>
        </p:nvSpPr>
        <p:spPr>
          <a:xfrm>
            <a:off x="11068811" y="6462966"/>
            <a:ext cx="230504"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14300">
              <a:lnSpc>
                <a:spcPts val="124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hyperlink" Target="https://hrapps.fsu.edu/background_check_portal/index.cfm?page=home#/"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2.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25.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7.jpg"/><Relationship Id="rId5" Type="http://schemas.openxmlformats.org/officeDocument/2006/relationships/hyperlink" Target="https://hrapps.fsu.edu/formswizard6_fws/" TargetMode="External"/><Relationship Id="rId4"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28.jpg"/><Relationship Id="rId4"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1.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s://hrapps.fsu.edu/formswizard6_fws/deptreps/index.cfm?page=main" TargetMode="External"/><Relationship Id="rId5" Type="http://schemas.openxmlformats.org/officeDocument/2006/relationships/image" Target="../media/image32.jpg"/><Relationship Id="rId4"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image" Target="../media/image36.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38.jpg"/><Relationship Id="rId4" Type="http://schemas.openxmlformats.org/officeDocument/2006/relationships/image" Target="../media/image37.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image" Target="../media/image52.jpg"/><Relationship Id="rId4" Type="http://schemas.openxmlformats.org/officeDocument/2006/relationships/image" Target="../media/image51.jp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54.jpg"/><Relationship Id="rId5" Type="http://schemas.openxmlformats.org/officeDocument/2006/relationships/image" Target="../media/image51.jp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png"/><Relationship Id="rId5" Type="http://schemas.openxmlformats.org/officeDocument/2006/relationships/image" Target="../media/image58.jpg"/><Relationship Id="rId4" Type="http://schemas.openxmlformats.org/officeDocument/2006/relationships/image" Target="../media/image57.jp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png"/><Relationship Id="rId5" Type="http://schemas.openxmlformats.org/officeDocument/2006/relationships/image" Target="../media/image60.jp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png"/><Relationship Id="rId5" Type="http://schemas.openxmlformats.org/officeDocument/2006/relationships/image" Target="../media/image61.jpg"/><Relationship Id="rId4" Type="http://schemas.openxmlformats.org/officeDocument/2006/relationships/image" Target="../media/image60.jp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png"/><Relationship Id="rId5" Type="http://schemas.openxmlformats.org/officeDocument/2006/relationships/image" Target="../media/image62.jp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66.jp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2.png"/><Relationship Id="rId4" Type="http://schemas.openxmlformats.org/officeDocument/2006/relationships/image" Target="../media/image67.jp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2.png"/><Relationship Id="rId4" Type="http://schemas.openxmlformats.org/officeDocument/2006/relationships/image" Target="../media/image6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2.png"/><Relationship Id="rId5" Type="http://schemas.openxmlformats.org/officeDocument/2006/relationships/image" Target="../media/image70.jpg"/><Relationship Id="rId4" Type="http://schemas.openxmlformats.org/officeDocument/2006/relationships/image" Target="../media/image69.jp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2.png"/><Relationship Id="rId5" Type="http://schemas.openxmlformats.org/officeDocument/2006/relationships/image" Target="../media/image72.jpg"/><Relationship Id="rId4" Type="http://schemas.openxmlformats.org/officeDocument/2006/relationships/image" Target="../media/image71.jp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2.png"/><Relationship Id="rId4" Type="http://schemas.openxmlformats.org/officeDocument/2006/relationships/image" Target="../media/image73.jp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2.png"/><Relationship Id="rId5" Type="http://schemas.openxmlformats.org/officeDocument/2006/relationships/image" Target="../media/image74.png"/><Relationship Id="rId4" Type="http://schemas.openxmlformats.org/officeDocument/2006/relationships/notesSlide" Target="../notesSlides/notesSlide1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2.png"/><Relationship Id="rId5" Type="http://schemas.openxmlformats.org/officeDocument/2006/relationships/image" Target="../media/image75.jpg"/><Relationship Id="rId4" Type="http://schemas.openxmlformats.org/officeDocument/2006/relationships/notesSlide" Target="../notesSlides/notesSlide1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2.png"/><Relationship Id="rId4" Type="http://schemas.openxmlformats.org/officeDocument/2006/relationships/hyperlink" Target="https://policies.vpfa.fsu.edu/policies-and-procedures/faculty-staff/other-personal-services-ops#WorkStudy" TargetMode="Externa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2.png"/><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2.png"/><Relationship Id="rId4" Type="http://schemas.openxmlformats.org/officeDocument/2006/relationships/hyperlink" Target="https://hr.fsu.edu/sites/g/files/upcbnu2186/files/PDF/Publications/timeandleave/2022PAYROLLDEADLINESFORPERSONNELACTIONS.pdf" TargetMode="Externa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8" Type="http://schemas.openxmlformats.org/officeDocument/2006/relationships/hyperlink" Target="https://financialaid.fsu.edu/types-aid/federal-state-work-study" TargetMode="External"/><Relationship Id="rId3" Type="http://schemas.openxmlformats.org/officeDocument/2006/relationships/slideLayout" Target="../slideLayouts/slideLayout2.xml"/><Relationship Id="rId7" Type="http://schemas.openxmlformats.org/officeDocument/2006/relationships/hyperlink" Target="mailto:FA-FWS@fsu.edu" TargetMode="Externa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hyperlink" Target="mailto:jmills@fsu.edu" TargetMode="External"/><Relationship Id="rId5" Type="http://schemas.openxmlformats.org/officeDocument/2006/relationships/hyperlink" Target="mailto:jkhall@fsu.edu" TargetMode="External"/><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hyperlink" Target="https://dropbox.fsu.edu/"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9003" y="2358579"/>
            <a:ext cx="7914640" cy="1936750"/>
          </a:xfrm>
          <a:prstGeom prst="rect">
            <a:avLst/>
          </a:prstGeom>
        </p:spPr>
        <p:txBody>
          <a:bodyPr vert="horz" wrap="square" lIns="0" tIns="125095" rIns="0" bIns="0" rtlCol="0">
            <a:spAutoFit/>
          </a:bodyPr>
          <a:lstStyle/>
          <a:p>
            <a:pPr marL="2653665" marR="5080" indent="-2641600">
              <a:lnSpc>
                <a:spcPts val="7130"/>
              </a:lnSpc>
              <a:spcBef>
                <a:spcPts val="985"/>
              </a:spcBef>
            </a:pPr>
            <a:r>
              <a:rPr sz="6600" b="0" spc="-70" dirty="0">
                <a:latin typeface="Calibri Light"/>
                <a:cs typeface="Calibri Light"/>
              </a:rPr>
              <a:t>FSU</a:t>
            </a:r>
            <a:r>
              <a:rPr sz="6600" b="0" spc="-140" dirty="0">
                <a:latin typeface="Calibri Light"/>
                <a:cs typeface="Calibri Light"/>
              </a:rPr>
              <a:t> </a:t>
            </a:r>
            <a:r>
              <a:rPr sz="6600" b="0" spc="-85" dirty="0">
                <a:latin typeface="Calibri Light"/>
                <a:cs typeface="Calibri Light"/>
              </a:rPr>
              <a:t>Federal</a:t>
            </a:r>
            <a:r>
              <a:rPr sz="6600" b="0" spc="-105" dirty="0">
                <a:latin typeface="Calibri Light"/>
                <a:cs typeface="Calibri Light"/>
              </a:rPr>
              <a:t> </a:t>
            </a:r>
            <a:r>
              <a:rPr sz="6600" b="0" spc="-130" dirty="0">
                <a:latin typeface="Calibri Light"/>
                <a:cs typeface="Calibri Light"/>
              </a:rPr>
              <a:t>Work</a:t>
            </a:r>
            <a:r>
              <a:rPr sz="6600" b="0" spc="-120" dirty="0">
                <a:latin typeface="Calibri Light"/>
                <a:cs typeface="Calibri Light"/>
              </a:rPr>
              <a:t> </a:t>
            </a:r>
            <a:r>
              <a:rPr sz="6600" b="0" spc="-45" dirty="0">
                <a:latin typeface="Calibri Light"/>
                <a:cs typeface="Calibri Light"/>
              </a:rPr>
              <a:t>Study </a:t>
            </a:r>
            <a:r>
              <a:rPr sz="6600" b="0" spc="-1480" dirty="0">
                <a:latin typeface="Calibri Light"/>
                <a:cs typeface="Calibri Light"/>
              </a:rPr>
              <a:t> </a:t>
            </a:r>
            <a:r>
              <a:rPr sz="6600" b="0" spc="-120" dirty="0">
                <a:latin typeface="Calibri Light"/>
                <a:cs typeface="Calibri Light"/>
              </a:rPr>
              <a:t>Training</a:t>
            </a:r>
            <a:endParaRPr sz="6600">
              <a:latin typeface="Calibri Light"/>
              <a:cs typeface="Calibri Light"/>
            </a:endParaRPr>
          </a:p>
        </p:txBody>
      </p:sp>
      <p:sp>
        <p:nvSpPr>
          <p:cNvPr id="3" name="object 3"/>
          <p:cNvSpPr txBox="1"/>
          <p:nvPr/>
        </p:nvSpPr>
        <p:spPr>
          <a:xfrm>
            <a:off x="1139576" y="4744867"/>
            <a:ext cx="9945370" cy="1348105"/>
          </a:xfrm>
          <a:prstGeom prst="rect">
            <a:avLst/>
          </a:prstGeom>
        </p:spPr>
        <p:txBody>
          <a:bodyPr vert="horz" wrap="square" lIns="0" tIns="61594" rIns="0" bIns="0" rtlCol="0">
            <a:spAutoFit/>
          </a:bodyPr>
          <a:lstStyle/>
          <a:p>
            <a:pPr marL="12700" marR="5080" algn="ctr">
              <a:lnSpc>
                <a:spcPts val="3020"/>
              </a:lnSpc>
              <a:spcBef>
                <a:spcPts val="484"/>
              </a:spcBef>
            </a:pPr>
            <a:r>
              <a:rPr sz="2800" b="0" spc="-5" dirty="0">
                <a:latin typeface="Calibri Light"/>
                <a:cs typeface="Calibri Light"/>
              </a:rPr>
              <a:t>JENNIFER</a:t>
            </a:r>
            <a:r>
              <a:rPr sz="2800" b="0" spc="-15" dirty="0">
                <a:latin typeface="Calibri Light"/>
                <a:cs typeface="Calibri Light"/>
              </a:rPr>
              <a:t> </a:t>
            </a:r>
            <a:r>
              <a:rPr sz="2800" b="0" spc="-5" dirty="0">
                <a:latin typeface="Calibri Light"/>
                <a:cs typeface="Calibri Light"/>
              </a:rPr>
              <a:t>HALL-</a:t>
            </a:r>
            <a:r>
              <a:rPr sz="2800" b="0" spc="5" dirty="0">
                <a:latin typeface="Calibri Light"/>
                <a:cs typeface="Calibri Light"/>
              </a:rPr>
              <a:t> </a:t>
            </a:r>
            <a:r>
              <a:rPr sz="2800" b="0" spc="-30" dirty="0">
                <a:latin typeface="Calibri Light"/>
                <a:cs typeface="Calibri Light"/>
              </a:rPr>
              <a:t>ASSISTANT</a:t>
            </a:r>
            <a:r>
              <a:rPr sz="2800" b="0" spc="-20" dirty="0">
                <a:latin typeface="Calibri Light"/>
                <a:cs typeface="Calibri Light"/>
              </a:rPr>
              <a:t> </a:t>
            </a:r>
            <a:r>
              <a:rPr sz="2800" b="0" spc="-15" dirty="0">
                <a:latin typeface="Calibri Light"/>
                <a:cs typeface="Calibri Light"/>
              </a:rPr>
              <a:t>DIRECTOR</a:t>
            </a:r>
            <a:r>
              <a:rPr sz="2800" b="0" spc="-5" dirty="0">
                <a:latin typeface="Calibri Light"/>
                <a:cs typeface="Calibri Light"/>
              </a:rPr>
              <a:t> </a:t>
            </a:r>
            <a:r>
              <a:rPr sz="2800" b="0" dirty="0">
                <a:latin typeface="Calibri Light"/>
                <a:cs typeface="Calibri Light"/>
              </a:rPr>
              <a:t>OF </a:t>
            </a:r>
            <a:r>
              <a:rPr sz="2800" b="0" spc="-5" dirty="0">
                <a:latin typeface="Calibri Light"/>
                <a:cs typeface="Calibri Light"/>
              </a:rPr>
              <a:t>FEDERAL</a:t>
            </a:r>
            <a:r>
              <a:rPr sz="2800" b="0" spc="-15" dirty="0">
                <a:latin typeface="Calibri Light"/>
                <a:cs typeface="Calibri Light"/>
              </a:rPr>
              <a:t> </a:t>
            </a:r>
            <a:r>
              <a:rPr sz="2800" b="0" spc="-10" dirty="0">
                <a:latin typeface="Calibri Light"/>
                <a:cs typeface="Calibri Light"/>
              </a:rPr>
              <a:t>WORK</a:t>
            </a:r>
            <a:r>
              <a:rPr sz="2800" b="0" spc="-5" dirty="0">
                <a:latin typeface="Calibri Light"/>
                <a:cs typeface="Calibri Light"/>
              </a:rPr>
              <a:t> </a:t>
            </a:r>
            <a:r>
              <a:rPr sz="2800" b="0" spc="-15" dirty="0">
                <a:latin typeface="Calibri Light"/>
                <a:cs typeface="Calibri Light"/>
              </a:rPr>
              <a:t>STUDY</a:t>
            </a:r>
            <a:r>
              <a:rPr sz="2800" b="0" spc="-20" dirty="0">
                <a:latin typeface="Calibri Light"/>
                <a:cs typeface="Calibri Light"/>
              </a:rPr>
              <a:t> </a:t>
            </a:r>
            <a:r>
              <a:rPr sz="2800" b="0" spc="-5" dirty="0">
                <a:latin typeface="Calibri Light"/>
                <a:cs typeface="Calibri Light"/>
              </a:rPr>
              <a:t>AND </a:t>
            </a:r>
            <a:r>
              <a:rPr sz="2800" b="0" spc="-620" dirty="0">
                <a:latin typeface="Calibri Light"/>
                <a:cs typeface="Calibri Light"/>
              </a:rPr>
              <a:t> </a:t>
            </a:r>
            <a:r>
              <a:rPr sz="2800" b="0" spc="-25" dirty="0">
                <a:latin typeface="Calibri Light"/>
                <a:cs typeface="Calibri Light"/>
              </a:rPr>
              <a:t>LOANS</a:t>
            </a:r>
            <a:endParaRPr sz="2800">
              <a:latin typeface="Calibri Light"/>
              <a:cs typeface="Calibri Light"/>
            </a:endParaRPr>
          </a:p>
          <a:p>
            <a:pPr marL="635" algn="ctr">
              <a:lnSpc>
                <a:spcPct val="100000"/>
              </a:lnSpc>
              <a:spcBef>
                <a:spcPts val="625"/>
              </a:spcBef>
            </a:pPr>
            <a:r>
              <a:rPr sz="2800" b="0" spc="-10" dirty="0">
                <a:latin typeface="Calibri Light"/>
                <a:cs typeface="Calibri Light"/>
              </a:rPr>
              <a:t>JEAN </a:t>
            </a:r>
            <a:r>
              <a:rPr sz="2800" b="0" spc="-5" dirty="0">
                <a:latin typeface="Calibri Light"/>
                <a:cs typeface="Calibri Light"/>
              </a:rPr>
              <a:t>MILLS</a:t>
            </a:r>
            <a:r>
              <a:rPr sz="2800" b="0" dirty="0">
                <a:latin typeface="Calibri Light"/>
                <a:cs typeface="Calibri Light"/>
              </a:rPr>
              <a:t> –</a:t>
            </a:r>
            <a:r>
              <a:rPr sz="2800" b="0" spc="10" dirty="0">
                <a:latin typeface="Calibri Light"/>
                <a:cs typeface="Calibri Light"/>
              </a:rPr>
              <a:t> </a:t>
            </a:r>
            <a:r>
              <a:rPr sz="2800" b="0" spc="-5" dirty="0">
                <a:latin typeface="Calibri Light"/>
                <a:cs typeface="Calibri Light"/>
              </a:rPr>
              <a:t>FEDERAL</a:t>
            </a:r>
            <a:r>
              <a:rPr sz="2800" b="0" spc="-15" dirty="0">
                <a:latin typeface="Calibri Light"/>
                <a:cs typeface="Calibri Light"/>
              </a:rPr>
              <a:t> </a:t>
            </a:r>
            <a:r>
              <a:rPr sz="2800" b="0" spc="-10" dirty="0">
                <a:latin typeface="Calibri Light"/>
                <a:cs typeface="Calibri Light"/>
              </a:rPr>
              <a:t>WORK</a:t>
            </a:r>
            <a:r>
              <a:rPr sz="2800" b="0" spc="-5" dirty="0">
                <a:latin typeface="Calibri Light"/>
                <a:cs typeface="Calibri Light"/>
              </a:rPr>
              <a:t> </a:t>
            </a:r>
            <a:r>
              <a:rPr sz="2800" b="0" spc="-15" dirty="0">
                <a:latin typeface="Calibri Light"/>
                <a:cs typeface="Calibri Light"/>
              </a:rPr>
              <a:t>STUDY</a:t>
            </a:r>
            <a:r>
              <a:rPr sz="2800" b="0" spc="-10" dirty="0">
                <a:latin typeface="Calibri Light"/>
                <a:cs typeface="Calibri Light"/>
              </a:rPr>
              <a:t> </a:t>
            </a:r>
            <a:r>
              <a:rPr sz="2800" b="0" spc="-35" dirty="0">
                <a:latin typeface="Calibri Light"/>
                <a:cs typeface="Calibri Light"/>
              </a:rPr>
              <a:t>COORDINATOR</a:t>
            </a:r>
            <a:endParaRPr sz="2800">
              <a:latin typeface="Calibri Light"/>
              <a:cs typeface="Calibri Light"/>
            </a:endParaRPr>
          </a:p>
        </p:txBody>
      </p:sp>
      <p:pic>
        <p:nvPicPr>
          <p:cNvPr id="4" name="object 4"/>
          <p:cNvPicPr/>
          <p:nvPr/>
        </p:nvPicPr>
        <p:blipFill>
          <a:blip r:embed="rId5" cstate="print"/>
          <a:stretch>
            <a:fillRect/>
          </a:stretch>
        </p:blipFill>
        <p:spPr>
          <a:xfrm>
            <a:off x="4958966" y="487799"/>
            <a:ext cx="1948583" cy="1948850"/>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4300">
              <a:lnSpc>
                <a:spcPts val="1240"/>
              </a:lnSpc>
            </a:pPr>
            <a:fld id="{81D60167-4931-47E6-BA6A-407CBD079E47}" type="slidenum">
              <a:rPr dirty="0"/>
              <a:t>1</a:t>
            </a:fld>
            <a:endParaRPr dirty="0"/>
          </a:p>
        </p:txBody>
      </p:sp>
      <p:pic>
        <p:nvPicPr>
          <p:cNvPr id="8" name="Audio 7">
            <a:hlinkClick r:id="" action="ppaction://media"/>
            <a:extLst>
              <a:ext uri="{FF2B5EF4-FFF2-40B4-BE49-F238E27FC236}">
                <a16:creationId xmlns:a16="http://schemas.microsoft.com/office/drawing/2014/main" id="{6027C0CE-0600-4077-8F8A-A0AA6CAD0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765">
        <p159:morph option="byObject"/>
      </p:transition>
    </mc:Choice>
    <mc:Fallback xmlns="">
      <p:transition spd="slow" advTm="227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57007" y="1124916"/>
            <a:ext cx="5883910" cy="4634230"/>
          </a:xfrm>
          <a:prstGeom prst="rect">
            <a:avLst/>
          </a:prstGeom>
        </p:spPr>
        <p:txBody>
          <a:bodyPr vert="horz" wrap="square" lIns="0" tIns="12700" rIns="0" bIns="0" rtlCol="0">
            <a:spAutoFit/>
          </a:bodyPr>
          <a:lstStyle/>
          <a:p>
            <a:pPr marL="240665" marR="5080" indent="-228600">
              <a:lnSpc>
                <a:spcPct val="140000"/>
              </a:lnSpc>
              <a:spcBef>
                <a:spcPts val="100"/>
              </a:spcBef>
              <a:buFont typeface="Arial"/>
              <a:buChar char="•"/>
              <a:tabLst>
                <a:tab pos="241300" algn="l"/>
              </a:tabLst>
            </a:pPr>
            <a:r>
              <a:rPr sz="2400" b="0" spc="-10" dirty="0">
                <a:latin typeface="Calibri Light"/>
                <a:cs typeface="Calibri Light"/>
              </a:rPr>
              <a:t>Job </a:t>
            </a:r>
            <a:r>
              <a:rPr sz="2400" b="0" spc="-30" dirty="0">
                <a:latin typeface="Calibri Light"/>
                <a:cs typeface="Calibri Light"/>
              </a:rPr>
              <a:t>Information </a:t>
            </a:r>
            <a:r>
              <a:rPr sz="2400" b="0" spc="-75" dirty="0">
                <a:latin typeface="Calibri Light"/>
                <a:cs typeface="Calibri Light"/>
              </a:rPr>
              <a:t>Tab </a:t>
            </a:r>
            <a:r>
              <a:rPr sz="2400" b="0" dirty="0">
                <a:latin typeface="Calibri Light"/>
                <a:cs typeface="Calibri Light"/>
              </a:rPr>
              <a:t>– If </a:t>
            </a:r>
            <a:r>
              <a:rPr sz="2400" b="0" spc="-5" dirty="0">
                <a:latin typeface="Calibri Light"/>
                <a:cs typeface="Calibri Light"/>
              </a:rPr>
              <a:t>the same </a:t>
            </a:r>
            <a:r>
              <a:rPr sz="2400" b="0" dirty="0">
                <a:latin typeface="Calibri Light"/>
                <a:cs typeface="Calibri Light"/>
              </a:rPr>
              <a:t>Job </a:t>
            </a:r>
            <a:r>
              <a:rPr sz="2400" b="0" spc="-15" dirty="0">
                <a:latin typeface="Calibri Light"/>
                <a:cs typeface="Calibri Light"/>
              </a:rPr>
              <a:t>Posting </a:t>
            </a:r>
            <a:r>
              <a:rPr sz="2400" b="0" spc="-10" dirty="0">
                <a:latin typeface="Calibri Light"/>
                <a:cs typeface="Calibri Light"/>
              </a:rPr>
              <a:t> </a:t>
            </a:r>
            <a:r>
              <a:rPr sz="2400" b="0" spc="-5" dirty="0">
                <a:latin typeface="Calibri Light"/>
                <a:cs typeface="Calibri Light"/>
              </a:rPr>
              <a:t>will </a:t>
            </a:r>
            <a:r>
              <a:rPr sz="2400" b="0" dirty="0">
                <a:latin typeface="Calibri Light"/>
                <a:cs typeface="Calibri Light"/>
              </a:rPr>
              <a:t>be used </a:t>
            </a:r>
            <a:r>
              <a:rPr sz="2400" b="0" spc="-15" dirty="0">
                <a:latin typeface="Calibri Light"/>
                <a:cs typeface="Calibri Light"/>
              </a:rPr>
              <a:t>to </a:t>
            </a:r>
            <a:r>
              <a:rPr sz="2400" b="0" spc="-5" dirty="0">
                <a:latin typeface="Calibri Light"/>
                <a:cs typeface="Calibri Light"/>
              </a:rPr>
              <a:t>fill </a:t>
            </a:r>
            <a:r>
              <a:rPr sz="2400" b="0" spc="-15" dirty="0">
                <a:latin typeface="Calibri Light"/>
                <a:cs typeface="Calibri Light"/>
              </a:rPr>
              <a:t>more </a:t>
            </a:r>
            <a:r>
              <a:rPr sz="2400" b="0" spc="-5" dirty="0">
                <a:latin typeface="Calibri Light"/>
                <a:cs typeface="Calibri Light"/>
              </a:rPr>
              <a:t>than one </a:t>
            </a:r>
            <a:r>
              <a:rPr sz="2400" b="0" dirty="0">
                <a:latin typeface="Calibri Light"/>
                <a:cs typeface="Calibri Light"/>
              </a:rPr>
              <a:t>opening, </a:t>
            </a:r>
            <a:r>
              <a:rPr sz="2400" b="0" spc="-5" dirty="0">
                <a:latin typeface="Calibri Light"/>
                <a:cs typeface="Calibri Light"/>
              </a:rPr>
              <a:t>the </a:t>
            </a:r>
            <a:r>
              <a:rPr sz="2400" b="0" spc="-530" dirty="0">
                <a:latin typeface="Calibri Light"/>
                <a:cs typeface="Calibri Light"/>
              </a:rPr>
              <a:t> </a:t>
            </a:r>
            <a:r>
              <a:rPr sz="2400" b="0" spc="-35" dirty="0">
                <a:latin typeface="Calibri Light"/>
                <a:cs typeface="Calibri Light"/>
              </a:rPr>
              <a:t>“Target </a:t>
            </a:r>
            <a:r>
              <a:rPr sz="2400" b="0" spc="-20" dirty="0">
                <a:latin typeface="Calibri Light"/>
                <a:cs typeface="Calibri Light"/>
              </a:rPr>
              <a:t>Openings” </a:t>
            </a:r>
            <a:r>
              <a:rPr sz="2400" b="0" spc="-5" dirty="0">
                <a:latin typeface="Calibri Light"/>
                <a:cs typeface="Calibri Light"/>
              </a:rPr>
              <a:t>and </a:t>
            </a:r>
            <a:r>
              <a:rPr sz="2400" b="0" spc="-45" dirty="0">
                <a:latin typeface="Calibri Light"/>
                <a:cs typeface="Calibri Light"/>
              </a:rPr>
              <a:t>“Available </a:t>
            </a:r>
            <a:r>
              <a:rPr sz="2400" b="0" spc="-20" dirty="0">
                <a:latin typeface="Calibri Light"/>
                <a:cs typeface="Calibri Light"/>
              </a:rPr>
              <a:t>Openings” </a:t>
            </a:r>
            <a:r>
              <a:rPr sz="2400" b="0" spc="-15" dirty="0">
                <a:latin typeface="Calibri Light"/>
                <a:cs typeface="Calibri Light"/>
              </a:rPr>
              <a:t> </a:t>
            </a:r>
            <a:r>
              <a:rPr sz="2400" b="0" spc="-5" dirty="0">
                <a:latin typeface="Calibri Light"/>
                <a:cs typeface="Calibri Light"/>
              </a:rPr>
              <a:t>should</a:t>
            </a:r>
            <a:r>
              <a:rPr sz="2400" b="0" spc="-10" dirty="0">
                <a:latin typeface="Calibri Light"/>
                <a:cs typeface="Calibri Light"/>
              </a:rPr>
              <a:t> </a:t>
            </a:r>
            <a:r>
              <a:rPr sz="2400" b="0" dirty="0">
                <a:latin typeface="Calibri Light"/>
                <a:cs typeface="Calibri Light"/>
              </a:rPr>
              <a:t>be</a:t>
            </a:r>
            <a:r>
              <a:rPr sz="2400" b="0" spc="-10" dirty="0">
                <a:latin typeface="Calibri Light"/>
                <a:cs typeface="Calibri Light"/>
              </a:rPr>
              <a:t> adjusted</a:t>
            </a:r>
            <a:r>
              <a:rPr sz="2400" b="0" spc="-5" dirty="0">
                <a:latin typeface="Calibri Light"/>
                <a:cs typeface="Calibri Light"/>
              </a:rPr>
              <a:t> </a:t>
            </a:r>
            <a:r>
              <a:rPr sz="2400" b="0" spc="-15" dirty="0">
                <a:latin typeface="Calibri Light"/>
                <a:cs typeface="Calibri Light"/>
              </a:rPr>
              <a:t>to</a:t>
            </a:r>
            <a:r>
              <a:rPr sz="2400" b="0" spc="-10" dirty="0">
                <a:latin typeface="Calibri Light"/>
                <a:cs typeface="Calibri Light"/>
              </a:rPr>
              <a:t> </a:t>
            </a:r>
            <a:r>
              <a:rPr sz="2400" b="0" spc="-15" dirty="0">
                <a:latin typeface="Calibri Light"/>
                <a:cs typeface="Calibri Light"/>
              </a:rPr>
              <a:t>reflect</a:t>
            </a:r>
            <a:r>
              <a:rPr sz="2400" b="0" spc="-20" dirty="0">
                <a:latin typeface="Calibri Light"/>
                <a:cs typeface="Calibri Light"/>
              </a:rPr>
              <a:t> </a:t>
            </a:r>
            <a:r>
              <a:rPr sz="2400" b="0" spc="-5" dirty="0">
                <a:latin typeface="Calibri Light"/>
                <a:cs typeface="Calibri Light"/>
              </a:rPr>
              <a:t>the</a:t>
            </a:r>
            <a:r>
              <a:rPr sz="2400" b="0" spc="5" dirty="0">
                <a:latin typeface="Calibri Light"/>
                <a:cs typeface="Calibri Light"/>
              </a:rPr>
              <a:t> </a:t>
            </a:r>
            <a:r>
              <a:rPr sz="2400" b="0" spc="-5" dirty="0">
                <a:latin typeface="Calibri Light"/>
                <a:cs typeface="Calibri Light"/>
              </a:rPr>
              <a:t>number </a:t>
            </a:r>
            <a:r>
              <a:rPr sz="2400" b="0" dirty="0">
                <a:latin typeface="Calibri Light"/>
                <a:cs typeface="Calibri Light"/>
              </a:rPr>
              <a:t>of </a:t>
            </a:r>
            <a:r>
              <a:rPr sz="2400" b="0" spc="5" dirty="0">
                <a:latin typeface="Calibri Light"/>
                <a:cs typeface="Calibri Light"/>
              </a:rPr>
              <a:t> </a:t>
            </a:r>
            <a:r>
              <a:rPr sz="2400" b="0" spc="-10" dirty="0">
                <a:latin typeface="Calibri Light"/>
                <a:cs typeface="Calibri Light"/>
              </a:rPr>
              <a:t>hires </a:t>
            </a:r>
            <a:r>
              <a:rPr sz="2400" b="0" spc="-5" dirty="0">
                <a:latin typeface="Calibri Light"/>
                <a:cs typeface="Calibri Light"/>
              </a:rPr>
              <a:t>needed; </a:t>
            </a:r>
            <a:r>
              <a:rPr sz="2400" b="0" spc="-60" dirty="0">
                <a:latin typeface="Calibri Light"/>
                <a:cs typeface="Calibri Light"/>
              </a:rPr>
              <a:t>however, </a:t>
            </a:r>
            <a:r>
              <a:rPr sz="2400" b="0" spc="-10" dirty="0">
                <a:latin typeface="Calibri Light"/>
                <a:cs typeface="Calibri Light"/>
              </a:rPr>
              <a:t>the </a:t>
            </a:r>
            <a:r>
              <a:rPr sz="2400" b="0" spc="-20" dirty="0">
                <a:latin typeface="Calibri Light"/>
                <a:cs typeface="Calibri Light"/>
              </a:rPr>
              <a:t>jobs </a:t>
            </a:r>
            <a:r>
              <a:rPr sz="2400" b="0" u="heavy" spc="-25" dirty="0">
                <a:uFill>
                  <a:solidFill>
                    <a:srgbClr val="000000"/>
                  </a:solidFill>
                </a:uFill>
                <a:latin typeface="Calibri Light"/>
                <a:cs typeface="Calibri Light"/>
              </a:rPr>
              <a:t>MUST</a:t>
            </a:r>
            <a:r>
              <a:rPr sz="2400" b="0" spc="-25" dirty="0">
                <a:latin typeface="Calibri Light"/>
                <a:cs typeface="Calibri Light"/>
              </a:rPr>
              <a:t> </a:t>
            </a:r>
            <a:r>
              <a:rPr sz="2400" b="0" spc="-10" dirty="0">
                <a:latin typeface="Calibri Light"/>
                <a:cs typeface="Calibri Light"/>
              </a:rPr>
              <a:t>be </a:t>
            </a:r>
            <a:r>
              <a:rPr sz="2400" b="0" spc="-5" dirty="0">
                <a:latin typeface="Calibri Light"/>
                <a:cs typeface="Calibri Light"/>
              </a:rPr>
              <a:t> </a:t>
            </a:r>
            <a:r>
              <a:rPr sz="2400" b="0" spc="-20" dirty="0">
                <a:latin typeface="Calibri Light"/>
                <a:cs typeface="Calibri Light"/>
              </a:rPr>
              <a:t>identical</a:t>
            </a:r>
            <a:r>
              <a:rPr sz="2400" b="0" spc="-40" dirty="0">
                <a:latin typeface="Calibri Light"/>
                <a:cs typeface="Calibri Light"/>
              </a:rPr>
              <a:t> </a:t>
            </a:r>
            <a:r>
              <a:rPr sz="2400" b="0" spc="-20" dirty="0">
                <a:latin typeface="Calibri Light"/>
                <a:cs typeface="Calibri Light"/>
              </a:rPr>
              <a:t>to</a:t>
            </a:r>
            <a:r>
              <a:rPr sz="2400" b="0" spc="-45" dirty="0">
                <a:latin typeface="Calibri Light"/>
                <a:cs typeface="Calibri Light"/>
              </a:rPr>
              <a:t> </a:t>
            </a:r>
            <a:r>
              <a:rPr sz="2400" b="0" spc="-10" dirty="0">
                <a:latin typeface="Calibri Light"/>
                <a:cs typeface="Calibri Light"/>
              </a:rPr>
              <a:t>use</a:t>
            </a:r>
            <a:r>
              <a:rPr sz="2400" b="0" spc="-50" dirty="0">
                <a:latin typeface="Calibri Light"/>
                <a:cs typeface="Calibri Light"/>
              </a:rPr>
              <a:t> </a:t>
            </a:r>
            <a:r>
              <a:rPr sz="2400" b="0" spc="-10" dirty="0">
                <a:latin typeface="Calibri Light"/>
                <a:cs typeface="Calibri Light"/>
              </a:rPr>
              <a:t>this</a:t>
            </a:r>
            <a:r>
              <a:rPr sz="2400" b="0" spc="-40" dirty="0">
                <a:latin typeface="Calibri Light"/>
                <a:cs typeface="Calibri Light"/>
              </a:rPr>
              <a:t> </a:t>
            </a:r>
            <a:r>
              <a:rPr sz="2400" b="0" spc="-35" dirty="0">
                <a:latin typeface="Calibri Light"/>
                <a:cs typeface="Calibri Light"/>
              </a:rPr>
              <a:t>feature.</a:t>
            </a:r>
            <a:r>
              <a:rPr sz="2400" b="0" spc="-45" dirty="0">
                <a:latin typeface="Calibri Light"/>
                <a:cs typeface="Calibri Light"/>
              </a:rPr>
              <a:t> </a:t>
            </a:r>
            <a:r>
              <a:rPr sz="2400" b="0" spc="-5" dirty="0">
                <a:latin typeface="Calibri Light"/>
                <a:cs typeface="Calibri Light"/>
              </a:rPr>
              <a:t>If</a:t>
            </a:r>
            <a:r>
              <a:rPr sz="2400" b="0" spc="-40" dirty="0">
                <a:latin typeface="Calibri Light"/>
                <a:cs typeface="Calibri Light"/>
              </a:rPr>
              <a:t> </a:t>
            </a:r>
            <a:r>
              <a:rPr sz="2400" b="0" spc="-10" dirty="0">
                <a:latin typeface="Calibri Light"/>
                <a:cs typeface="Calibri Light"/>
              </a:rPr>
              <a:t>the</a:t>
            </a:r>
            <a:r>
              <a:rPr sz="2400" b="0" spc="-45" dirty="0">
                <a:latin typeface="Calibri Light"/>
                <a:cs typeface="Calibri Light"/>
              </a:rPr>
              <a:t> </a:t>
            </a:r>
            <a:r>
              <a:rPr sz="2400" b="0" spc="-15" dirty="0">
                <a:latin typeface="Calibri Light"/>
                <a:cs typeface="Calibri Light"/>
              </a:rPr>
              <a:t>duties</a:t>
            </a:r>
            <a:r>
              <a:rPr sz="2400" b="0" spc="-45" dirty="0">
                <a:latin typeface="Calibri Light"/>
                <a:cs typeface="Calibri Light"/>
              </a:rPr>
              <a:t> </a:t>
            </a:r>
            <a:r>
              <a:rPr sz="2400" b="0" spc="-30" dirty="0">
                <a:latin typeface="Calibri Light"/>
                <a:cs typeface="Calibri Light"/>
              </a:rPr>
              <a:t>differ, </a:t>
            </a:r>
            <a:r>
              <a:rPr sz="2400" b="0" spc="-530" dirty="0">
                <a:latin typeface="Calibri Light"/>
                <a:cs typeface="Calibri Light"/>
              </a:rPr>
              <a:t> </a:t>
            </a:r>
            <a:r>
              <a:rPr sz="2400" b="0" spc="-30" dirty="0">
                <a:latin typeface="Calibri Light"/>
                <a:cs typeface="Calibri Light"/>
              </a:rPr>
              <a:t>create </a:t>
            </a:r>
            <a:r>
              <a:rPr sz="2400" b="0" spc="-20" dirty="0">
                <a:latin typeface="Calibri Light"/>
                <a:cs typeface="Calibri Light"/>
              </a:rPr>
              <a:t>another </a:t>
            </a:r>
            <a:r>
              <a:rPr sz="2400" b="0" spc="-10" dirty="0">
                <a:latin typeface="Calibri Light"/>
                <a:cs typeface="Calibri Light"/>
              </a:rPr>
              <a:t>job </a:t>
            </a:r>
            <a:r>
              <a:rPr sz="2400" b="0" spc="-20" dirty="0">
                <a:latin typeface="Calibri Light"/>
                <a:cs typeface="Calibri Light"/>
              </a:rPr>
              <a:t>opening. </a:t>
            </a:r>
            <a:r>
              <a:rPr sz="2400" b="0" dirty="0">
                <a:latin typeface="Calibri Light"/>
                <a:cs typeface="Calibri Light"/>
              </a:rPr>
              <a:t>Otherwise, </a:t>
            </a:r>
            <a:r>
              <a:rPr sz="2400" b="0" spc="-5" dirty="0">
                <a:latin typeface="Calibri Light"/>
                <a:cs typeface="Calibri Light"/>
              </a:rPr>
              <a:t>the </a:t>
            </a:r>
            <a:r>
              <a:rPr sz="2400" b="0" dirty="0">
                <a:latin typeface="Calibri Light"/>
                <a:cs typeface="Calibri Light"/>
              </a:rPr>
              <a:t> </a:t>
            </a:r>
            <a:r>
              <a:rPr sz="2400" b="0" spc="-5" dirty="0">
                <a:latin typeface="Calibri Light"/>
                <a:cs typeface="Calibri Light"/>
              </a:rPr>
              <a:t>only entry needed </a:t>
            </a:r>
            <a:r>
              <a:rPr sz="2400" b="0" dirty="0">
                <a:latin typeface="Calibri Light"/>
                <a:cs typeface="Calibri Light"/>
              </a:rPr>
              <a:t>on </a:t>
            </a:r>
            <a:r>
              <a:rPr sz="2400" b="0" spc="-5" dirty="0">
                <a:latin typeface="Calibri Light"/>
                <a:cs typeface="Calibri Light"/>
              </a:rPr>
              <a:t>this page is </a:t>
            </a:r>
            <a:r>
              <a:rPr sz="2400" b="0" spc="-60" dirty="0">
                <a:latin typeface="Calibri Light"/>
                <a:cs typeface="Calibri Light"/>
              </a:rPr>
              <a:t>“Location”. </a:t>
            </a:r>
            <a:r>
              <a:rPr sz="2400" b="0" spc="-55" dirty="0">
                <a:latin typeface="Calibri Light"/>
                <a:cs typeface="Calibri Light"/>
              </a:rPr>
              <a:t> </a:t>
            </a:r>
            <a:r>
              <a:rPr sz="2400" b="0" spc="-15" dirty="0">
                <a:latin typeface="Calibri Light"/>
                <a:cs typeface="Calibri Light"/>
              </a:rPr>
              <a:t>Enter</a:t>
            </a:r>
            <a:r>
              <a:rPr sz="2400" b="0" spc="-10" dirty="0">
                <a:latin typeface="Calibri Light"/>
                <a:cs typeface="Calibri Light"/>
              </a:rPr>
              <a:t> </a:t>
            </a:r>
            <a:r>
              <a:rPr sz="2400" b="0" spc="-5" dirty="0">
                <a:latin typeface="Calibri Light"/>
                <a:cs typeface="Calibri Light"/>
              </a:rPr>
              <a:t>the</a:t>
            </a:r>
            <a:r>
              <a:rPr sz="2400" b="0" spc="-10" dirty="0">
                <a:latin typeface="Calibri Light"/>
                <a:cs typeface="Calibri Light"/>
              </a:rPr>
              <a:t> </a:t>
            </a:r>
            <a:r>
              <a:rPr sz="2400" b="0" spc="-20" dirty="0">
                <a:latin typeface="Calibri Light"/>
                <a:cs typeface="Calibri Light"/>
              </a:rPr>
              <a:t>“Location</a:t>
            </a:r>
            <a:r>
              <a:rPr sz="2400" b="0" spc="-45" dirty="0">
                <a:latin typeface="Calibri Light"/>
                <a:cs typeface="Calibri Light"/>
              </a:rPr>
              <a:t> </a:t>
            </a:r>
            <a:r>
              <a:rPr sz="2400" b="0" spc="-10" dirty="0">
                <a:latin typeface="Calibri Light"/>
                <a:cs typeface="Calibri Light"/>
              </a:rPr>
              <a:t>ID”</a:t>
            </a:r>
            <a:r>
              <a:rPr sz="2400" b="0" spc="-25" dirty="0">
                <a:latin typeface="Calibri Light"/>
                <a:cs typeface="Calibri Light"/>
              </a:rPr>
              <a:t> </a:t>
            </a:r>
            <a:r>
              <a:rPr sz="2400" b="0" spc="-20" dirty="0">
                <a:latin typeface="Calibri Light"/>
                <a:cs typeface="Calibri Light"/>
              </a:rPr>
              <a:t>for</a:t>
            </a:r>
            <a:r>
              <a:rPr sz="2400" b="0" spc="-25" dirty="0">
                <a:latin typeface="Calibri Light"/>
                <a:cs typeface="Calibri Light"/>
              </a:rPr>
              <a:t> </a:t>
            </a:r>
            <a:r>
              <a:rPr sz="2400" b="0" spc="-5" dirty="0">
                <a:latin typeface="Calibri Light"/>
                <a:cs typeface="Calibri Light"/>
              </a:rPr>
              <a:t>the </a:t>
            </a:r>
            <a:r>
              <a:rPr sz="2400" b="0" spc="-10" dirty="0">
                <a:latin typeface="Calibri Light"/>
                <a:cs typeface="Calibri Light"/>
              </a:rPr>
              <a:t>office</a:t>
            </a:r>
            <a:r>
              <a:rPr sz="2400" b="0" spc="-20" dirty="0">
                <a:latin typeface="Calibri Light"/>
                <a:cs typeface="Calibri Light"/>
              </a:rPr>
              <a:t> </a:t>
            </a:r>
            <a:r>
              <a:rPr sz="2400" b="0" spc="-10" dirty="0">
                <a:latin typeface="Calibri Light"/>
                <a:cs typeface="Calibri Light"/>
              </a:rPr>
              <a:t>location</a:t>
            </a:r>
            <a:endParaRPr sz="2400">
              <a:latin typeface="Calibri Light"/>
              <a:cs typeface="Calibri Light"/>
            </a:endParaRPr>
          </a:p>
        </p:txBody>
      </p:sp>
      <p:pic>
        <p:nvPicPr>
          <p:cNvPr id="3" name="object 3"/>
          <p:cNvPicPr/>
          <p:nvPr/>
        </p:nvPicPr>
        <p:blipFill>
          <a:blip r:embed="rId4" cstate="print"/>
          <a:stretch>
            <a:fillRect/>
          </a:stretch>
        </p:blipFill>
        <p:spPr>
          <a:xfrm>
            <a:off x="6390132" y="1420367"/>
            <a:ext cx="5552693" cy="4491227"/>
          </a:xfrm>
          <a:prstGeom prst="rect">
            <a:avLst/>
          </a:prstGeom>
        </p:spPr>
      </p:pic>
      <p:sp>
        <p:nvSpPr>
          <p:cNvPr id="4" name="object 4"/>
          <p:cNvSpPr txBox="1"/>
          <p:nvPr/>
        </p:nvSpPr>
        <p:spPr>
          <a:xfrm>
            <a:off x="485607" y="5955996"/>
            <a:ext cx="4583430" cy="330200"/>
          </a:xfrm>
          <a:prstGeom prst="rect">
            <a:avLst/>
          </a:prstGeom>
        </p:spPr>
        <p:txBody>
          <a:bodyPr vert="horz" wrap="square" lIns="0" tIns="0" rIns="0" bIns="0" rtlCol="0">
            <a:spAutoFit/>
          </a:bodyPr>
          <a:lstStyle/>
          <a:p>
            <a:pPr marL="12700">
              <a:lnSpc>
                <a:spcPts val="2380"/>
              </a:lnSpc>
            </a:pPr>
            <a:r>
              <a:rPr sz="2400" b="0" dirty="0">
                <a:latin typeface="Calibri Light"/>
                <a:cs typeface="Calibri Light"/>
              </a:rPr>
              <a:t>of</a:t>
            </a:r>
            <a:r>
              <a:rPr sz="2400" b="0" spc="-25" dirty="0">
                <a:latin typeface="Calibri Light"/>
                <a:cs typeface="Calibri Light"/>
              </a:rPr>
              <a:t> </a:t>
            </a:r>
            <a:r>
              <a:rPr sz="2400" b="0" spc="-10" dirty="0">
                <a:latin typeface="Calibri Light"/>
                <a:cs typeface="Calibri Light"/>
              </a:rPr>
              <a:t>where</a:t>
            </a:r>
            <a:r>
              <a:rPr sz="2400" b="0" spc="-20" dirty="0">
                <a:latin typeface="Calibri Light"/>
                <a:cs typeface="Calibri Light"/>
              </a:rPr>
              <a:t> </a:t>
            </a:r>
            <a:r>
              <a:rPr sz="2400" b="0" spc="-5" dirty="0">
                <a:latin typeface="Calibri Light"/>
                <a:cs typeface="Calibri Light"/>
              </a:rPr>
              <a:t>the</a:t>
            </a:r>
            <a:r>
              <a:rPr sz="2400" b="0" spc="-10" dirty="0">
                <a:latin typeface="Calibri Light"/>
                <a:cs typeface="Calibri Light"/>
              </a:rPr>
              <a:t> work</a:t>
            </a:r>
            <a:r>
              <a:rPr sz="2400" b="0" spc="-25" dirty="0">
                <a:latin typeface="Calibri Light"/>
                <a:cs typeface="Calibri Light"/>
              </a:rPr>
              <a:t> </a:t>
            </a:r>
            <a:r>
              <a:rPr sz="2400" b="0" spc="-5" dirty="0">
                <a:latin typeface="Calibri Light"/>
                <a:cs typeface="Calibri Light"/>
              </a:rPr>
              <a:t>will</a:t>
            </a:r>
            <a:r>
              <a:rPr sz="2400" b="0" spc="-30" dirty="0">
                <a:latin typeface="Calibri Light"/>
                <a:cs typeface="Calibri Light"/>
              </a:rPr>
              <a:t> </a:t>
            </a:r>
            <a:r>
              <a:rPr sz="2400" b="0" dirty="0">
                <a:latin typeface="Calibri Light"/>
                <a:cs typeface="Calibri Light"/>
              </a:rPr>
              <a:t>be</a:t>
            </a:r>
            <a:r>
              <a:rPr sz="2400" b="0" spc="-10" dirty="0">
                <a:latin typeface="Calibri Light"/>
                <a:cs typeface="Calibri Light"/>
              </a:rPr>
              <a:t> performed.</a:t>
            </a:r>
            <a:endParaRPr sz="2400">
              <a:latin typeface="Calibri Light"/>
              <a:cs typeface="Calibri Light"/>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10</a:t>
            </a:fld>
            <a:endParaRPr dirty="0"/>
          </a:p>
        </p:txBody>
      </p:sp>
      <p:pic>
        <p:nvPicPr>
          <p:cNvPr id="6" name="Audio 5">
            <a:hlinkClick r:id="" action="ppaction://media"/>
            <a:extLst>
              <a:ext uri="{FF2B5EF4-FFF2-40B4-BE49-F238E27FC236}">
                <a16:creationId xmlns:a16="http://schemas.microsoft.com/office/drawing/2014/main" id="{F92C1F94-1221-467F-AD80-A41C3E8E51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57"/>
    </mc:Choice>
    <mc:Fallback xmlns="">
      <p:transition spd="slow" advTm="31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467835"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88888"/>
                </a:solidFill>
                <a:latin typeface="Calibri"/>
                <a:cs typeface="Calibri"/>
              </a:rPr>
              <a:t>11</a:t>
            </a:r>
            <a:endParaRPr sz="1200">
              <a:latin typeface="Calibri"/>
              <a:cs typeface="Calibri"/>
            </a:endParaRPr>
          </a:p>
        </p:txBody>
      </p:sp>
      <p:pic>
        <p:nvPicPr>
          <p:cNvPr id="3" name="object 3"/>
          <p:cNvPicPr/>
          <p:nvPr/>
        </p:nvPicPr>
        <p:blipFill>
          <a:blip r:embed="rId4" cstate="print"/>
          <a:stretch>
            <a:fillRect/>
          </a:stretch>
        </p:blipFill>
        <p:spPr>
          <a:xfrm>
            <a:off x="5540719" y="101867"/>
            <a:ext cx="5245623" cy="6619733"/>
          </a:xfrm>
          <a:prstGeom prst="rect">
            <a:avLst/>
          </a:prstGeom>
        </p:spPr>
      </p:pic>
      <p:sp>
        <p:nvSpPr>
          <p:cNvPr id="4" name="object 4"/>
          <p:cNvSpPr txBox="1">
            <a:spLocks noGrp="1"/>
          </p:cNvSpPr>
          <p:nvPr>
            <p:ph type="title"/>
          </p:nvPr>
        </p:nvSpPr>
        <p:spPr>
          <a:xfrm>
            <a:off x="821689" y="904747"/>
            <a:ext cx="4611370" cy="1488440"/>
          </a:xfrm>
          <a:prstGeom prst="rect">
            <a:avLst/>
          </a:prstGeom>
        </p:spPr>
        <p:txBody>
          <a:bodyPr vert="horz" wrap="square" lIns="0" tIns="12700" rIns="0" bIns="0" rtlCol="0">
            <a:spAutoFit/>
          </a:bodyPr>
          <a:lstStyle/>
          <a:p>
            <a:pPr marL="12700" marR="5080">
              <a:lnSpc>
                <a:spcPct val="100000"/>
              </a:lnSpc>
              <a:spcBef>
                <a:spcPts val="100"/>
              </a:spcBef>
            </a:pPr>
            <a:r>
              <a:rPr sz="2400" b="0" spc="-15" dirty="0">
                <a:latin typeface="Calibri Light"/>
                <a:cs typeface="Calibri Light"/>
              </a:rPr>
              <a:t>Please </a:t>
            </a:r>
            <a:r>
              <a:rPr sz="2400" b="0" spc="-25" dirty="0">
                <a:latin typeface="Calibri Light"/>
                <a:cs typeface="Calibri Light"/>
              </a:rPr>
              <a:t>answer </a:t>
            </a:r>
            <a:r>
              <a:rPr sz="2400" b="0" spc="-10" dirty="0">
                <a:latin typeface="Calibri Light"/>
                <a:cs typeface="Calibri Light"/>
              </a:rPr>
              <a:t>the </a:t>
            </a:r>
            <a:r>
              <a:rPr sz="2400" b="0" spc="-20" dirty="0">
                <a:latin typeface="Calibri Light"/>
                <a:cs typeface="Calibri Light"/>
              </a:rPr>
              <a:t>Additional </a:t>
            </a:r>
            <a:r>
              <a:rPr sz="2400" b="0" spc="-10" dirty="0">
                <a:latin typeface="Calibri Light"/>
                <a:cs typeface="Calibri Light"/>
              </a:rPr>
              <a:t>Job </a:t>
            </a:r>
            <a:r>
              <a:rPr sz="2400" b="0" spc="-5" dirty="0">
                <a:latin typeface="Calibri Light"/>
                <a:cs typeface="Calibri Light"/>
              </a:rPr>
              <a:t> </a:t>
            </a:r>
            <a:r>
              <a:rPr sz="2400" b="0" spc="-20" dirty="0">
                <a:latin typeface="Calibri Light"/>
                <a:cs typeface="Calibri Light"/>
              </a:rPr>
              <a:t>Specifications </a:t>
            </a:r>
            <a:r>
              <a:rPr sz="2400" b="0" spc="-10" dirty="0">
                <a:latin typeface="Calibri Light"/>
                <a:cs typeface="Calibri Light"/>
              </a:rPr>
              <a:t>of the </a:t>
            </a:r>
            <a:r>
              <a:rPr sz="2400" b="0" spc="-25" dirty="0">
                <a:latin typeface="Calibri Light"/>
                <a:cs typeface="Calibri Light"/>
              </a:rPr>
              <a:t>Background </a:t>
            </a:r>
            <a:r>
              <a:rPr sz="2400" b="0" spc="-20" dirty="0">
                <a:latin typeface="Calibri Light"/>
                <a:cs typeface="Calibri Light"/>
              </a:rPr>
              <a:t> Check</a:t>
            </a:r>
            <a:r>
              <a:rPr sz="2400" b="0" spc="-60" dirty="0">
                <a:latin typeface="Calibri Light"/>
                <a:cs typeface="Calibri Light"/>
              </a:rPr>
              <a:t> </a:t>
            </a:r>
            <a:r>
              <a:rPr sz="2400" b="0" spc="-25" dirty="0">
                <a:latin typeface="Calibri Light"/>
                <a:cs typeface="Calibri Light"/>
              </a:rPr>
              <a:t>Questionnaire</a:t>
            </a:r>
            <a:r>
              <a:rPr sz="2400" b="0" spc="-60" dirty="0">
                <a:latin typeface="Calibri Light"/>
                <a:cs typeface="Calibri Light"/>
              </a:rPr>
              <a:t> </a:t>
            </a:r>
            <a:r>
              <a:rPr sz="2400" b="0" spc="-20" dirty="0">
                <a:latin typeface="Calibri Light"/>
                <a:cs typeface="Calibri Light"/>
              </a:rPr>
              <a:t>tab</a:t>
            </a:r>
            <a:r>
              <a:rPr sz="2400" b="0" spc="-45" dirty="0">
                <a:latin typeface="Calibri Light"/>
                <a:cs typeface="Calibri Light"/>
              </a:rPr>
              <a:t> </a:t>
            </a:r>
            <a:r>
              <a:rPr sz="2400" b="0" spc="-15" dirty="0">
                <a:latin typeface="Calibri Light"/>
                <a:cs typeface="Calibri Light"/>
              </a:rPr>
              <a:t>based</a:t>
            </a:r>
            <a:r>
              <a:rPr sz="2400" b="0" spc="-65" dirty="0">
                <a:latin typeface="Calibri Light"/>
                <a:cs typeface="Calibri Light"/>
              </a:rPr>
              <a:t> </a:t>
            </a:r>
            <a:r>
              <a:rPr sz="2400" b="0" spc="-10" dirty="0">
                <a:latin typeface="Calibri Light"/>
                <a:cs typeface="Calibri Light"/>
              </a:rPr>
              <a:t>on</a:t>
            </a:r>
            <a:r>
              <a:rPr sz="2400" b="0" spc="-50" dirty="0">
                <a:latin typeface="Calibri Light"/>
                <a:cs typeface="Calibri Light"/>
              </a:rPr>
              <a:t> </a:t>
            </a:r>
            <a:r>
              <a:rPr sz="2400" b="0" spc="-10" dirty="0">
                <a:latin typeface="Calibri Light"/>
                <a:cs typeface="Calibri Light"/>
              </a:rPr>
              <a:t>the </a:t>
            </a:r>
            <a:r>
              <a:rPr sz="2400" b="0" spc="-530" dirty="0">
                <a:latin typeface="Calibri Light"/>
                <a:cs typeface="Calibri Light"/>
              </a:rPr>
              <a:t> </a:t>
            </a:r>
            <a:r>
              <a:rPr sz="2400" b="0" spc="-10" dirty="0">
                <a:latin typeface="Calibri Light"/>
                <a:cs typeface="Calibri Light"/>
              </a:rPr>
              <a:t>job</a:t>
            </a:r>
            <a:r>
              <a:rPr sz="2400" b="0" spc="-50" dirty="0">
                <a:latin typeface="Calibri Light"/>
                <a:cs typeface="Calibri Light"/>
              </a:rPr>
              <a:t> </a:t>
            </a:r>
            <a:r>
              <a:rPr sz="2400" b="0" spc="-20" dirty="0">
                <a:latin typeface="Calibri Light"/>
                <a:cs typeface="Calibri Light"/>
              </a:rPr>
              <a:t>description:</a:t>
            </a:r>
            <a:endParaRPr sz="2400">
              <a:latin typeface="Calibri Light"/>
              <a:cs typeface="Calibri Light"/>
            </a:endParaRPr>
          </a:p>
        </p:txBody>
      </p:sp>
      <p:sp>
        <p:nvSpPr>
          <p:cNvPr id="5" name="object 5"/>
          <p:cNvSpPr txBox="1"/>
          <p:nvPr/>
        </p:nvSpPr>
        <p:spPr>
          <a:xfrm>
            <a:off x="821689" y="2733547"/>
            <a:ext cx="4589780" cy="2951480"/>
          </a:xfrm>
          <a:prstGeom prst="rect">
            <a:avLst/>
          </a:prstGeom>
        </p:spPr>
        <p:txBody>
          <a:bodyPr vert="horz" wrap="square" lIns="0" tIns="12700" rIns="0" bIns="0" rtlCol="0">
            <a:spAutoFit/>
          </a:bodyPr>
          <a:lstStyle/>
          <a:p>
            <a:pPr marL="297815" marR="461009" indent="-285750">
              <a:lnSpc>
                <a:spcPct val="100000"/>
              </a:lnSpc>
              <a:spcBef>
                <a:spcPts val="100"/>
              </a:spcBef>
              <a:buFont typeface="Arial"/>
              <a:buChar char="•"/>
              <a:tabLst>
                <a:tab pos="297815" algn="l"/>
                <a:tab pos="298450" algn="l"/>
              </a:tabLst>
            </a:pPr>
            <a:r>
              <a:rPr sz="2400" b="0" spc="-15" dirty="0">
                <a:latin typeface="Calibri Light"/>
                <a:cs typeface="Calibri Light"/>
              </a:rPr>
              <a:t>Part </a:t>
            </a:r>
            <a:r>
              <a:rPr sz="2400" b="0" dirty="0">
                <a:latin typeface="Calibri Light"/>
                <a:cs typeface="Calibri Light"/>
              </a:rPr>
              <a:t>1. </a:t>
            </a:r>
            <a:r>
              <a:rPr sz="2400" b="0" spc="-5" dirty="0">
                <a:latin typeface="Calibri Light"/>
                <a:cs typeface="Calibri Light"/>
              </a:rPr>
              <a:t>Outside Documents </a:t>
            </a:r>
            <a:r>
              <a:rPr sz="2400" b="0" spc="-15" dirty="0">
                <a:latin typeface="Calibri Light"/>
                <a:cs typeface="Calibri Light"/>
              </a:rPr>
              <a:t>to </a:t>
            </a:r>
            <a:r>
              <a:rPr sz="2400" b="0" spc="-10" dirty="0">
                <a:latin typeface="Calibri Light"/>
                <a:cs typeface="Calibri Light"/>
              </a:rPr>
              <a:t> </a:t>
            </a:r>
            <a:r>
              <a:rPr sz="2400" b="0" spc="-15" dirty="0">
                <a:latin typeface="Calibri Light"/>
                <a:cs typeface="Calibri Light"/>
              </a:rPr>
              <a:t>replace/satisfy FSU </a:t>
            </a:r>
            <a:r>
              <a:rPr sz="2400" b="0" spc="-10" dirty="0">
                <a:latin typeface="Calibri Light"/>
                <a:cs typeface="Calibri Light"/>
              </a:rPr>
              <a:t>Background </a:t>
            </a:r>
            <a:r>
              <a:rPr sz="2400" b="0" spc="-530" dirty="0">
                <a:latin typeface="Calibri Light"/>
                <a:cs typeface="Calibri Light"/>
              </a:rPr>
              <a:t> </a:t>
            </a:r>
            <a:r>
              <a:rPr sz="2400" b="0" spc="-5" dirty="0">
                <a:latin typeface="Calibri Light"/>
                <a:cs typeface="Calibri Light"/>
              </a:rPr>
              <a:t>Check</a:t>
            </a:r>
            <a:endParaRPr sz="2400">
              <a:latin typeface="Calibri Light"/>
              <a:cs typeface="Calibri Light"/>
            </a:endParaRPr>
          </a:p>
          <a:p>
            <a:pPr marL="297815" marR="254635" indent="-285750">
              <a:lnSpc>
                <a:spcPct val="100000"/>
              </a:lnSpc>
              <a:buFont typeface="Arial"/>
              <a:buChar char="•"/>
              <a:tabLst>
                <a:tab pos="297815" algn="l"/>
                <a:tab pos="298450" algn="l"/>
              </a:tabLst>
            </a:pPr>
            <a:r>
              <a:rPr sz="2400" b="0" spc="-15" dirty="0">
                <a:latin typeface="Calibri Light"/>
                <a:cs typeface="Calibri Light"/>
              </a:rPr>
              <a:t>Part </a:t>
            </a:r>
            <a:r>
              <a:rPr sz="2400" b="0" dirty="0">
                <a:latin typeface="Calibri Light"/>
                <a:cs typeface="Calibri Light"/>
              </a:rPr>
              <a:t>2. </a:t>
            </a:r>
            <a:r>
              <a:rPr sz="2400" b="0" spc="-10" dirty="0">
                <a:latin typeface="Calibri Light"/>
                <a:cs typeface="Calibri Light"/>
              </a:rPr>
              <a:t>Level </a:t>
            </a:r>
            <a:r>
              <a:rPr sz="2400" b="0" dirty="0">
                <a:latin typeface="Calibri Light"/>
                <a:cs typeface="Calibri Light"/>
              </a:rPr>
              <a:t>2 </a:t>
            </a:r>
            <a:r>
              <a:rPr sz="2400" b="0" spc="-10" dirty="0">
                <a:latin typeface="Calibri Light"/>
                <a:cs typeface="Calibri Light"/>
              </a:rPr>
              <a:t>Background </a:t>
            </a:r>
            <a:r>
              <a:rPr sz="2400" b="0" spc="-5" dirty="0">
                <a:latin typeface="Calibri Light"/>
                <a:cs typeface="Calibri Light"/>
              </a:rPr>
              <a:t>Check </a:t>
            </a:r>
            <a:r>
              <a:rPr sz="2400" b="0" spc="-530" dirty="0">
                <a:latin typeface="Calibri Light"/>
                <a:cs typeface="Calibri Light"/>
              </a:rPr>
              <a:t> </a:t>
            </a:r>
            <a:r>
              <a:rPr sz="2400" b="0" spc="-15" dirty="0">
                <a:latin typeface="Calibri Light"/>
                <a:cs typeface="Calibri Light"/>
              </a:rPr>
              <a:t>Required</a:t>
            </a:r>
            <a:r>
              <a:rPr sz="2400" b="0" spc="-20" dirty="0">
                <a:latin typeface="Calibri Light"/>
                <a:cs typeface="Calibri Light"/>
              </a:rPr>
              <a:t> </a:t>
            </a:r>
            <a:r>
              <a:rPr sz="2400" b="0" spc="-5" dirty="0">
                <a:latin typeface="Calibri Light"/>
                <a:cs typeface="Calibri Light"/>
              </a:rPr>
              <a:t>Duties</a:t>
            </a:r>
            <a:endParaRPr sz="2400">
              <a:latin typeface="Calibri Light"/>
              <a:cs typeface="Calibri Light"/>
            </a:endParaRPr>
          </a:p>
          <a:p>
            <a:pPr marL="297815" marR="5080" indent="-285750">
              <a:lnSpc>
                <a:spcPct val="100000"/>
              </a:lnSpc>
              <a:buFont typeface="Arial"/>
              <a:buChar char="•"/>
              <a:tabLst>
                <a:tab pos="297815" algn="l"/>
                <a:tab pos="298450" algn="l"/>
              </a:tabLst>
            </a:pPr>
            <a:r>
              <a:rPr sz="2400" b="0" spc="-15" dirty="0">
                <a:latin typeface="Calibri Light"/>
                <a:cs typeface="Calibri Light"/>
              </a:rPr>
              <a:t>Part </a:t>
            </a:r>
            <a:r>
              <a:rPr sz="2400" b="0" dirty="0">
                <a:latin typeface="Calibri Light"/>
                <a:cs typeface="Calibri Light"/>
              </a:rPr>
              <a:t>3. </a:t>
            </a:r>
            <a:r>
              <a:rPr sz="2400" b="0" spc="-15" dirty="0">
                <a:latin typeface="Calibri Light"/>
                <a:cs typeface="Calibri Light"/>
              </a:rPr>
              <a:t>Standard </a:t>
            </a:r>
            <a:r>
              <a:rPr sz="2400" b="0" spc="-10" dirty="0">
                <a:latin typeface="Calibri Light"/>
                <a:cs typeface="Calibri Light"/>
              </a:rPr>
              <a:t>Background </a:t>
            </a:r>
            <a:r>
              <a:rPr sz="2400" b="0" spc="-5" dirty="0">
                <a:latin typeface="Calibri Light"/>
                <a:cs typeface="Calibri Light"/>
              </a:rPr>
              <a:t>Check </a:t>
            </a:r>
            <a:r>
              <a:rPr sz="2400" b="0" spc="-530" dirty="0">
                <a:latin typeface="Calibri Light"/>
                <a:cs typeface="Calibri Light"/>
              </a:rPr>
              <a:t> </a:t>
            </a:r>
            <a:r>
              <a:rPr sz="2400" b="0" spc="-15" dirty="0">
                <a:latin typeface="Calibri Light"/>
                <a:cs typeface="Calibri Light"/>
              </a:rPr>
              <a:t>Required</a:t>
            </a:r>
            <a:r>
              <a:rPr sz="2400" b="0" spc="-20" dirty="0">
                <a:latin typeface="Calibri Light"/>
                <a:cs typeface="Calibri Light"/>
              </a:rPr>
              <a:t> </a:t>
            </a:r>
            <a:r>
              <a:rPr sz="2400" b="0" spc="-5" dirty="0">
                <a:latin typeface="Calibri Light"/>
                <a:cs typeface="Calibri Light"/>
              </a:rPr>
              <a:t>Duties</a:t>
            </a:r>
            <a:endParaRPr sz="2400">
              <a:latin typeface="Calibri Light"/>
              <a:cs typeface="Calibri Light"/>
            </a:endParaRPr>
          </a:p>
          <a:p>
            <a:pPr marL="297815" indent="-285750">
              <a:lnSpc>
                <a:spcPct val="100000"/>
              </a:lnSpc>
              <a:buFont typeface="Arial"/>
              <a:buChar char="•"/>
              <a:tabLst>
                <a:tab pos="297815" algn="l"/>
                <a:tab pos="298450" algn="l"/>
              </a:tabLst>
            </a:pPr>
            <a:r>
              <a:rPr sz="2400" b="0" spc="-15" dirty="0">
                <a:latin typeface="Calibri Light"/>
                <a:cs typeface="Calibri Light"/>
              </a:rPr>
              <a:t>Part</a:t>
            </a:r>
            <a:r>
              <a:rPr sz="2400" b="0" spc="-25" dirty="0">
                <a:latin typeface="Calibri Light"/>
                <a:cs typeface="Calibri Light"/>
              </a:rPr>
              <a:t> </a:t>
            </a:r>
            <a:r>
              <a:rPr sz="2400" b="0" dirty="0">
                <a:latin typeface="Calibri Light"/>
                <a:cs typeface="Calibri Light"/>
              </a:rPr>
              <a:t>4.</a:t>
            </a:r>
            <a:r>
              <a:rPr sz="2400" b="0" spc="-20" dirty="0">
                <a:latin typeface="Calibri Light"/>
                <a:cs typeface="Calibri Light"/>
              </a:rPr>
              <a:t> </a:t>
            </a:r>
            <a:r>
              <a:rPr sz="2400" b="0" spc="-5" dirty="0">
                <a:latin typeface="Calibri Light"/>
                <a:cs typeface="Calibri Light"/>
              </a:rPr>
              <a:t>Additional</a:t>
            </a:r>
            <a:r>
              <a:rPr sz="2400" b="0" spc="-30" dirty="0">
                <a:latin typeface="Calibri Light"/>
                <a:cs typeface="Calibri Light"/>
              </a:rPr>
              <a:t> </a:t>
            </a:r>
            <a:r>
              <a:rPr sz="2400" b="0" spc="-5" dirty="0">
                <a:latin typeface="Calibri Light"/>
                <a:cs typeface="Calibri Light"/>
              </a:rPr>
              <a:t>Questions</a:t>
            </a:r>
            <a:endParaRPr sz="2400">
              <a:latin typeface="Calibri Light"/>
              <a:cs typeface="Calibri Light"/>
            </a:endParaRPr>
          </a:p>
        </p:txBody>
      </p:sp>
      <p:pic>
        <p:nvPicPr>
          <p:cNvPr id="6" name="Audio 5">
            <a:hlinkClick r:id="" action="ppaction://media"/>
            <a:extLst>
              <a:ext uri="{FF2B5EF4-FFF2-40B4-BE49-F238E27FC236}">
                <a16:creationId xmlns:a16="http://schemas.microsoft.com/office/drawing/2014/main" id="{904FC21A-E5A0-433B-A1C6-1EE7A58900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619"/>
    </mc:Choice>
    <mc:Fallback xmlns="">
      <p:transition spd="slow" advTm="32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359" y="478281"/>
            <a:ext cx="5403850" cy="4267194"/>
          </a:xfrm>
          <a:prstGeom prst="rect">
            <a:avLst/>
          </a:prstGeom>
        </p:spPr>
        <p:txBody>
          <a:bodyPr vert="horz" wrap="square" lIns="0" tIns="40005" rIns="0" bIns="0" rtlCol="0">
            <a:spAutoFit/>
          </a:bodyPr>
          <a:lstStyle/>
          <a:p>
            <a:pPr marL="241300" marR="200025" indent="-229235" algn="just">
              <a:lnSpc>
                <a:spcPts val="1730"/>
              </a:lnSpc>
              <a:spcBef>
                <a:spcPts val="315"/>
              </a:spcBef>
              <a:buFont typeface="Arial"/>
              <a:buChar char="•"/>
              <a:tabLst>
                <a:tab pos="241300" algn="l"/>
              </a:tabLst>
            </a:pPr>
            <a:r>
              <a:rPr sz="1600" b="0" spc="-5" dirty="0">
                <a:latin typeface="Calibri Light"/>
                <a:cs typeface="Calibri Light"/>
              </a:rPr>
              <a:t>Job </a:t>
            </a:r>
            <a:r>
              <a:rPr sz="1600" b="0" spc="-20" dirty="0">
                <a:latin typeface="Calibri Light"/>
                <a:cs typeface="Calibri Light"/>
              </a:rPr>
              <a:t>Posting </a:t>
            </a:r>
            <a:r>
              <a:rPr sz="1600" b="0" spc="-50" dirty="0">
                <a:latin typeface="Calibri Light"/>
                <a:cs typeface="Calibri Light"/>
              </a:rPr>
              <a:t>Tab </a:t>
            </a:r>
            <a:r>
              <a:rPr sz="1600" b="0" dirty="0">
                <a:latin typeface="Calibri Light"/>
                <a:cs typeface="Calibri Light"/>
              </a:rPr>
              <a:t>– </a:t>
            </a:r>
            <a:r>
              <a:rPr sz="1600" b="0" spc="-5" dirty="0">
                <a:latin typeface="Calibri Light"/>
                <a:cs typeface="Calibri Light"/>
              </a:rPr>
              <a:t>Below </a:t>
            </a:r>
            <a:r>
              <a:rPr sz="1600" b="0" dirty="0">
                <a:latin typeface="Calibri Light"/>
                <a:cs typeface="Calibri Light"/>
              </a:rPr>
              <a:t>is the </a:t>
            </a:r>
            <a:r>
              <a:rPr sz="1600" b="0" spc="-10" dirty="0">
                <a:latin typeface="Calibri Light"/>
                <a:cs typeface="Calibri Light"/>
              </a:rPr>
              <a:t>required </a:t>
            </a:r>
            <a:r>
              <a:rPr sz="1600" b="0" dirty="0">
                <a:latin typeface="Calibri Light"/>
                <a:cs typeface="Calibri Light"/>
              </a:rPr>
              <a:t>fields </a:t>
            </a:r>
            <a:r>
              <a:rPr sz="1600" b="0" spc="-5" dirty="0">
                <a:latin typeface="Calibri Light"/>
                <a:cs typeface="Calibri Light"/>
              </a:rPr>
              <a:t>about </a:t>
            </a:r>
            <a:r>
              <a:rPr sz="1600" b="0" dirty="0">
                <a:latin typeface="Calibri Light"/>
                <a:cs typeface="Calibri Light"/>
              </a:rPr>
              <a:t>the </a:t>
            </a:r>
            <a:r>
              <a:rPr sz="1600" b="0" spc="-5" dirty="0">
                <a:latin typeface="Calibri Light"/>
                <a:cs typeface="Calibri Light"/>
              </a:rPr>
              <a:t>job </a:t>
            </a:r>
            <a:r>
              <a:rPr sz="1600" b="0" dirty="0">
                <a:latin typeface="Calibri Light"/>
                <a:cs typeface="Calibri Light"/>
              </a:rPr>
              <a:t> listing,</a:t>
            </a:r>
            <a:r>
              <a:rPr sz="1600" b="0" spc="-15" dirty="0">
                <a:latin typeface="Calibri Light"/>
                <a:cs typeface="Calibri Light"/>
              </a:rPr>
              <a:t> </a:t>
            </a:r>
            <a:r>
              <a:rPr sz="1600" b="0" dirty="0">
                <a:latin typeface="Calibri Light"/>
                <a:cs typeface="Calibri Light"/>
              </a:rPr>
              <a:t>as</a:t>
            </a:r>
            <a:r>
              <a:rPr sz="1600" b="0" spc="-10" dirty="0">
                <a:latin typeface="Calibri Light"/>
                <a:cs typeface="Calibri Light"/>
              </a:rPr>
              <a:t> </a:t>
            </a:r>
            <a:r>
              <a:rPr sz="1600" b="0" dirty="0">
                <a:latin typeface="Calibri Light"/>
                <a:cs typeface="Calibri Light"/>
              </a:rPr>
              <a:t>it</a:t>
            </a:r>
            <a:r>
              <a:rPr sz="1600" b="0" spc="-5" dirty="0">
                <a:latin typeface="Calibri Light"/>
                <a:cs typeface="Calibri Light"/>
              </a:rPr>
              <a:t> </a:t>
            </a:r>
            <a:r>
              <a:rPr sz="1600" b="0" dirty="0">
                <a:latin typeface="Calibri Light"/>
                <a:cs typeface="Calibri Light"/>
              </a:rPr>
              <a:t>will</a:t>
            </a:r>
            <a:r>
              <a:rPr sz="1600" b="0" spc="-25" dirty="0">
                <a:latin typeface="Calibri Light"/>
                <a:cs typeface="Calibri Light"/>
              </a:rPr>
              <a:t> </a:t>
            </a:r>
            <a:r>
              <a:rPr sz="1600" b="0" spc="-5" dirty="0">
                <a:latin typeface="Calibri Light"/>
                <a:cs typeface="Calibri Light"/>
              </a:rPr>
              <a:t>display</a:t>
            </a:r>
            <a:r>
              <a:rPr sz="1600" b="0" spc="-10" dirty="0">
                <a:latin typeface="Calibri Light"/>
                <a:cs typeface="Calibri Light"/>
              </a:rPr>
              <a:t> to</a:t>
            </a:r>
            <a:r>
              <a:rPr sz="1600" b="0" spc="-5" dirty="0">
                <a:latin typeface="Calibri Light"/>
                <a:cs typeface="Calibri Light"/>
              </a:rPr>
              <a:t> </a:t>
            </a:r>
            <a:r>
              <a:rPr sz="1600" b="0" dirty="0">
                <a:latin typeface="Calibri Light"/>
                <a:cs typeface="Calibri Light"/>
              </a:rPr>
              <a:t>the</a:t>
            </a:r>
            <a:r>
              <a:rPr sz="1600" b="0" spc="-5" dirty="0">
                <a:latin typeface="Calibri Light"/>
                <a:cs typeface="Calibri Light"/>
              </a:rPr>
              <a:t> applicants</a:t>
            </a:r>
            <a:r>
              <a:rPr sz="1600" b="0" spc="-15" dirty="0">
                <a:latin typeface="Calibri Light"/>
                <a:cs typeface="Calibri Light"/>
              </a:rPr>
              <a:t> </a:t>
            </a:r>
            <a:r>
              <a:rPr sz="1600" b="0" spc="-5" dirty="0">
                <a:latin typeface="Calibri Light"/>
                <a:cs typeface="Calibri Light"/>
              </a:rPr>
              <a:t>on</a:t>
            </a:r>
            <a:r>
              <a:rPr sz="1600" b="0" spc="5" dirty="0">
                <a:latin typeface="Calibri Light"/>
                <a:cs typeface="Calibri Light"/>
              </a:rPr>
              <a:t> </a:t>
            </a:r>
            <a:r>
              <a:rPr sz="1600" b="0" dirty="0">
                <a:latin typeface="Calibri Light"/>
                <a:cs typeface="Calibri Light"/>
              </a:rPr>
              <a:t>the</a:t>
            </a:r>
            <a:r>
              <a:rPr sz="1600" b="0" spc="-10" dirty="0">
                <a:latin typeface="Calibri Light"/>
                <a:cs typeface="Calibri Light"/>
              </a:rPr>
              <a:t> </a:t>
            </a:r>
            <a:r>
              <a:rPr sz="1600" b="0" spc="-5" dirty="0">
                <a:latin typeface="Calibri Light"/>
                <a:cs typeface="Calibri Light"/>
              </a:rPr>
              <a:t>FWS Job</a:t>
            </a:r>
            <a:r>
              <a:rPr sz="1600" b="0" spc="5" dirty="0">
                <a:latin typeface="Calibri Light"/>
                <a:cs typeface="Calibri Light"/>
              </a:rPr>
              <a:t> </a:t>
            </a:r>
            <a:r>
              <a:rPr sz="1600" b="0" spc="-5" dirty="0">
                <a:latin typeface="Calibri Light"/>
                <a:cs typeface="Calibri Light"/>
              </a:rPr>
              <a:t>Site.</a:t>
            </a:r>
            <a:endParaRPr sz="1600" dirty="0">
              <a:latin typeface="Calibri Light"/>
              <a:cs typeface="Calibri Light"/>
            </a:endParaRPr>
          </a:p>
          <a:p>
            <a:pPr marL="240665" marR="152400" indent="-228600" algn="just">
              <a:lnSpc>
                <a:spcPts val="1730"/>
              </a:lnSpc>
              <a:spcBef>
                <a:spcPts val="994"/>
              </a:spcBef>
              <a:buFont typeface="Arial"/>
              <a:buChar char="•"/>
              <a:tabLst>
                <a:tab pos="241300" algn="l"/>
              </a:tabLst>
            </a:pPr>
            <a:r>
              <a:rPr sz="1600" b="0" dirty="0">
                <a:latin typeface="Calibri Light"/>
                <a:cs typeface="Calibri Light"/>
              </a:rPr>
              <a:t>Select and </a:t>
            </a:r>
            <a:r>
              <a:rPr sz="1600" b="0" spc="-10" dirty="0">
                <a:latin typeface="Calibri Light"/>
                <a:cs typeface="Calibri Light"/>
              </a:rPr>
              <a:t>enter information </a:t>
            </a:r>
            <a:r>
              <a:rPr sz="1600" b="0" spc="-20" dirty="0">
                <a:latin typeface="Calibri Light"/>
                <a:cs typeface="Calibri Light"/>
              </a:rPr>
              <a:t>for </a:t>
            </a:r>
            <a:r>
              <a:rPr sz="1600" b="0" spc="-5" dirty="0">
                <a:latin typeface="Calibri Light"/>
                <a:cs typeface="Calibri Light"/>
              </a:rPr>
              <a:t>each </a:t>
            </a:r>
            <a:r>
              <a:rPr sz="1600" b="0" spc="-15" dirty="0">
                <a:solidFill>
                  <a:srgbClr val="FF0000"/>
                </a:solidFill>
                <a:latin typeface="Calibri Light"/>
                <a:cs typeface="Calibri Light"/>
              </a:rPr>
              <a:t>“Description </a:t>
            </a:r>
            <a:r>
              <a:rPr sz="1600" b="0" spc="-30" dirty="0">
                <a:solidFill>
                  <a:srgbClr val="FF0000"/>
                </a:solidFill>
                <a:latin typeface="Calibri Light"/>
                <a:cs typeface="Calibri Light"/>
              </a:rPr>
              <a:t>Type” </a:t>
            </a:r>
            <a:r>
              <a:rPr sz="1600" b="0" spc="-5" dirty="0">
                <a:latin typeface="Calibri Light"/>
                <a:cs typeface="Calibri Light"/>
              </a:rPr>
              <a:t>that </a:t>
            </a:r>
            <a:r>
              <a:rPr sz="1600" b="0" dirty="0">
                <a:latin typeface="Calibri Light"/>
                <a:cs typeface="Calibri Light"/>
              </a:rPr>
              <a:t> </a:t>
            </a:r>
            <a:r>
              <a:rPr sz="1600" b="0" spc="-10" dirty="0">
                <a:latin typeface="Calibri Light"/>
                <a:cs typeface="Calibri Light"/>
              </a:rPr>
              <a:t>you want displayed to </a:t>
            </a:r>
            <a:r>
              <a:rPr sz="1600" b="0" dirty="0">
                <a:latin typeface="Calibri Light"/>
                <a:cs typeface="Calibri Light"/>
              </a:rPr>
              <a:t>the </a:t>
            </a:r>
            <a:r>
              <a:rPr sz="1600" b="0" spc="-5" dirty="0">
                <a:latin typeface="Calibri Light"/>
                <a:cs typeface="Calibri Light"/>
              </a:rPr>
              <a:t>applicant. </a:t>
            </a:r>
            <a:r>
              <a:rPr sz="1600" b="0" spc="-10" dirty="0">
                <a:latin typeface="Calibri Light"/>
                <a:cs typeface="Calibri Light"/>
              </a:rPr>
              <a:t>The </a:t>
            </a:r>
            <a:r>
              <a:rPr sz="1600" b="0" spc="-20" dirty="0">
                <a:latin typeface="Calibri Light"/>
                <a:cs typeface="Calibri Light"/>
              </a:rPr>
              <a:t>required </a:t>
            </a:r>
            <a:r>
              <a:rPr sz="1600" b="0" spc="-10" dirty="0">
                <a:latin typeface="Calibri Light"/>
                <a:cs typeface="Calibri Light"/>
              </a:rPr>
              <a:t>fields </a:t>
            </a:r>
            <a:r>
              <a:rPr sz="1600" b="0" spc="-20" dirty="0">
                <a:latin typeface="Calibri Light"/>
                <a:cs typeface="Calibri Light"/>
              </a:rPr>
              <a:t>are </a:t>
            </a:r>
            <a:r>
              <a:rPr sz="1600" b="0" spc="-10" dirty="0">
                <a:latin typeface="Calibri Light"/>
                <a:cs typeface="Calibri Light"/>
              </a:rPr>
              <a:t>as </a:t>
            </a:r>
            <a:r>
              <a:rPr sz="1600" b="0" spc="-350" dirty="0">
                <a:latin typeface="Calibri Light"/>
                <a:cs typeface="Calibri Light"/>
              </a:rPr>
              <a:t> </a:t>
            </a:r>
            <a:r>
              <a:rPr sz="1600" b="0" spc="-20" dirty="0">
                <a:latin typeface="Calibri Light"/>
                <a:cs typeface="Calibri Light"/>
              </a:rPr>
              <a:t>follows:</a:t>
            </a:r>
            <a:endParaRPr sz="1600" dirty="0">
              <a:latin typeface="Calibri Light"/>
              <a:cs typeface="Calibri Light"/>
            </a:endParaRPr>
          </a:p>
          <a:p>
            <a:pPr marL="241300" indent="-228600">
              <a:lnSpc>
                <a:spcPct val="100000"/>
              </a:lnSpc>
              <a:spcBef>
                <a:spcPts val="795"/>
              </a:spcBef>
              <a:buFont typeface="Arial"/>
              <a:buChar char="•"/>
              <a:tabLst>
                <a:tab pos="240665" algn="l"/>
                <a:tab pos="241300" algn="l"/>
              </a:tabLst>
            </a:pPr>
            <a:r>
              <a:rPr sz="1500" b="0" spc="-20" dirty="0">
                <a:solidFill>
                  <a:srgbClr val="FF0000"/>
                </a:solidFill>
                <a:latin typeface="Calibri Light"/>
                <a:cs typeface="Calibri Light"/>
              </a:rPr>
              <a:t>Department</a:t>
            </a:r>
            <a:endParaRPr sz="1500" dirty="0">
              <a:latin typeface="Calibri Light"/>
              <a:cs typeface="Calibri Light"/>
            </a:endParaRPr>
          </a:p>
          <a:p>
            <a:pPr marL="241300" indent="-228600">
              <a:lnSpc>
                <a:spcPct val="100000"/>
              </a:lnSpc>
              <a:spcBef>
                <a:spcPts val="819"/>
              </a:spcBef>
              <a:buFont typeface="Arial"/>
              <a:buChar char="•"/>
              <a:tabLst>
                <a:tab pos="240665" algn="l"/>
                <a:tab pos="241300" algn="l"/>
              </a:tabLst>
            </a:pPr>
            <a:r>
              <a:rPr sz="1500" b="0" spc="-15" dirty="0">
                <a:solidFill>
                  <a:srgbClr val="FF0000"/>
                </a:solidFill>
                <a:latin typeface="Calibri Light"/>
                <a:cs typeface="Calibri Light"/>
              </a:rPr>
              <a:t>Responsibilities</a:t>
            </a:r>
            <a:endParaRPr sz="1500" dirty="0">
              <a:latin typeface="Calibri Light"/>
              <a:cs typeface="Calibri Light"/>
            </a:endParaRPr>
          </a:p>
          <a:p>
            <a:pPr marL="241300" indent="-228600">
              <a:lnSpc>
                <a:spcPct val="100000"/>
              </a:lnSpc>
              <a:spcBef>
                <a:spcPts val="825"/>
              </a:spcBef>
              <a:buFont typeface="Arial"/>
              <a:buChar char="•"/>
              <a:tabLst>
                <a:tab pos="240665" algn="l"/>
                <a:tab pos="241300" algn="l"/>
              </a:tabLst>
            </a:pPr>
            <a:r>
              <a:rPr sz="1500" b="0" spc="-20" dirty="0">
                <a:solidFill>
                  <a:srgbClr val="FF0000"/>
                </a:solidFill>
                <a:latin typeface="Calibri Light"/>
                <a:cs typeface="Calibri Light"/>
              </a:rPr>
              <a:t>Qualifications</a:t>
            </a:r>
            <a:endParaRPr sz="1500" dirty="0">
              <a:latin typeface="Calibri Light"/>
              <a:cs typeface="Calibri Light"/>
            </a:endParaRPr>
          </a:p>
          <a:p>
            <a:pPr marL="283845" indent="-271780">
              <a:lnSpc>
                <a:spcPct val="100000"/>
              </a:lnSpc>
              <a:spcBef>
                <a:spcPts val="815"/>
              </a:spcBef>
              <a:buFont typeface="Arial"/>
              <a:buChar char="•"/>
              <a:tabLst>
                <a:tab pos="283845" algn="l"/>
                <a:tab pos="284480" algn="l"/>
              </a:tabLst>
            </a:pPr>
            <a:r>
              <a:rPr sz="1500" b="0" spc="-15" dirty="0">
                <a:solidFill>
                  <a:srgbClr val="FF0000"/>
                </a:solidFill>
                <a:latin typeface="Calibri Light"/>
                <a:cs typeface="Calibri Light"/>
              </a:rPr>
              <a:t>Schedule</a:t>
            </a:r>
            <a:endParaRPr sz="1500" dirty="0">
              <a:latin typeface="Calibri Light"/>
              <a:cs typeface="Calibri Light"/>
            </a:endParaRPr>
          </a:p>
          <a:p>
            <a:pPr marL="283845" indent="-271780">
              <a:lnSpc>
                <a:spcPct val="100000"/>
              </a:lnSpc>
              <a:spcBef>
                <a:spcPts val="770"/>
              </a:spcBef>
              <a:buFont typeface="Arial"/>
              <a:buChar char="•"/>
              <a:tabLst>
                <a:tab pos="283845" algn="l"/>
                <a:tab pos="284480" algn="l"/>
              </a:tabLst>
            </a:pPr>
            <a:r>
              <a:rPr sz="1500" b="0" spc="-20" dirty="0">
                <a:solidFill>
                  <a:srgbClr val="FF0000"/>
                </a:solidFill>
                <a:latin typeface="Calibri Light"/>
                <a:cs typeface="Calibri Light"/>
              </a:rPr>
              <a:t>Contact</a:t>
            </a:r>
            <a:r>
              <a:rPr sz="1500" b="0" spc="-30" dirty="0">
                <a:solidFill>
                  <a:srgbClr val="FF0000"/>
                </a:solidFill>
                <a:latin typeface="Calibri Light"/>
                <a:cs typeface="Calibri Light"/>
              </a:rPr>
              <a:t> </a:t>
            </a:r>
            <a:r>
              <a:rPr sz="1500" b="0" spc="-20" dirty="0">
                <a:solidFill>
                  <a:srgbClr val="FF0000"/>
                </a:solidFill>
                <a:latin typeface="Calibri Light"/>
                <a:cs typeface="Calibri Light"/>
              </a:rPr>
              <a:t>Info</a:t>
            </a:r>
            <a:r>
              <a:rPr sz="1500" b="0" spc="-35" dirty="0">
                <a:solidFill>
                  <a:srgbClr val="FF0000"/>
                </a:solidFill>
                <a:latin typeface="Calibri Light"/>
                <a:cs typeface="Calibri Light"/>
              </a:rPr>
              <a:t> </a:t>
            </a:r>
            <a:r>
              <a:rPr sz="1500" b="0" spc="-30" dirty="0">
                <a:solidFill>
                  <a:srgbClr val="FF0000"/>
                </a:solidFill>
                <a:latin typeface="Calibri Light"/>
                <a:cs typeface="Calibri Light"/>
              </a:rPr>
              <a:t>(</a:t>
            </a:r>
            <a:r>
              <a:rPr sz="1550" b="0" i="1" u="sng" spc="-30" dirty="0">
                <a:solidFill>
                  <a:srgbClr val="FF0000"/>
                </a:solidFill>
                <a:uFill>
                  <a:solidFill>
                    <a:srgbClr val="FF0000"/>
                  </a:solidFill>
                </a:uFill>
                <a:latin typeface="Calibri Light"/>
                <a:cs typeface="Calibri Light"/>
              </a:rPr>
              <a:t>indicate</a:t>
            </a:r>
            <a:r>
              <a:rPr sz="1550" b="0" i="1" u="sng" spc="-75" dirty="0">
                <a:solidFill>
                  <a:srgbClr val="FF0000"/>
                </a:solidFill>
                <a:uFill>
                  <a:solidFill>
                    <a:srgbClr val="FF0000"/>
                  </a:solidFill>
                </a:uFill>
                <a:latin typeface="Calibri Light"/>
                <a:cs typeface="Calibri Light"/>
              </a:rPr>
              <a:t> </a:t>
            </a:r>
            <a:r>
              <a:rPr sz="1550" b="0" i="1" u="sng" spc="-30" dirty="0">
                <a:solidFill>
                  <a:srgbClr val="FF0000"/>
                </a:solidFill>
                <a:uFill>
                  <a:solidFill>
                    <a:srgbClr val="FF0000"/>
                  </a:solidFill>
                </a:uFill>
                <a:latin typeface="Calibri Light"/>
                <a:cs typeface="Calibri Light"/>
              </a:rPr>
              <a:t>direct</a:t>
            </a:r>
            <a:r>
              <a:rPr sz="1550" b="0" i="1" u="sng" spc="-35" dirty="0">
                <a:solidFill>
                  <a:srgbClr val="FF0000"/>
                </a:solidFill>
                <a:uFill>
                  <a:solidFill>
                    <a:srgbClr val="FF0000"/>
                  </a:solidFill>
                </a:uFill>
                <a:latin typeface="Calibri Light"/>
                <a:cs typeface="Calibri Light"/>
              </a:rPr>
              <a:t> </a:t>
            </a:r>
            <a:r>
              <a:rPr sz="1550" b="0" i="1" u="sng" spc="-30" dirty="0">
                <a:solidFill>
                  <a:srgbClr val="FF0000"/>
                </a:solidFill>
                <a:uFill>
                  <a:solidFill>
                    <a:srgbClr val="FF0000"/>
                  </a:solidFill>
                </a:uFill>
                <a:latin typeface="Calibri Light"/>
                <a:cs typeface="Calibri Light"/>
              </a:rPr>
              <a:t>supervisor</a:t>
            </a:r>
            <a:r>
              <a:rPr sz="1550" b="0" i="1" u="sng" spc="-50" dirty="0">
                <a:solidFill>
                  <a:srgbClr val="FF0000"/>
                </a:solidFill>
                <a:uFill>
                  <a:solidFill>
                    <a:srgbClr val="FF0000"/>
                  </a:solidFill>
                </a:uFill>
                <a:latin typeface="Calibri Light"/>
                <a:cs typeface="Calibri Light"/>
              </a:rPr>
              <a:t> </a:t>
            </a:r>
            <a:r>
              <a:rPr sz="1550" b="0" i="1" u="sng" spc="-35" dirty="0">
                <a:solidFill>
                  <a:srgbClr val="FF0000"/>
                </a:solidFill>
                <a:uFill>
                  <a:solidFill>
                    <a:srgbClr val="FF0000"/>
                  </a:solidFill>
                </a:uFill>
                <a:latin typeface="Calibri Light"/>
                <a:cs typeface="Calibri Light"/>
              </a:rPr>
              <a:t>email </a:t>
            </a:r>
            <a:r>
              <a:rPr sz="1550" b="0" i="1" u="sng" spc="-25" dirty="0">
                <a:solidFill>
                  <a:srgbClr val="FF0000"/>
                </a:solidFill>
                <a:uFill>
                  <a:solidFill>
                    <a:srgbClr val="FF0000"/>
                  </a:solidFill>
                </a:uFill>
                <a:latin typeface="Calibri Light"/>
                <a:cs typeface="Calibri Light"/>
              </a:rPr>
              <a:t>and</a:t>
            </a:r>
            <a:r>
              <a:rPr sz="1550" b="0" i="1" u="sng" spc="-60" dirty="0">
                <a:solidFill>
                  <a:srgbClr val="FF0000"/>
                </a:solidFill>
                <a:uFill>
                  <a:solidFill>
                    <a:srgbClr val="FF0000"/>
                  </a:solidFill>
                </a:uFill>
                <a:latin typeface="Calibri Light"/>
                <a:cs typeface="Calibri Light"/>
              </a:rPr>
              <a:t> </a:t>
            </a:r>
            <a:r>
              <a:rPr sz="1550" b="0" i="1" u="sng" spc="-25" dirty="0">
                <a:solidFill>
                  <a:srgbClr val="FF0000"/>
                </a:solidFill>
                <a:uFill>
                  <a:solidFill>
                    <a:srgbClr val="FF0000"/>
                  </a:solidFill>
                </a:uFill>
                <a:latin typeface="Calibri Light"/>
                <a:cs typeface="Calibri Light"/>
              </a:rPr>
              <a:t>phone</a:t>
            </a:r>
            <a:r>
              <a:rPr sz="1550" b="0" i="1" u="sng" spc="-75" dirty="0">
                <a:solidFill>
                  <a:srgbClr val="FF0000"/>
                </a:solidFill>
                <a:uFill>
                  <a:solidFill>
                    <a:srgbClr val="FF0000"/>
                  </a:solidFill>
                </a:uFill>
                <a:latin typeface="Calibri Light"/>
                <a:cs typeface="Calibri Light"/>
              </a:rPr>
              <a:t> </a:t>
            </a:r>
            <a:r>
              <a:rPr sz="1550" b="0" i="1" u="sng" spc="-35" dirty="0">
                <a:solidFill>
                  <a:srgbClr val="FF0000"/>
                </a:solidFill>
                <a:uFill>
                  <a:solidFill>
                    <a:srgbClr val="FF0000"/>
                  </a:solidFill>
                </a:uFill>
                <a:latin typeface="Calibri Light"/>
                <a:cs typeface="Calibri Light"/>
              </a:rPr>
              <a:t>number</a:t>
            </a:r>
            <a:r>
              <a:rPr sz="1500" b="0" spc="-35" dirty="0">
                <a:solidFill>
                  <a:srgbClr val="FF0000"/>
                </a:solidFill>
                <a:latin typeface="Calibri Light"/>
                <a:cs typeface="Calibri Light"/>
              </a:rPr>
              <a:t>)</a:t>
            </a:r>
            <a:endParaRPr sz="1500" dirty="0">
              <a:latin typeface="Calibri Light"/>
              <a:cs typeface="Calibri Light"/>
            </a:endParaRPr>
          </a:p>
          <a:p>
            <a:pPr marL="241300" indent="-228600">
              <a:lnSpc>
                <a:spcPct val="100000"/>
              </a:lnSpc>
              <a:spcBef>
                <a:spcPts val="790"/>
              </a:spcBef>
              <a:buFont typeface="Arial"/>
              <a:buChar char="•"/>
              <a:tabLst>
                <a:tab pos="240665" algn="l"/>
                <a:tab pos="241300" algn="l"/>
              </a:tabLst>
            </a:pPr>
            <a:r>
              <a:rPr sz="1500" b="0" spc="-15" dirty="0">
                <a:solidFill>
                  <a:srgbClr val="FF0000"/>
                </a:solidFill>
                <a:latin typeface="Calibri Light"/>
                <a:cs typeface="Calibri Light"/>
              </a:rPr>
              <a:t>*Criminal</a:t>
            </a:r>
            <a:r>
              <a:rPr sz="1500" b="0" spc="-25" dirty="0">
                <a:solidFill>
                  <a:srgbClr val="FF0000"/>
                </a:solidFill>
                <a:latin typeface="Calibri Light"/>
                <a:cs typeface="Calibri Light"/>
              </a:rPr>
              <a:t> </a:t>
            </a:r>
            <a:r>
              <a:rPr sz="1500" b="0" spc="-20" dirty="0">
                <a:solidFill>
                  <a:srgbClr val="FF0000"/>
                </a:solidFill>
                <a:latin typeface="Calibri Light"/>
                <a:cs typeface="Calibri Light"/>
              </a:rPr>
              <a:t>Background</a:t>
            </a:r>
            <a:r>
              <a:rPr sz="1500" b="0" spc="-35" dirty="0">
                <a:solidFill>
                  <a:srgbClr val="FF0000"/>
                </a:solidFill>
                <a:latin typeface="Calibri Light"/>
                <a:cs typeface="Calibri Light"/>
              </a:rPr>
              <a:t> </a:t>
            </a:r>
            <a:r>
              <a:rPr sz="1500" b="0" spc="-15" dirty="0">
                <a:solidFill>
                  <a:srgbClr val="FF0000"/>
                </a:solidFill>
                <a:latin typeface="Calibri Light"/>
                <a:cs typeface="Calibri Light"/>
              </a:rPr>
              <a:t>Check</a:t>
            </a:r>
            <a:r>
              <a:rPr sz="1500" b="0" spc="-30" dirty="0">
                <a:solidFill>
                  <a:srgbClr val="FF0000"/>
                </a:solidFill>
                <a:latin typeface="Calibri Light"/>
                <a:cs typeface="Calibri Light"/>
              </a:rPr>
              <a:t> </a:t>
            </a:r>
            <a:r>
              <a:rPr sz="1500" b="0" spc="-5" dirty="0">
                <a:solidFill>
                  <a:srgbClr val="FF0000"/>
                </a:solidFill>
                <a:latin typeface="Calibri Light"/>
                <a:cs typeface="Calibri Light"/>
              </a:rPr>
              <a:t>(if</a:t>
            </a:r>
            <a:r>
              <a:rPr sz="1500" b="0" spc="-30" dirty="0">
                <a:solidFill>
                  <a:srgbClr val="FF0000"/>
                </a:solidFill>
                <a:latin typeface="Calibri Light"/>
                <a:cs typeface="Calibri Light"/>
              </a:rPr>
              <a:t> </a:t>
            </a:r>
            <a:r>
              <a:rPr sz="1500" b="0" spc="-20" dirty="0">
                <a:solidFill>
                  <a:srgbClr val="FF0000"/>
                </a:solidFill>
                <a:latin typeface="Calibri Light"/>
                <a:cs typeface="Calibri Light"/>
              </a:rPr>
              <a:t>required)</a:t>
            </a:r>
            <a:endParaRPr sz="1500" dirty="0">
              <a:latin typeface="Calibri Light"/>
              <a:cs typeface="Calibri Light"/>
            </a:endParaRPr>
          </a:p>
          <a:p>
            <a:pPr marL="283845" indent="-271780">
              <a:lnSpc>
                <a:spcPct val="100000"/>
              </a:lnSpc>
              <a:spcBef>
                <a:spcPts val="819"/>
              </a:spcBef>
              <a:buFont typeface="Arial"/>
              <a:buChar char="•"/>
              <a:tabLst>
                <a:tab pos="283845" algn="l"/>
                <a:tab pos="284480" algn="l"/>
              </a:tabLst>
            </a:pPr>
            <a:r>
              <a:rPr sz="1500" b="0" spc="-15" dirty="0">
                <a:solidFill>
                  <a:srgbClr val="FF0000"/>
                </a:solidFill>
                <a:latin typeface="Calibri Light"/>
                <a:cs typeface="Calibri Light"/>
              </a:rPr>
              <a:t>*How</a:t>
            </a:r>
            <a:r>
              <a:rPr sz="1500" b="0" spc="-45" dirty="0">
                <a:solidFill>
                  <a:srgbClr val="FF0000"/>
                </a:solidFill>
                <a:latin typeface="Calibri Light"/>
                <a:cs typeface="Calibri Light"/>
              </a:rPr>
              <a:t> </a:t>
            </a:r>
            <a:r>
              <a:rPr sz="1500" b="0" spc="-10" dirty="0">
                <a:solidFill>
                  <a:srgbClr val="FF0000"/>
                </a:solidFill>
                <a:latin typeface="Calibri Light"/>
                <a:cs typeface="Calibri Light"/>
              </a:rPr>
              <a:t>to</a:t>
            </a:r>
            <a:r>
              <a:rPr sz="1500" b="0" spc="-30" dirty="0">
                <a:solidFill>
                  <a:srgbClr val="FF0000"/>
                </a:solidFill>
                <a:latin typeface="Calibri Light"/>
                <a:cs typeface="Calibri Light"/>
              </a:rPr>
              <a:t> </a:t>
            </a:r>
            <a:r>
              <a:rPr sz="1500" b="0" spc="-15" dirty="0">
                <a:solidFill>
                  <a:srgbClr val="FF0000"/>
                </a:solidFill>
                <a:latin typeface="Calibri Light"/>
                <a:cs typeface="Calibri Light"/>
              </a:rPr>
              <a:t>Apply</a:t>
            </a:r>
            <a:r>
              <a:rPr sz="1500" b="0" spc="-25" dirty="0">
                <a:solidFill>
                  <a:srgbClr val="FF0000"/>
                </a:solidFill>
                <a:latin typeface="Calibri Light"/>
                <a:cs typeface="Calibri Light"/>
              </a:rPr>
              <a:t> </a:t>
            </a:r>
            <a:r>
              <a:rPr sz="1500" b="0" spc="-20" dirty="0">
                <a:solidFill>
                  <a:srgbClr val="FF0000"/>
                </a:solidFill>
                <a:latin typeface="Calibri Light"/>
                <a:cs typeface="Calibri Light"/>
              </a:rPr>
              <a:t>(Federal</a:t>
            </a:r>
            <a:r>
              <a:rPr sz="1500" b="0" spc="-25" dirty="0">
                <a:solidFill>
                  <a:srgbClr val="FF0000"/>
                </a:solidFill>
                <a:latin typeface="Calibri Light"/>
                <a:cs typeface="Calibri Light"/>
              </a:rPr>
              <a:t> Work </a:t>
            </a:r>
            <a:r>
              <a:rPr sz="1500" b="0" spc="-15" dirty="0">
                <a:solidFill>
                  <a:srgbClr val="FF0000"/>
                </a:solidFill>
                <a:latin typeface="Calibri Light"/>
                <a:cs typeface="Calibri Light"/>
              </a:rPr>
              <a:t>Study</a:t>
            </a:r>
            <a:r>
              <a:rPr sz="1500" b="0" spc="-25" dirty="0">
                <a:solidFill>
                  <a:srgbClr val="FF0000"/>
                </a:solidFill>
                <a:latin typeface="Calibri Light"/>
                <a:cs typeface="Calibri Light"/>
              </a:rPr>
              <a:t> </a:t>
            </a:r>
            <a:r>
              <a:rPr sz="1500" b="0" spc="-20" dirty="0">
                <a:solidFill>
                  <a:srgbClr val="FF0000"/>
                </a:solidFill>
                <a:latin typeface="Calibri Light"/>
                <a:cs typeface="Calibri Light"/>
              </a:rPr>
              <a:t>Application</a:t>
            </a:r>
            <a:r>
              <a:rPr sz="1500" b="0" spc="-35" dirty="0">
                <a:solidFill>
                  <a:srgbClr val="FF0000"/>
                </a:solidFill>
                <a:latin typeface="Calibri Light"/>
                <a:cs typeface="Calibri Light"/>
              </a:rPr>
              <a:t> </a:t>
            </a:r>
            <a:r>
              <a:rPr sz="1500" b="0" spc="-15" dirty="0">
                <a:solidFill>
                  <a:srgbClr val="FF0000"/>
                </a:solidFill>
                <a:latin typeface="Calibri Light"/>
                <a:cs typeface="Calibri Light"/>
              </a:rPr>
              <a:t>Instructions)</a:t>
            </a:r>
            <a:endParaRPr sz="1500" dirty="0">
              <a:latin typeface="Calibri Light"/>
              <a:cs typeface="Calibri Light"/>
            </a:endParaRPr>
          </a:p>
          <a:p>
            <a:pPr marL="241300" indent="-228600">
              <a:lnSpc>
                <a:spcPct val="100000"/>
              </a:lnSpc>
              <a:spcBef>
                <a:spcPts val="825"/>
              </a:spcBef>
              <a:buFont typeface="Arial"/>
              <a:buChar char="•"/>
              <a:tabLst>
                <a:tab pos="240665" algn="l"/>
                <a:tab pos="241300" algn="l"/>
              </a:tabLst>
            </a:pPr>
            <a:r>
              <a:rPr sz="1500" b="0" spc="-5" dirty="0">
                <a:solidFill>
                  <a:srgbClr val="FF0000"/>
                </a:solidFill>
                <a:latin typeface="Calibri Light"/>
                <a:cs typeface="Calibri Light"/>
              </a:rPr>
              <a:t>*</a:t>
            </a:r>
            <a:r>
              <a:rPr sz="1500" b="0" spc="-145" dirty="0">
                <a:solidFill>
                  <a:srgbClr val="FF0000"/>
                </a:solidFill>
                <a:latin typeface="Calibri Light"/>
                <a:cs typeface="Calibri Light"/>
              </a:rPr>
              <a:t>T</a:t>
            </a:r>
            <a:r>
              <a:rPr sz="1500" b="0" spc="-15" dirty="0">
                <a:solidFill>
                  <a:srgbClr val="FF0000"/>
                </a:solidFill>
                <a:latin typeface="Calibri Light"/>
                <a:cs typeface="Calibri Light"/>
              </a:rPr>
              <a:t>o</a:t>
            </a:r>
            <a:r>
              <a:rPr sz="1500" b="0" spc="-20" dirty="0">
                <a:solidFill>
                  <a:srgbClr val="FF0000"/>
                </a:solidFill>
                <a:latin typeface="Calibri Light"/>
                <a:cs typeface="Calibri Light"/>
              </a:rPr>
              <a:t>ba</a:t>
            </a:r>
            <a:r>
              <a:rPr sz="1500" b="0" spc="-15" dirty="0">
                <a:solidFill>
                  <a:srgbClr val="FF0000"/>
                </a:solidFill>
                <a:latin typeface="Calibri Light"/>
                <a:cs typeface="Calibri Light"/>
              </a:rPr>
              <a:t>c</a:t>
            </a:r>
            <a:r>
              <a:rPr sz="1500" b="0" spc="-30" dirty="0">
                <a:solidFill>
                  <a:srgbClr val="FF0000"/>
                </a:solidFill>
                <a:latin typeface="Calibri Light"/>
                <a:cs typeface="Calibri Light"/>
              </a:rPr>
              <a:t>c</a:t>
            </a:r>
            <a:r>
              <a:rPr sz="1500" b="0" dirty="0">
                <a:solidFill>
                  <a:srgbClr val="FF0000"/>
                </a:solidFill>
                <a:latin typeface="Calibri Light"/>
                <a:cs typeface="Calibri Light"/>
              </a:rPr>
              <a:t>o</a:t>
            </a:r>
            <a:r>
              <a:rPr sz="1500" b="0" spc="-45" dirty="0">
                <a:solidFill>
                  <a:srgbClr val="FF0000"/>
                </a:solidFill>
                <a:latin typeface="Calibri Light"/>
                <a:cs typeface="Calibri Light"/>
              </a:rPr>
              <a:t> </a:t>
            </a:r>
            <a:r>
              <a:rPr sz="1500" b="0" spc="-10" dirty="0">
                <a:solidFill>
                  <a:srgbClr val="FF0000"/>
                </a:solidFill>
                <a:latin typeface="Calibri Light"/>
                <a:cs typeface="Calibri Light"/>
              </a:rPr>
              <a:t>F</a:t>
            </a:r>
            <a:r>
              <a:rPr sz="1500" b="0" spc="-30" dirty="0">
                <a:solidFill>
                  <a:srgbClr val="FF0000"/>
                </a:solidFill>
                <a:latin typeface="Calibri Light"/>
                <a:cs typeface="Calibri Light"/>
              </a:rPr>
              <a:t>r</a:t>
            </a:r>
            <a:r>
              <a:rPr sz="1500" b="0" spc="-10" dirty="0">
                <a:solidFill>
                  <a:srgbClr val="FF0000"/>
                </a:solidFill>
                <a:latin typeface="Calibri Light"/>
                <a:cs typeface="Calibri Light"/>
              </a:rPr>
              <a:t>e</a:t>
            </a:r>
            <a:r>
              <a:rPr sz="1500" b="0" dirty="0">
                <a:solidFill>
                  <a:srgbClr val="FF0000"/>
                </a:solidFill>
                <a:latin typeface="Calibri Light"/>
                <a:cs typeface="Calibri Light"/>
              </a:rPr>
              <a:t>e</a:t>
            </a:r>
            <a:r>
              <a:rPr sz="1500" b="0" spc="-40" dirty="0">
                <a:solidFill>
                  <a:srgbClr val="FF0000"/>
                </a:solidFill>
                <a:latin typeface="Calibri Light"/>
                <a:cs typeface="Calibri Light"/>
              </a:rPr>
              <a:t> </a:t>
            </a:r>
            <a:r>
              <a:rPr sz="1500" b="0" spc="-5" dirty="0">
                <a:solidFill>
                  <a:srgbClr val="FF0000"/>
                </a:solidFill>
                <a:latin typeface="Calibri Light"/>
                <a:cs typeface="Calibri Light"/>
              </a:rPr>
              <a:t>C</a:t>
            </a:r>
            <a:r>
              <a:rPr sz="1500" b="0" spc="-15" dirty="0">
                <a:solidFill>
                  <a:srgbClr val="FF0000"/>
                </a:solidFill>
                <a:latin typeface="Calibri Light"/>
                <a:cs typeface="Calibri Light"/>
              </a:rPr>
              <a:t>a</a:t>
            </a:r>
            <a:r>
              <a:rPr sz="1500" b="0" spc="-25" dirty="0">
                <a:solidFill>
                  <a:srgbClr val="FF0000"/>
                </a:solidFill>
                <a:latin typeface="Calibri Light"/>
                <a:cs typeface="Calibri Light"/>
              </a:rPr>
              <a:t>m</a:t>
            </a:r>
            <a:r>
              <a:rPr sz="1500" b="0" spc="-20" dirty="0">
                <a:solidFill>
                  <a:srgbClr val="FF0000"/>
                </a:solidFill>
                <a:latin typeface="Calibri Light"/>
                <a:cs typeface="Calibri Light"/>
              </a:rPr>
              <a:t>pu</a:t>
            </a:r>
            <a:r>
              <a:rPr sz="1500" b="0" dirty="0">
                <a:solidFill>
                  <a:srgbClr val="FF0000"/>
                </a:solidFill>
                <a:latin typeface="Calibri Light"/>
                <a:cs typeface="Calibri Light"/>
              </a:rPr>
              <a:t>s</a:t>
            </a:r>
            <a:endParaRPr sz="1500" dirty="0">
              <a:latin typeface="Calibri Light"/>
              <a:cs typeface="Calibri Light"/>
            </a:endParaRPr>
          </a:p>
          <a:p>
            <a:pPr marL="283845" indent="-271780">
              <a:lnSpc>
                <a:spcPct val="100000"/>
              </a:lnSpc>
              <a:spcBef>
                <a:spcPts val="815"/>
              </a:spcBef>
              <a:buFont typeface="Arial"/>
              <a:buChar char="•"/>
              <a:tabLst>
                <a:tab pos="283845" algn="l"/>
                <a:tab pos="284480" algn="l"/>
              </a:tabLst>
            </a:pPr>
            <a:r>
              <a:rPr sz="1500" b="0" spc="-15" dirty="0">
                <a:solidFill>
                  <a:srgbClr val="FF0000"/>
                </a:solidFill>
                <a:latin typeface="Calibri Light"/>
                <a:cs typeface="Calibri Light"/>
              </a:rPr>
              <a:t>*Equal</a:t>
            </a:r>
            <a:r>
              <a:rPr sz="1500" b="0" spc="-35" dirty="0">
                <a:solidFill>
                  <a:srgbClr val="FF0000"/>
                </a:solidFill>
                <a:latin typeface="Calibri Light"/>
                <a:cs typeface="Calibri Light"/>
              </a:rPr>
              <a:t> </a:t>
            </a:r>
            <a:r>
              <a:rPr sz="1500" b="0" spc="-20" dirty="0">
                <a:solidFill>
                  <a:srgbClr val="FF0000"/>
                </a:solidFill>
                <a:latin typeface="Calibri Light"/>
                <a:cs typeface="Calibri Light"/>
              </a:rPr>
              <a:t>Employment</a:t>
            </a:r>
            <a:r>
              <a:rPr sz="1500" b="0" spc="-40" dirty="0">
                <a:solidFill>
                  <a:srgbClr val="FF0000"/>
                </a:solidFill>
                <a:latin typeface="Calibri Light"/>
                <a:cs typeface="Calibri Light"/>
              </a:rPr>
              <a:t> </a:t>
            </a:r>
            <a:r>
              <a:rPr sz="1500" b="0" spc="-15" dirty="0">
                <a:solidFill>
                  <a:srgbClr val="FF0000"/>
                </a:solidFill>
                <a:latin typeface="Calibri Light"/>
                <a:cs typeface="Calibri Light"/>
              </a:rPr>
              <a:t>Opportunity</a:t>
            </a:r>
            <a:endParaRPr sz="1500" dirty="0">
              <a:latin typeface="Calibri Light"/>
              <a:cs typeface="Calibri Light"/>
            </a:endParaRPr>
          </a:p>
        </p:txBody>
      </p:sp>
      <p:sp>
        <p:nvSpPr>
          <p:cNvPr id="3" name="object 3"/>
          <p:cNvSpPr txBox="1"/>
          <p:nvPr/>
        </p:nvSpPr>
        <p:spPr>
          <a:xfrm>
            <a:off x="467359" y="5362702"/>
            <a:ext cx="5379720" cy="1274445"/>
          </a:xfrm>
          <a:prstGeom prst="rect">
            <a:avLst/>
          </a:prstGeom>
        </p:spPr>
        <p:txBody>
          <a:bodyPr vert="horz" wrap="square" lIns="0" tIns="40005" rIns="0" bIns="0" rtlCol="0">
            <a:spAutoFit/>
          </a:bodyPr>
          <a:lstStyle/>
          <a:p>
            <a:pPr marL="12700" marR="5080">
              <a:lnSpc>
                <a:spcPts val="1730"/>
              </a:lnSpc>
              <a:spcBef>
                <a:spcPts val="315"/>
              </a:spcBef>
            </a:pPr>
            <a:r>
              <a:rPr sz="1600" b="0" spc="-5" dirty="0">
                <a:latin typeface="Calibri Light"/>
                <a:cs typeface="Calibri Light"/>
              </a:rPr>
              <a:t>***</a:t>
            </a:r>
            <a:r>
              <a:rPr sz="1600" b="0" spc="5" dirty="0">
                <a:latin typeface="Calibri Light"/>
                <a:cs typeface="Calibri Light"/>
              </a:rPr>
              <a:t> </a:t>
            </a:r>
            <a:r>
              <a:rPr sz="1600" b="0" spc="-5" dirty="0">
                <a:latin typeface="Calibri Light"/>
                <a:cs typeface="Calibri Light"/>
              </a:rPr>
              <a:t>The</a:t>
            </a:r>
            <a:r>
              <a:rPr sz="1600" b="0" spc="5" dirty="0">
                <a:latin typeface="Calibri Light"/>
                <a:cs typeface="Calibri Light"/>
              </a:rPr>
              <a:t> </a:t>
            </a:r>
            <a:r>
              <a:rPr sz="1600" b="0" spc="-5" dirty="0">
                <a:latin typeface="Calibri Light"/>
                <a:cs typeface="Calibri Light"/>
              </a:rPr>
              <a:t>descriptions</a:t>
            </a:r>
            <a:r>
              <a:rPr sz="1600" b="0" spc="5" dirty="0">
                <a:latin typeface="Calibri Light"/>
                <a:cs typeface="Calibri Light"/>
              </a:rPr>
              <a:t> </a:t>
            </a:r>
            <a:r>
              <a:rPr sz="1600" b="0" spc="-15" dirty="0">
                <a:latin typeface="Calibri Light"/>
                <a:cs typeface="Calibri Light"/>
              </a:rPr>
              <a:t>marked</a:t>
            </a:r>
            <a:r>
              <a:rPr sz="1600" b="0" spc="-10" dirty="0">
                <a:latin typeface="Calibri Light"/>
                <a:cs typeface="Calibri Light"/>
              </a:rPr>
              <a:t> </a:t>
            </a:r>
            <a:r>
              <a:rPr sz="1600" b="0" dirty="0">
                <a:latin typeface="Calibri Light"/>
                <a:cs typeface="Calibri Light"/>
              </a:rPr>
              <a:t>with</a:t>
            </a:r>
            <a:r>
              <a:rPr sz="1600" b="0" spc="-10" dirty="0">
                <a:latin typeface="Calibri Light"/>
                <a:cs typeface="Calibri Light"/>
              </a:rPr>
              <a:t> </a:t>
            </a:r>
            <a:r>
              <a:rPr sz="1600" b="0" dirty="0">
                <a:latin typeface="Calibri Light"/>
                <a:cs typeface="Calibri Light"/>
              </a:rPr>
              <a:t>an</a:t>
            </a:r>
            <a:r>
              <a:rPr sz="1600" b="0" spc="10" dirty="0">
                <a:latin typeface="Calibri Light"/>
                <a:cs typeface="Calibri Light"/>
              </a:rPr>
              <a:t> </a:t>
            </a:r>
            <a:r>
              <a:rPr sz="1600" b="0" spc="-10" dirty="0">
                <a:latin typeface="Calibri Light"/>
                <a:cs typeface="Calibri Light"/>
              </a:rPr>
              <a:t>asterisk</a:t>
            </a:r>
            <a:r>
              <a:rPr sz="1600" b="0" spc="-5" dirty="0">
                <a:latin typeface="Calibri Light"/>
                <a:cs typeface="Calibri Light"/>
              </a:rPr>
              <a:t> </a:t>
            </a:r>
            <a:r>
              <a:rPr sz="1600" b="0" spc="-10" dirty="0">
                <a:latin typeface="Calibri Light"/>
                <a:cs typeface="Calibri Light"/>
              </a:rPr>
              <a:t>indicates</a:t>
            </a:r>
            <a:r>
              <a:rPr sz="1600" b="0" spc="-5" dirty="0">
                <a:latin typeface="Calibri Light"/>
                <a:cs typeface="Calibri Light"/>
              </a:rPr>
              <a:t> </a:t>
            </a:r>
            <a:r>
              <a:rPr sz="1600" b="0" dirty="0">
                <a:latin typeface="Calibri Light"/>
                <a:cs typeface="Calibri Light"/>
              </a:rPr>
              <a:t>a</a:t>
            </a:r>
            <a:r>
              <a:rPr sz="1600" b="0" spc="10" dirty="0">
                <a:latin typeface="Calibri Light"/>
                <a:cs typeface="Calibri Light"/>
              </a:rPr>
              <a:t> </a:t>
            </a:r>
            <a:r>
              <a:rPr sz="1600" b="0" spc="-20" dirty="0">
                <a:latin typeface="Calibri Light"/>
                <a:cs typeface="Calibri Light"/>
              </a:rPr>
              <a:t>template </a:t>
            </a:r>
            <a:r>
              <a:rPr sz="1600" b="0" spc="-350" dirty="0">
                <a:latin typeface="Calibri Light"/>
                <a:cs typeface="Calibri Light"/>
              </a:rPr>
              <a:t> </a:t>
            </a:r>
            <a:r>
              <a:rPr sz="1600" b="0" spc="-10" dirty="0">
                <a:latin typeface="Calibri Light"/>
                <a:cs typeface="Calibri Light"/>
              </a:rPr>
              <a:t>must</a:t>
            </a:r>
            <a:r>
              <a:rPr sz="1600" b="0" spc="5" dirty="0">
                <a:latin typeface="Calibri Light"/>
                <a:cs typeface="Calibri Light"/>
              </a:rPr>
              <a:t> </a:t>
            </a:r>
            <a:r>
              <a:rPr sz="1600" b="0" dirty="0">
                <a:latin typeface="Calibri Light"/>
                <a:cs typeface="Calibri Light"/>
              </a:rPr>
              <a:t>be chosen</a:t>
            </a:r>
            <a:r>
              <a:rPr sz="1600" b="0" spc="5" dirty="0">
                <a:latin typeface="Calibri Light"/>
                <a:cs typeface="Calibri Light"/>
              </a:rPr>
              <a:t> </a:t>
            </a:r>
            <a:r>
              <a:rPr sz="1600" b="0" spc="-10" dirty="0">
                <a:latin typeface="Calibri Light"/>
                <a:cs typeface="Calibri Light"/>
              </a:rPr>
              <a:t>from </a:t>
            </a:r>
            <a:r>
              <a:rPr sz="1600" b="0" dirty="0">
                <a:latin typeface="Calibri Light"/>
                <a:cs typeface="Calibri Light"/>
              </a:rPr>
              <a:t>the </a:t>
            </a:r>
            <a:r>
              <a:rPr sz="1600" b="0" spc="-10" dirty="0">
                <a:latin typeface="Calibri Light"/>
                <a:cs typeface="Calibri Light"/>
              </a:rPr>
              <a:t>drop-down</a:t>
            </a:r>
            <a:r>
              <a:rPr sz="1600" b="0" spc="5" dirty="0">
                <a:latin typeface="Calibri Light"/>
                <a:cs typeface="Calibri Light"/>
              </a:rPr>
              <a:t> </a:t>
            </a:r>
            <a:r>
              <a:rPr sz="1600" b="0" spc="-5" dirty="0">
                <a:latin typeface="Calibri Light"/>
                <a:cs typeface="Calibri Light"/>
              </a:rPr>
              <a:t>menu</a:t>
            </a:r>
            <a:r>
              <a:rPr sz="1600" b="0" dirty="0">
                <a:latin typeface="Calibri Light"/>
                <a:cs typeface="Calibri Light"/>
              </a:rPr>
              <a:t> </a:t>
            </a:r>
            <a:r>
              <a:rPr sz="1600" b="0" spc="-10" dirty="0">
                <a:latin typeface="Calibri Light"/>
                <a:cs typeface="Calibri Light"/>
              </a:rPr>
              <a:t>to</a:t>
            </a:r>
            <a:r>
              <a:rPr sz="1600" b="0" dirty="0">
                <a:latin typeface="Calibri Light"/>
                <a:cs typeface="Calibri Light"/>
              </a:rPr>
              <a:t> </a:t>
            </a:r>
            <a:r>
              <a:rPr sz="1600" b="0" spc="-5" dirty="0">
                <a:latin typeface="Calibri Light"/>
                <a:cs typeface="Calibri Light"/>
              </a:rPr>
              <a:t>populate</a:t>
            </a:r>
            <a:r>
              <a:rPr sz="1600" b="0" dirty="0">
                <a:latin typeface="Calibri Light"/>
                <a:cs typeface="Calibri Light"/>
              </a:rPr>
              <a:t> </a:t>
            </a:r>
            <a:r>
              <a:rPr sz="1600" b="0" spc="-10" dirty="0">
                <a:latin typeface="Calibri Light"/>
                <a:cs typeface="Calibri Light"/>
              </a:rPr>
              <a:t>standard </a:t>
            </a:r>
            <a:r>
              <a:rPr sz="1600" b="0" spc="-5" dirty="0">
                <a:latin typeface="Calibri Light"/>
                <a:cs typeface="Calibri Light"/>
              </a:rPr>
              <a:t> language.</a:t>
            </a:r>
            <a:r>
              <a:rPr sz="1600" b="0" spc="-20" dirty="0">
                <a:latin typeface="Calibri Light"/>
                <a:cs typeface="Calibri Light"/>
              </a:rPr>
              <a:t> </a:t>
            </a:r>
            <a:r>
              <a:rPr sz="1600" b="0" spc="-5" dirty="0">
                <a:latin typeface="Calibri Light"/>
                <a:cs typeface="Calibri Light"/>
              </a:rPr>
              <a:t>Do</a:t>
            </a:r>
            <a:r>
              <a:rPr sz="1600" b="0" dirty="0">
                <a:latin typeface="Calibri Light"/>
                <a:cs typeface="Calibri Light"/>
              </a:rPr>
              <a:t> not</a:t>
            </a:r>
            <a:r>
              <a:rPr sz="1600" b="0" spc="5" dirty="0">
                <a:latin typeface="Calibri Light"/>
                <a:cs typeface="Calibri Light"/>
              </a:rPr>
              <a:t> </a:t>
            </a:r>
            <a:r>
              <a:rPr sz="1600" b="0" spc="-5" dirty="0">
                <a:latin typeface="Calibri Light"/>
                <a:cs typeface="Calibri Light"/>
              </a:rPr>
              <a:t>alter</a:t>
            </a:r>
            <a:r>
              <a:rPr sz="1600" b="0" spc="-15" dirty="0">
                <a:latin typeface="Calibri Light"/>
                <a:cs typeface="Calibri Light"/>
              </a:rPr>
              <a:t> </a:t>
            </a:r>
            <a:r>
              <a:rPr sz="1600" b="0" dirty="0">
                <a:latin typeface="Calibri Light"/>
                <a:cs typeface="Calibri Light"/>
              </a:rPr>
              <a:t>the</a:t>
            </a:r>
            <a:r>
              <a:rPr sz="1600" b="0" spc="-5" dirty="0">
                <a:latin typeface="Calibri Light"/>
                <a:cs typeface="Calibri Light"/>
              </a:rPr>
              <a:t> </a:t>
            </a:r>
            <a:r>
              <a:rPr sz="1600" b="0" spc="-10" dirty="0">
                <a:latin typeface="Calibri Light"/>
                <a:cs typeface="Calibri Light"/>
              </a:rPr>
              <a:t>standard</a:t>
            </a:r>
            <a:r>
              <a:rPr sz="1600" b="0" dirty="0">
                <a:latin typeface="Calibri Light"/>
                <a:cs typeface="Calibri Light"/>
              </a:rPr>
              <a:t> </a:t>
            </a:r>
            <a:r>
              <a:rPr sz="1600" b="0" spc="-5" dirty="0">
                <a:latin typeface="Calibri Light"/>
                <a:cs typeface="Calibri Light"/>
              </a:rPr>
              <a:t>language.</a:t>
            </a:r>
            <a:endParaRPr sz="1600">
              <a:latin typeface="Calibri Light"/>
              <a:cs typeface="Calibri Light"/>
            </a:endParaRPr>
          </a:p>
          <a:p>
            <a:pPr marL="240665" marR="518795" indent="-228600">
              <a:lnSpc>
                <a:spcPts val="1730"/>
              </a:lnSpc>
              <a:spcBef>
                <a:spcPts val="990"/>
              </a:spcBef>
              <a:buFont typeface="Arial"/>
              <a:buChar char="•"/>
              <a:tabLst>
                <a:tab pos="240665" algn="l"/>
                <a:tab pos="241300" algn="l"/>
              </a:tabLst>
            </a:pPr>
            <a:r>
              <a:rPr sz="1600" b="0" spc="-15" dirty="0">
                <a:latin typeface="Calibri Light"/>
                <a:cs typeface="Calibri Light"/>
              </a:rPr>
              <a:t>Note </a:t>
            </a:r>
            <a:r>
              <a:rPr sz="1600" b="0" dirty="0">
                <a:latin typeface="Calibri Light"/>
                <a:cs typeface="Calibri Light"/>
              </a:rPr>
              <a:t>-- </a:t>
            </a:r>
            <a:r>
              <a:rPr sz="1600" b="0" spc="-10" dirty="0">
                <a:latin typeface="Calibri Light"/>
                <a:cs typeface="Calibri Light"/>
              </a:rPr>
              <a:t>The Visibility </a:t>
            </a:r>
            <a:r>
              <a:rPr sz="1600" b="0" u="sng" spc="-20" dirty="0">
                <a:uFill>
                  <a:solidFill>
                    <a:srgbClr val="000000"/>
                  </a:solidFill>
                </a:uFill>
                <a:latin typeface="Calibri Light"/>
                <a:cs typeface="Calibri Light"/>
              </a:rPr>
              <a:t>must</a:t>
            </a:r>
            <a:r>
              <a:rPr sz="1600" b="0" spc="-20" dirty="0">
                <a:latin typeface="Calibri Light"/>
                <a:cs typeface="Calibri Light"/>
              </a:rPr>
              <a:t> </a:t>
            </a:r>
            <a:r>
              <a:rPr sz="1600" b="0" dirty="0">
                <a:latin typeface="Calibri Light"/>
                <a:cs typeface="Calibri Light"/>
              </a:rPr>
              <a:t>be </a:t>
            </a:r>
            <a:r>
              <a:rPr sz="1600" b="0" spc="-5" dirty="0">
                <a:latin typeface="Calibri Light"/>
                <a:cs typeface="Calibri Light"/>
              </a:rPr>
              <a:t>set </a:t>
            </a:r>
            <a:r>
              <a:rPr sz="1600" b="0" spc="-10" dirty="0">
                <a:latin typeface="Calibri Light"/>
                <a:cs typeface="Calibri Light"/>
              </a:rPr>
              <a:t>to </a:t>
            </a:r>
            <a:r>
              <a:rPr sz="1600" b="0" spc="-20" dirty="0">
                <a:solidFill>
                  <a:srgbClr val="FF0000"/>
                </a:solidFill>
                <a:latin typeface="Calibri Light"/>
                <a:cs typeface="Calibri Light"/>
              </a:rPr>
              <a:t>Internal </a:t>
            </a:r>
            <a:r>
              <a:rPr sz="1600" b="0" spc="-15" dirty="0">
                <a:solidFill>
                  <a:srgbClr val="FF0000"/>
                </a:solidFill>
                <a:latin typeface="Calibri Light"/>
                <a:cs typeface="Calibri Light"/>
              </a:rPr>
              <a:t>Only </a:t>
            </a:r>
            <a:r>
              <a:rPr sz="1600" b="0" spc="-20" dirty="0">
                <a:latin typeface="Calibri Light"/>
                <a:cs typeface="Calibri Light"/>
              </a:rPr>
              <a:t>for </a:t>
            </a:r>
            <a:r>
              <a:rPr sz="1600" b="0" spc="-5" dirty="0">
                <a:latin typeface="Calibri Light"/>
                <a:cs typeface="Calibri Light"/>
              </a:rPr>
              <a:t>each </a:t>
            </a:r>
            <a:r>
              <a:rPr sz="1600" b="0" spc="-350" dirty="0">
                <a:latin typeface="Calibri Light"/>
                <a:cs typeface="Calibri Light"/>
              </a:rPr>
              <a:t> </a:t>
            </a:r>
            <a:r>
              <a:rPr sz="1600" b="0" spc="-5" dirty="0">
                <a:latin typeface="Calibri Light"/>
                <a:cs typeface="Calibri Light"/>
              </a:rPr>
              <a:t>description</a:t>
            </a:r>
            <a:r>
              <a:rPr sz="1600" b="0" spc="-10" dirty="0">
                <a:latin typeface="Calibri Light"/>
                <a:cs typeface="Calibri Light"/>
              </a:rPr>
              <a:t> </a:t>
            </a:r>
            <a:r>
              <a:rPr sz="1600" b="0" spc="-5" dirty="0">
                <a:latin typeface="Calibri Light"/>
                <a:cs typeface="Calibri Light"/>
              </a:rPr>
              <a:t>on</a:t>
            </a:r>
            <a:r>
              <a:rPr sz="1600" b="0" spc="10" dirty="0">
                <a:latin typeface="Calibri Light"/>
                <a:cs typeface="Calibri Light"/>
              </a:rPr>
              <a:t> </a:t>
            </a:r>
            <a:r>
              <a:rPr sz="1600" b="0" dirty="0">
                <a:latin typeface="Calibri Light"/>
                <a:cs typeface="Calibri Light"/>
              </a:rPr>
              <a:t>the</a:t>
            </a:r>
            <a:r>
              <a:rPr sz="1600" b="0" spc="-5" dirty="0">
                <a:latin typeface="Calibri Light"/>
                <a:cs typeface="Calibri Light"/>
              </a:rPr>
              <a:t> FWS job</a:t>
            </a:r>
            <a:r>
              <a:rPr sz="1600" b="0" spc="5" dirty="0">
                <a:latin typeface="Calibri Light"/>
                <a:cs typeface="Calibri Light"/>
              </a:rPr>
              <a:t> </a:t>
            </a:r>
            <a:r>
              <a:rPr sz="1600" b="0" spc="-5" dirty="0">
                <a:latin typeface="Calibri Light"/>
                <a:cs typeface="Calibri Light"/>
              </a:rPr>
              <a:t>listing.</a:t>
            </a:r>
            <a:endParaRPr sz="1600">
              <a:latin typeface="Calibri Light"/>
              <a:cs typeface="Calibri Light"/>
            </a:endParaRPr>
          </a:p>
        </p:txBody>
      </p:sp>
      <p:pic>
        <p:nvPicPr>
          <p:cNvPr id="4" name="object 4"/>
          <p:cNvPicPr/>
          <p:nvPr/>
        </p:nvPicPr>
        <p:blipFill>
          <a:blip r:embed="rId5" cstate="print"/>
          <a:stretch>
            <a:fillRect/>
          </a:stretch>
        </p:blipFill>
        <p:spPr>
          <a:xfrm>
            <a:off x="6567913" y="1440180"/>
            <a:ext cx="5055004" cy="4581292"/>
          </a:xfrm>
          <a:prstGeom prst="rect">
            <a:avLst/>
          </a:prstGeom>
        </p:spPr>
      </p:pic>
      <p:sp>
        <p:nvSpPr>
          <p:cNvPr id="5" name="object 5"/>
          <p:cNvSpPr txBox="1"/>
          <p:nvPr/>
        </p:nvSpPr>
        <p:spPr>
          <a:xfrm>
            <a:off x="11094211"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88888"/>
                </a:solidFill>
                <a:latin typeface="Calibri"/>
                <a:cs typeface="Calibri"/>
              </a:rPr>
              <a:t>12</a:t>
            </a:r>
            <a:endParaRPr sz="1200">
              <a:latin typeface="Calibri"/>
              <a:cs typeface="Calibri"/>
            </a:endParaRPr>
          </a:p>
        </p:txBody>
      </p:sp>
      <p:pic>
        <p:nvPicPr>
          <p:cNvPr id="9" name="Audio 8">
            <a:hlinkClick r:id="" action="ppaction://media"/>
            <a:extLst>
              <a:ext uri="{FF2B5EF4-FFF2-40B4-BE49-F238E27FC236}">
                <a16:creationId xmlns:a16="http://schemas.microsoft.com/office/drawing/2014/main" id="{FE65E1A8-0F4B-43E8-8184-BA0BBE8107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106"/>
    </mc:Choice>
    <mc:Fallback xmlns="">
      <p:transition spd="slow" advTm="6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59737" y="2779806"/>
            <a:ext cx="3871595" cy="2905760"/>
          </a:xfrm>
          <a:prstGeom prst="rect">
            <a:avLst/>
          </a:prstGeom>
        </p:spPr>
        <p:txBody>
          <a:bodyPr vert="horz" wrap="square" lIns="0" tIns="127000" rIns="0" bIns="0" rtlCol="0">
            <a:spAutoFit/>
          </a:bodyPr>
          <a:lstStyle/>
          <a:p>
            <a:pPr marL="12700">
              <a:lnSpc>
                <a:spcPct val="100000"/>
              </a:lnSpc>
              <a:spcBef>
                <a:spcPts val="1000"/>
              </a:spcBef>
            </a:pPr>
            <a:r>
              <a:rPr sz="1800" b="1" i="1" u="heavy" spc="-5" dirty="0">
                <a:uFill>
                  <a:solidFill>
                    <a:srgbClr val="000000"/>
                  </a:solidFill>
                </a:uFill>
                <a:latin typeface="Calibri"/>
                <a:cs typeface="Calibri"/>
              </a:rPr>
              <a:t>****</a:t>
            </a:r>
            <a:r>
              <a:rPr sz="1800" b="1" i="1" u="heavy" spc="20" dirty="0">
                <a:uFill>
                  <a:solidFill>
                    <a:srgbClr val="000000"/>
                  </a:solidFill>
                </a:uFill>
                <a:latin typeface="Calibri"/>
                <a:cs typeface="Calibri"/>
              </a:rPr>
              <a:t> </a:t>
            </a:r>
            <a:r>
              <a:rPr sz="1800" b="1" i="1" u="heavy" spc="-5" dirty="0">
                <a:uFill>
                  <a:solidFill>
                    <a:srgbClr val="000000"/>
                  </a:solidFill>
                </a:uFill>
                <a:latin typeface="Calibri"/>
                <a:cs typeface="Calibri"/>
              </a:rPr>
              <a:t>DO </a:t>
            </a:r>
            <a:r>
              <a:rPr sz="1800" b="1" i="1" u="heavy" spc="-15" dirty="0">
                <a:uFill>
                  <a:solidFill>
                    <a:srgbClr val="000000"/>
                  </a:solidFill>
                </a:uFill>
                <a:latin typeface="Calibri"/>
                <a:cs typeface="Calibri"/>
              </a:rPr>
              <a:t>NOT</a:t>
            </a:r>
            <a:r>
              <a:rPr sz="1800" b="1" i="1" u="heavy" spc="-5" dirty="0">
                <a:uFill>
                  <a:solidFill>
                    <a:srgbClr val="000000"/>
                  </a:solidFill>
                </a:uFill>
                <a:latin typeface="Calibri"/>
                <a:cs typeface="Calibri"/>
              </a:rPr>
              <a:t> ENTER </a:t>
            </a:r>
            <a:r>
              <a:rPr sz="1800" b="1" i="1" u="heavy" dirty="0">
                <a:uFill>
                  <a:solidFill>
                    <a:srgbClr val="000000"/>
                  </a:solidFill>
                </a:uFill>
                <a:latin typeface="Calibri"/>
                <a:cs typeface="Calibri"/>
              </a:rPr>
              <a:t>A</a:t>
            </a:r>
            <a:r>
              <a:rPr sz="1800" b="1" i="1" u="heavy" spc="-5" dirty="0">
                <a:uFill>
                  <a:solidFill>
                    <a:srgbClr val="000000"/>
                  </a:solidFill>
                </a:uFill>
                <a:latin typeface="Calibri"/>
                <a:cs typeface="Calibri"/>
              </a:rPr>
              <a:t> 01-01-9999</a:t>
            </a:r>
            <a:r>
              <a:rPr sz="1800" b="1" i="1" u="heavy" spc="5" dirty="0">
                <a:uFill>
                  <a:solidFill>
                    <a:srgbClr val="000000"/>
                  </a:solidFill>
                </a:uFill>
                <a:latin typeface="Calibri"/>
                <a:cs typeface="Calibri"/>
              </a:rPr>
              <a:t> </a:t>
            </a:r>
            <a:r>
              <a:rPr sz="1800" b="1" i="1" u="heavy" spc="-40" dirty="0">
                <a:uFill>
                  <a:solidFill>
                    <a:srgbClr val="000000"/>
                  </a:solidFill>
                </a:uFill>
                <a:latin typeface="Calibri"/>
                <a:cs typeface="Calibri"/>
              </a:rPr>
              <a:t>DATE.</a:t>
            </a:r>
            <a:endParaRPr sz="1800">
              <a:latin typeface="Calibri"/>
              <a:cs typeface="Calibri"/>
            </a:endParaRPr>
          </a:p>
          <a:p>
            <a:pPr marL="240665" marR="114300" indent="-228600">
              <a:lnSpc>
                <a:spcPts val="1939"/>
              </a:lnSpc>
              <a:spcBef>
                <a:spcPts val="1150"/>
              </a:spcBef>
              <a:buFont typeface="Arial"/>
              <a:buChar char="•"/>
              <a:tabLst>
                <a:tab pos="240665" algn="l"/>
                <a:tab pos="241300" algn="l"/>
              </a:tabLst>
            </a:pPr>
            <a:r>
              <a:rPr sz="1800" b="0" spc="-10" dirty="0">
                <a:latin typeface="Calibri Light"/>
                <a:cs typeface="Calibri Light"/>
              </a:rPr>
              <a:t>After </a:t>
            </a:r>
            <a:r>
              <a:rPr sz="1800" b="0" spc="-5" dirty="0">
                <a:latin typeface="Calibri Light"/>
                <a:cs typeface="Calibri Light"/>
              </a:rPr>
              <a:t>all</a:t>
            </a:r>
            <a:r>
              <a:rPr sz="1800" b="0" spc="15" dirty="0">
                <a:latin typeface="Calibri Light"/>
                <a:cs typeface="Calibri Light"/>
              </a:rPr>
              <a:t> </a:t>
            </a:r>
            <a:r>
              <a:rPr sz="1800" b="0" spc="-15" dirty="0">
                <a:latin typeface="Calibri Light"/>
                <a:cs typeface="Calibri Light"/>
              </a:rPr>
              <a:t>“Posting</a:t>
            </a:r>
            <a:r>
              <a:rPr sz="1800" b="0" spc="15" dirty="0">
                <a:latin typeface="Calibri Light"/>
                <a:cs typeface="Calibri Light"/>
              </a:rPr>
              <a:t> </a:t>
            </a:r>
            <a:r>
              <a:rPr sz="1800" b="0" spc="-10" dirty="0">
                <a:latin typeface="Calibri Light"/>
                <a:cs typeface="Calibri Light"/>
              </a:rPr>
              <a:t>Information”</a:t>
            </a:r>
            <a:r>
              <a:rPr sz="1800" b="0" spc="20" dirty="0">
                <a:latin typeface="Calibri Light"/>
                <a:cs typeface="Calibri Light"/>
              </a:rPr>
              <a:t> </a:t>
            </a:r>
            <a:r>
              <a:rPr sz="1800" b="0" spc="-5" dirty="0">
                <a:latin typeface="Calibri Light"/>
                <a:cs typeface="Calibri Light"/>
              </a:rPr>
              <a:t>is </a:t>
            </a:r>
            <a:r>
              <a:rPr sz="1800" b="0" dirty="0">
                <a:latin typeface="Calibri Light"/>
                <a:cs typeface="Calibri Light"/>
              </a:rPr>
              <a:t> </a:t>
            </a:r>
            <a:r>
              <a:rPr sz="1800" b="0" spc="-15" dirty="0">
                <a:latin typeface="Calibri Light"/>
                <a:cs typeface="Calibri Light"/>
              </a:rPr>
              <a:t>entered, </a:t>
            </a:r>
            <a:r>
              <a:rPr sz="1800" b="0" spc="-10" dirty="0">
                <a:latin typeface="Calibri Light"/>
                <a:cs typeface="Calibri Light"/>
              </a:rPr>
              <a:t>complete </a:t>
            </a:r>
            <a:r>
              <a:rPr sz="1800" b="0" dirty="0">
                <a:latin typeface="Calibri Light"/>
                <a:cs typeface="Calibri Light"/>
              </a:rPr>
              <a:t>the </a:t>
            </a:r>
            <a:r>
              <a:rPr sz="1800" b="0" spc="-10" dirty="0">
                <a:latin typeface="Calibri Light"/>
                <a:cs typeface="Calibri Light"/>
              </a:rPr>
              <a:t>Job </a:t>
            </a:r>
            <a:r>
              <a:rPr sz="1800" b="0" spc="-20" dirty="0">
                <a:latin typeface="Calibri Light"/>
                <a:cs typeface="Calibri Light"/>
              </a:rPr>
              <a:t>Posting </a:t>
            </a:r>
            <a:r>
              <a:rPr sz="1800" b="0" spc="-15" dirty="0">
                <a:latin typeface="Calibri Light"/>
                <a:cs typeface="Calibri Light"/>
              </a:rPr>
              <a:t> </a:t>
            </a:r>
            <a:r>
              <a:rPr sz="1800" b="0" spc="-20" dirty="0">
                <a:latin typeface="Calibri Light"/>
                <a:cs typeface="Calibri Light"/>
              </a:rPr>
              <a:t>Destination Information </a:t>
            </a:r>
            <a:r>
              <a:rPr sz="1800" b="0" spc="-5" dirty="0">
                <a:latin typeface="Calibri Light"/>
                <a:cs typeface="Calibri Light"/>
              </a:rPr>
              <a:t>section, </a:t>
            </a:r>
            <a:r>
              <a:rPr sz="1800" b="0" spc="-10" dirty="0">
                <a:latin typeface="Calibri Light"/>
                <a:cs typeface="Calibri Light"/>
              </a:rPr>
              <a:t>at </a:t>
            </a:r>
            <a:r>
              <a:rPr sz="1800" b="0" dirty="0">
                <a:latin typeface="Calibri Light"/>
                <a:cs typeface="Calibri Light"/>
              </a:rPr>
              <a:t>the </a:t>
            </a:r>
            <a:r>
              <a:rPr sz="1800" b="0" spc="-395" dirty="0">
                <a:latin typeface="Calibri Light"/>
                <a:cs typeface="Calibri Light"/>
              </a:rPr>
              <a:t> </a:t>
            </a:r>
            <a:r>
              <a:rPr sz="1800" b="0" spc="-10" dirty="0">
                <a:latin typeface="Calibri Light"/>
                <a:cs typeface="Calibri Light"/>
              </a:rPr>
              <a:t>bottom </a:t>
            </a:r>
            <a:r>
              <a:rPr sz="1800" b="0" spc="-5" dirty="0">
                <a:latin typeface="Calibri Light"/>
                <a:cs typeface="Calibri Light"/>
              </a:rPr>
              <a:t>of</a:t>
            </a:r>
            <a:r>
              <a:rPr sz="1800" b="0" dirty="0">
                <a:latin typeface="Calibri Light"/>
                <a:cs typeface="Calibri Light"/>
              </a:rPr>
              <a:t> </a:t>
            </a:r>
            <a:r>
              <a:rPr sz="1800" b="0" spc="-5" dirty="0">
                <a:latin typeface="Calibri Light"/>
                <a:cs typeface="Calibri Light"/>
              </a:rPr>
              <a:t>this</a:t>
            </a:r>
            <a:r>
              <a:rPr sz="1800" b="0" dirty="0">
                <a:latin typeface="Calibri Light"/>
                <a:cs typeface="Calibri Light"/>
              </a:rPr>
              <a:t> </a:t>
            </a:r>
            <a:r>
              <a:rPr sz="1800" b="0" spc="-5" dirty="0">
                <a:latin typeface="Calibri Light"/>
                <a:cs typeface="Calibri Light"/>
              </a:rPr>
              <a:t>same</a:t>
            </a:r>
            <a:r>
              <a:rPr sz="1800" b="0" spc="15" dirty="0">
                <a:latin typeface="Calibri Light"/>
                <a:cs typeface="Calibri Light"/>
              </a:rPr>
              <a:t> </a:t>
            </a:r>
            <a:r>
              <a:rPr sz="1800" b="0" spc="-10" dirty="0">
                <a:latin typeface="Calibri Light"/>
                <a:cs typeface="Calibri Light"/>
              </a:rPr>
              <a:t>tab.</a:t>
            </a:r>
            <a:endParaRPr sz="1800">
              <a:latin typeface="Calibri Light"/>
              <a:cs typeface="Calibri Light"/>
            </a:endParaRPr>
          </a:p>
          <a:p>
            <a:pPr marL="241300" marR="99060" indent="-228600">
              <a:lnSpc>
                <a:spcPts val="1939"/>
              </a:lnSpc>
              <a:spcBef>
                <a:spcPts val="1015"/>
              </a:spcBef>
              <a:buFont typeface="Arial"/>
              <a:buChar char="•"/>
              <a:tabLst>
                <a:tab pos="240665" algn="l"/>
                <a:tab pos="241300" algn="l"/>
              </a:tabLst>
            </a:pPr>
            <a:r>
              <a:rPr sz="1800" b="0" spc="-20" dirty="0">
                <a:latin typeface="Calibri Light"/>
                <a:cs typeface="Calibri Light"/>
              </a:rPr>
              <a:t>Delete </a:t>
            </a:r>
            <a:r>
              <a:rPr sz="1800" b="0" spc="-10" dirty="0">
                <a:latin typeface="Calibri Light"/>
                <a:cs typeface="Calibri Light"/>
              </a:rPr>
              <a:t>the </a:t>
            </a:r>
            <a:r>
              <a:rPr sz="1800" b="0" spc="-15" dirty="0">
                <a:latin typeface="Calibri Light"/>
                <a:cs typeface="Calibri Light"/>
              </a:rPr>
              <a:t>“External Posting” by </a:t>
            </a:r>
            <a:r>
              <a:rPr sz="1800" b="0" spc="-10" dirty="0">
                <a:latin typeface="Calibri Light"/>
                <a:cs typeface="Calibri Light"/>
              </a:rPr>
              <a:t> </a:t>
            </a:r>
            <a:r>
              <a:rPr sz="1800" b="0" spc="-15" dirty="0">
                <a:latin typeface="Calibri Light"/>
                <a:cs typeface="Calibri Light"/>
              </a:rPr>
              <a:t>selecting</a:t>
            </a:r>
            <a:r>
              <a:rPr sz="1800" b="0" spc="-50" dirty="0">
                <a:latin typeface="Calibri Light"/>
                <a:cs typeface="Calibri Light"/>
              </a:rPr>
              <a:t> </a:t>
            </a:r>
            <a:r>
              <a:rPr sz="1800" b="0" spc="-10" dirty="0">
                <a:latin typeface="Calibri Light"/>
                <a:cs typeface="Calibri Light"/>
              </a:rPr>
              <a:t>the</a:t>
            </a:r>
            <a:r>
              <a:rPr sz="1800" b="0" spc="-45" dirty="0">
                <a:latin typeface="Calibri Light"/>
                <a:cs typeface="Calibri Light"/>
              </a:rPr>
              <a:t> </a:t>
            </a:r>
            <a:r>
              <a:rPr sz="1800" b="0" spc="-15" dirty="0">
                <a:latin typeface="Calibri Light"/>
                <a:cs typeface="Calibri Light"/>
              </a:rPr>
              <a:t>trash</a:t>
            </a:r>
            <a:r>
              <a:rPr sz="1800" b="0" spc="-55" dirty="0">
                <a:latin typeface="Calibri Light"/>
                <a:cs typeface="Calibri Light"/>
              </a:rPr>
              <a:t> </a:t>
            </a:r>
            <a:r>
              <a:rPr sz="1800" b="0" spc="-15" dirty="0">
                <a:latin typeface="Calibri Light"/>
                <a:cs typeface="Calibri Light"/>
              </a:rPr>
              <a:t>can</a:t>
            </a:r>
            <a:r>
              <a:rPr sz="1800" b="0" spc="-45" dirty="0">
                <a:latin typeface="Calibri Light"/>
                <a:cs typeface="Calibri Light"/>
              </a:rPr>
              <a:t> </a:t>
            </a:r>
            <a:r>
              <a:rPr sz="1800" b="0" spc="-15" dirty="0">
                <a:latin typeface="Calibri Light"/>
                <a:cs typeface="Calibri Light"/>
              </a:rPr>
              <a:t>icon.</a:t>
            </a:r>
            <a:r>
              <a:rPr sz="1800" b="0" spc="365" dirty="0">
                <a:latin typeface="Calibri Light"/>
                <a:cs typeface="Calibri Light"/>
              </a:rPr>
              <a:t> </a:t>
            </a:r>
            <a:r>
              <a:rPr sz="1800" b="0" spc="-20" dirty="0">
                <a:latin typeface="Calibri Light"/>
                <a:cs typeface="Calibri Light"/>
              </a:rPr>
              <a:t>Under</a:t>
            </a:r>
            <a:r>
              <a:rPr sz="1800" b="0" spc="-40" dirty="0">
                <a:latin typeface="Calibri Light"/>
                <a:cs typeface="Calibri Light"/>
              </a:rPr>
              <a:t> </a:t>
            </a:r>
            <a:r>
              <a:rPr sz="1800" b="0" spc="-10" dirty="0">
                <a:latin typeface="Calibri Light"/>
                <a:cs typeface="Calibri Light"/>
              </a:rPr>
              <a:t>the </a:t>
            </a:r>
            <a:r>
              <a:rPr sz="1800" b="0" spc="-390" dirty="0">
                <a:latin typeface="Calibri Light"/>
                <a:cs typeface="Calibri Light"/>
              </a:rPr>
              <a:t> </a:t>
            </a:r>
            <a:r>
              <a:rPr sz="1800" b="0" spc="-20" dirty="0">
                <a:latin typeface="Calibri Light"/>
                <a:cs typeface="Calibri Light"/>
              </a:rPr>
              <a:t>destination </a:t>
            </a:r>
            <a:r>
              <a:rPr sz="1800" b="0" spc="-15" dirty="0">
                <a:latin typeface="Calibri Light"/>
                <a:cs typeface="Calibri Light"/>
              </a:rPr>
              <a:t>type </a:t>
            </a:r>
            <a:r>
              <a:rPr sz="1800" b="0" spc="-10" dirty="0">
                <a:latin typeface="Calibri Light"/>
                <a:cs typeface="Calibri Light"/>
              </a:rPr>
              <a:t>select</a:t>
            </a:r>
            <a:r>
              <a:rPr sz="1800" b="0" spc="-5" dirty="0">
                <a:latin typeface="Calibri Light"/>
                <a:cs typeface="Calibri Light"/>
              </a:rPr>
              <a:t> </a:t>
            </a:r>
            <a:r>
              <a:rPr sz="1800" b="0" spc="-25" dirty="0">
                <a:latin typeface="Calibri Light"/>
                <a:cs typeface="Calibri Light"/>
              </a:rPr>
              <a:t>“Federal </a:t>
            </a:r>
            <a:r>
              <a:rPr sz="1800" b="0" spc="-35" dirty="0">
                <a:latin typeface="Calibri Light"/>
                <a:cs typeface="Calibri Light"/>
              </a:rPr>
              <a:t>Work </a:t>
            </a:r>
            <a:r>
              <a:rPr sz="1800" b="0" spc="-30" dirty="0">
                <a:latin typeface="Calibri Light"/>
                <a:cs typeface="Calibri Light"/>
              </a:rPr>
              <a:t> </a:t>
            </a:r>
            <a:r>
              <a:rPr sz="1800" b="0" spc="-15" dirty="0">
                <a:latin typeface="Calibri Light"/>
                <a:cs typeface="Calibri Light"/>
              </a:rPr>
              <a:t>Study Site” </a:t>
            </a:r>
            <a:r>
              <a:rPr sz="1800" b="0" spc="-10" dirty="0">
                <a:latin typeface="Calibri Light"/>
                <a:cs typeface="Calibri Light"/>
              </a:rPr>
              <a:t>and </a:t>
            </a:r>
            <a:r>
              <a:rPr sz="1800" b="0" spc="-20" dirty="0">
                <a:latin typeface="Calibri Light"/>
                <a:cs typeface="Calibri Light"/>
              </a:rPr>
              <a:t>posting </a:t>
            </a:r>
            <a:r>
              <a:rPr sz="1800" b="0" spc="-15" dirty="0">
                <a:latin typeface="Calibri Light"/>
                <a:cs typeface="Calibri Light"/>
              </a:rPr>
              <a:t>type </a:t>
            </a:r>
            <a:r>
              <a:rPr sz="1800" b="0" spc="-20" dirty="0">
                <a:latin typeface="Calibri Light"/>
                <a:cs typeface="Calibri Light"/>
              </a:rPr>
              <a:t>“Internal </a:t>
            </a:r>
            <a:r>
              <a:rPr sz="1800" b="0" spc="-15" dirty="0">
                <a:latin typeface="Calibri Light"/>
                <a:cs typeface="Calibri Light"/>
              </a:rPr>
              <a:t> Posting”</a:t>
            </a:r>
            <a:r>
              <a:rPr sz="1800" b="0" spc="-45" dirty="0">
                <a:latin typeface="Calibri Light"/>
                <a:cs typeface="Calibri Light"/>
              </a:rPr>
              <a:t> </a:t>
            </a:r>
            <a:r>
              <a:rPr sz="1800" b="0" spc="-10" dirty="0">
                <a:latin typeface="Calibri Light"/>
                <a:cs typeface="Calibri Light"/>
              </a:rPr>
              <a:t>then</a:t>
            </a:r>
            <a:r>
              <a:rPr sz="1800" b="0" spc="-45" dirty="0">
                <a:latin typeface="Calibri Light"/>
                <a:cs typeface="Calibri Light"/>
              </a:rPr>
              <a:t> </a:t>
            </a:r>
            <a:r>
              <a:rPr sz="1800" b="0" spc="-20" dirty="0">
                <a:latin typeface="Calibri Light"/>
                <a:cs typeface="Calibri Light"/>
              </a:rPr>
              <a:t>save.</a:t>
            </a:r>
            <a:endParaRPr sz="1800">
              <a:latin typeface="Calibri Light"/>
              <a:cs typeface="Calibri Light"/>
            </a:endParaRPr>
          </a:p>
        </p:txBody>
      </p:sp>
      <p:sp>
        <p:nvSpPr>
          <p:cNvPr id="3" name="object 3"/>
          <p:cNvSpPr txBox="1">
            <a:spLocks noGrp="1"/>
          </p:cNvSpPr>
          <p:nvPr>
            <p:ph type="title"/>
          </p:nvPr>
        </p:nvSpPr>
        <p:spPr>
          <a:xfrm>
            <a:off x="959737" y="1094374"/>
            <a:ext cx="3990340" cy="1549400"/>
          </a:xfrm>
          <a:prstGeom prst="rect">
            <a:avLst/>
          </a:prstGeom>
        </p:spPr>
        <p:txBody>
          <a:bodyPr vert="horz" wrap="square" lIns="0" tIns="12065" rIns="0" bIns="0" rtlCol="0">
            <a:spAutoFit/>
          </a:bodyPr>
          <a:lstStyle/>
          <a:p>
            <a:pPr marL="12700" marR="5080">
              <a:lnSpc>
                <a:spcPct val="100000"/>
              </a:lnSpc>
              <a:spcBef>
                <a:spcPts val="95"/>
              </a:spcBef>
            </a:pPr>
            <a:r>
              <a:rPr sz="2000" b="0" spc="-25" dirty="0">
                <a:latin typeface="Calibri Light"/>
                <a:cs typeface="Calibri Light"/>
              </a:rPr>
              <a:t>Relative</a:t>
            </a:r>
            <a:r>
              <a:rPr sz="2000" b="0" spc="-35" dirty="0">
                <a:latin typeface="Calibri Light"/>
                <a:cs typeface="Calibri Light"/>
              </a:rPr>
              <a:t> </a:t>
            </a:r>
            <a:r>
              <a:rPr sz="2000" b="0" spc="-15" dirty="0">
                <a:latin typeface="Calibri Light"/>
                <a:cs typeface="Calibri Light"/>
              </a:rPr>
              <a:t>Open</a:t>
            </a:r>
            <a:r>
              <a:rPr sz="2000" b="0" spc="-25" dirty="0">
                <a:latin typeface="Calibri Light"/>
                <a:cs typeface="Calibri Light"/>
              </a:rPr>
              <a:t> Date</a:t>
            </a:r>
            <a:r>
              <a:rPr sz="2000" b="0" spc="-20" dirty="0">
                <a:latin typeface="Calibri Light"/>
                <a:cs typeface="Calibri Light"/>
              </a:rPr>
              <a:t> </a:t>
            </a:r>
            <a:r>
              <a:rPr sz="2000" b="0" spc="-10" dirty="0">
                <a:latin typeface="Calibri Light"/>
                <a:cs typeface="Calibri Light"/>
              </a:rPr>
              <a:t>can </a:t>
            </a:r>
            <a:r>
              <a:rPr sz="2000" b="0" spc="-5" dirty="0">
                <a:latin typeface="Calibri Light"/>
                <a:cs typeface="Calibri Light"/>
              </a:rPr>
              <a:t>be </a:t>
            </a:r>
            <a:r>
              <a:rPr sz="2000" b="0" spc="-10" dirty="0">
                <a:latin typeface="Calibri Light"/>
                <a:cs typeface="Calibri Light"/>
              </a:rPr>
              <a:t>left</a:t>
            </a:r>
            <a:r>
              <a:rPr sz="2000" b="0" spc="-5" dirty="0">
                <a:latin typeface="Calibri Light"/>
                <a:cs typeface="Calibri Light"/>
              </a:rPr>
              <a:t> </a:t>
            </a:r>
            <a:r>
              <a:rPr sz="2000" b="0" spc="-15" dirty="0">
                <a:latin typeface="Calibri Light"/>
                <a:cs typeface="Calibri Light"/>
              </a:rPr>
              <a:t>at</a:t>
            </a:r>
            <a:r>
              <a:rPr sz="2000" b="0" dirty="0">
                <a:latin typeface="Calibri Light"/>
                <a:cs typeface="Calibri Light"/>
              </a:rPr>
              <a:t> </a:t>
            </a:r>
            <a:r>
              <a:rPr sz="2000" b="0" spc="-15" dirty="0">
                <a:solidFill>
                  <a:srgbClr val="FFC000"/>
                </a:solidFill>
                <a:latin typeface="Calibri Light"/>
                <a:cs typeface="Calibri Light"/>
              </a:rPr>
              <a:t>“0-On </a:t>
            </a:r>
            <a:r>
              <a:rPr sz="2000" b="0" spc="-440" dirty="0">
                <a:solidFill>
                  <a:srgbClr val="FFC000"/>
                </a:solidFill>
                <a:latin typeface="Calibri Light"/>
                <a:cs typeface="Calibri Light"/>
              </a:rPr>
              <a:t> </a:t>
            </a:r>
            <a:r>
              <a:rPr sz="2000" b="0" spc="-30" dirty="0">
                <a:solidFill>
                  <a:srgbClr val="FFC000"/>
                </a:solidFill>
                <a:latin typeface="Calibri Light"/>
                <a:cs typeface="Calibri Light"/>
              </a:rPr>
              <a:t>Approval </a:t>
            </a:r>
            <a:r>
              <a:rPr sz="2000" b="0" spc="-45" dirty="0">
                <a:solidFill>
                  <a:srgbClr val="FFC000"/>
                </a:solidFill>
                <a:latin typeface="Calibri Light"/>
                <a:cs typeface="Calibri Light"/>
              </a:rPr>
              <a:t>Date.” </a:t>
            </a:r>
            <a:r>
              <a:rPr sz="2000" b="0" spc="-10" dirty="0">
                <a:latin typeface="Calibri Light"/>
                <a:cs typeface="Calibri Light"/>
              </a:rPr>
              <a:t>Positions </a:t>
            </a:r>
            <a:r>
              <a:rPr sz="2000" b="0" spc="-5" dirty="0">
                <a:latin typeface="Calibri Light"/>
                <a:cs typeface="Calibri Light"/>
              </a:rPr>
              <a:t>should be </a:t>
            </a:r>
            <a:r>
              <a:rPr sz="2000" b="0" dirty="0">
                <a:latin typeface="Calibri Light"/>
                <a:cs typeface="Calibri Light"/>
              </a:rPr>
              <a:t> </a:t>
            </a:r>
            <a:r>
              <a:rPr sz="2000" b="0" spc="-5" dirty="0">
                <a:latin typeface="Calibri Light"/>
                <a:cs typeface="Calibri Light"/>
              </a:rPr>
              <a:t>advertised </a:t>
            </a:r>
            <a:r>
              <a:rPr sz="2000" b="0" spc="-20" dirty="0">
                <a:latin typeface="Calibri Light"/>
                <a:cs typeface="Calibri Light"/>
              </a:rPr>
              <a:t>for </a:t>
            </a:r>
            <a:r>
              <a:rPr sz="2000" b="0" spc="-5" dirty="0">
                <a:latin typeface="Calibri Light"/>
                <a:cs typeface="Calibri Light"/>
              </a:rPr>
              <a:t>a minimum of 7 </a:t>
            </a:r>
            <a:r>
              <a:rPr sz="2000" b="0" spc="-20" dirty="0">
                <a:latin typeface="Calibri Light"/>
                <a:cs typeface="Calibri Light"/>
              </a:rPr>
              <a:t>days, </a:t>
            </a:r>
            <a:r>
              <a:rPr sz="2000" b="0" spc="-15" dirty="0">
                <a:latin typeface="Calibri Light"/>
                <a:cs typeface="Calibri Light"/>
              </a:rPr>
              <a:t> </a:t>
            </a:r>
            <a:r>
              <a:rPr sz="2000" b="0" spc="-35" dirty="0">
                <a:latin typeface="Calibri Light"/>
                <a:cs typeface="Calibri Light"/>
              </a:rPr>
              <a:t>however,</a:t>
            </a:r>
            <a:r>
              <a:rPr sz="2000" b="0" spc="-30" dirty="0">
                <a:latin typeface="Calibri Light"/>
                <a:cs typeface="Calibri Light"/>
              </a:rPr>
              <a:t> </a:t>
            </a:r>
            <a:r>
              <a:rPr sz="2000" b="0" spc="-5" dirty="0">
                <a:latin typeface="Calibri Light"/>
                <a:cs typeface="Calibri Light"/>
              </a:rPr>
              <a:t>the</a:t>
            </a:r>
            <a:r>
              <a:rPr sz="2000" b="0" spc="5" dirty="0">
                <a:latin typeface="Calibri Light"/>
                <a:cs typeface="Calibri Light"/>
              </a:rPr>
              <a:t> </a:t>
            </a:r>
            <a:r>
              <a:rPr sz="2000" b="0" spc="-5" dirty="0">
                <a:latin typeface="Calibri Light"/>
                <a:cs typeface="Calibri Light"/>
              </a:rPr>
              <a:t>job</a:t>
            </a:r>
            <a:r>
              <a:rPr sz="2000" b="0" spc="-10" dirty="0">
                <a:latin typeface="Calibri Light"/>
                <a:cs typeface="Calibri Light"/>
              </a:rPr>
              <a:t> listing can</a:t>
            </a:r>
            <a:r>
              <a:rPr sz="2000" b="0" spc="-20" dirty="0">
                <a:latin typeface="Calibri Light"/>
                <a:cs typeface="Calibri Light"/>
              </a:rPr>
              <a:t> </a:t>
            </a:r>
            <a:r>
              <a:rPr sz="2000" b="0" spc="-5" dirty="0">
                <a:latin typeface="Calibri Light"/>
                <a:cs typeface="Calibri Light"/>
              </a:rPr>
              <a:t>be </a:t>
            </a:r>
            <a:r>
              <a:rPr sz="2000" b="0" dirty="0">
                <a:latin typeface="Calibri Light"/>
                <a:cs typeface="Calibri Light"/>
              </a:rPr>
              <a:t> </a:t>
            </a:r>
            <a:r>
              <a:rPr sz="2000" b="0" spc="-5" dirty="0">
                <a:latin typeface="Calibri Light"/>
                <a:cs typeface="Calibri Light"/>
              </a:rPr>
              <a:t>advertised</a:t>
            </a:r>
            <a:r>
              <a:rPr sz="2000" b="0" spc="-30" dirty="0">
                <a:latin typeface="Calibri Light"/>
                <a:cs typeface="Calibri Light"/>
              </a:rPr>
              <a:t> </a:t>
            </a:r>
            <a:r>
              <a:rPr sz="2000" b="0" spc="-5" dirty="0">
                <a:latin typeface="Calibri Light"/>
                <a:cs typeface="Calibri Light"/>
              </a:rPr>
              <a:t>as</a:t>
            </a:r>
            <a:r>
              <a:rPr sz="2000" b="0" spc="-10" dirty="0">
                <a:latin typeface="Calibri Light"/>
                <a:cs typeface="Calibri Light"/>
              </a:rPr>
              <a:t> </a:t>
            </a:r>
            <a:r>
              <a:rPr sz="2000" b="0" spc="-5" dirty="0">
                <a:latin typeface="Calibri Light"/>
                <a:cs typeface="Calibri Light"/>
              </a:rPr>
              <a:t>long</a:t>
            </a:r>
            <a:r>
              <a:rPr sz="2000" b="0" spc="-20" dirty="0">
                <a:latin typeface="Calibri Light"/>
                <a:cs typeface="Calibri Light"/>
              </a:rPr>
              <a:t> </a:t>
            </a:r>
            <a:r>
              <a:rPr sz="2000" b="0" spc="-5" dirty="0">
                <a:latin typeface="Calibri Light"/>
                <a:cs typeface="Calibri Light"/>
              </a:rPr>
              <a:t>as needed.</a:t>
            </a:r>
            <a:endParaRPr sz="2000">
              <a:latin typeface="Calibri Light"/>
              <a:cs typeface="Calibri Light"/>
            </a:endParaRPr>
          </a:p>
        </p:txBody>
      </p:sp>
      <p:pic>
        <p:nvPicPr>
          <p:cNvPr id="4" name="object 4"/>
          <p:cNvPicPr/>
          <p:nvPr/>
        </p:nvPicPr>
        <p:blipFill>
          <a:blip r:embed="rId4" cstate="print"/>
          <a:stretch>
            <a:fillRect/>
          </a:stretch>
        </p:blipFill>
        <p:spPr>
          <a:xfrm>
            <a:off x="5293149" y="1436370"/>
            <a:ext cx="6151929" cy="4036132"/>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13</a:t>
            </a:fld>
            <a:endParaRPr dirty="0"/>
          </a:p>
        </p:txBody>
      </p:sp>
      <p:pic>
        <p:nvPicPr>
          <p:cNvPr id="8" name="Audio 7">
            <a:hlinkClick r:id="" action="ppaction://media"/>
            <a:extLst>
              <a:ext uri="{FF2B5EF4-FFF2-40B4-BE49-F238E27FC236}">
                <a16:creationId xmlns:a16="http://schemas.microsoft.com/office/drawing/2014/main" id="{E696B885-D659-47E6-B0BF-457F57F207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00"/>
    </mc:Choice>
    <mc:Fallback xmlns="">
      <p:transition spd="slow" advTm="42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3804" y="612326"/>
            <a:ext cx="3936365" cy="5487670"/>
          </a:xfrm>
          <a:prstGeom prst="rect">
            <a:avLst/>
          </a:prstGeom>
        </p:spPr>
        <p:txBody>
          <a:bodyPr vert="horz" wrap="square" lIns="0" tIns="12700" rIns="0" bIns="0" rtlCol="0">
            <a:spAutoFit/>
          </a:bodyPr>
          <a:lstStyle/>
          <a:p>
            <a:pPr marL="241300" marR="5080" indent="-228600">
              <a:lnSpc>
                <a:spcPct val="140000"/>
              </a:lnSpc>
              <a:spcBef>
                <a:spcPts val="100"/>
              </a:spcBef>
              <a:buFont typeface="Arial"/>
              <a:buChar char="•"/>
              <a:tabLst>
                <a:tab pos="241300" algn="l"/>
              </a:tabLst>
            </a:pPr>
            <a:r>
              <a:rPr sz="3200" b="0" spc="-20" dirty="0">
                <a:latin typeface="Calibri Light"/>
                <a:cs typeface="Calibri Light"/>
              </a:rPr>
              <a:t>Hiring</a:t>
            </a:r>
            <a:r>
              <a:rPr sz="3200" b="0" spc="-30" dirty="0">
                <a:latin typeface="Calibri Light"/>
                <a:cs typeface="Calibri Light"/>
              </a:rPr>
              <a:t> </a:t>
            </a:r>
            <a:r>
              <a:rPr sz="3200" b="0" spc="-95" dirty="0">
                <a:latin typeface="Calibri Light"/>
                <a:cs typeface="Calibri Light"/>
              </a:rPr>
              <a:t>Team</a:t>
            </a:r>
            <a:r>
              <a:rPr sz="3200" b="0" spc="-70" dirty="0">
                <a:latin typeface="Calibri Light"/>
                <a:cs typeface="Calibri Light"/>
              </a:rPr>
              <a:t> </a:t>
            </a:r>
            <a:r>
              <a:rPr sz="3200" b="0" spc="-105" dirty="0">
                <a:latin typeface="Calibri Light"/>
                <a:cs typeface="Calibri Light"/>
              </a:rPr>
              <a:t>Tab</a:t>
            </a:r>
            <a:r>
              <a:rPr sz="3200" b="0" spc="-45" dirty="0">
                <a:latin typeface="Calibri Light"/>
                <a:cs typeface="Calibri Light"/>
              </a:rPr>
              <a:t> </a:t>
            </a:r>
            <a:r>
              <a:rPr sz="3200" b="0" spc="-5" dirty="0">
                <a:latin typeface="Calibri Light"/>
                <a:cs typeface="Calibri Light"/>
              </a:rPr>
              <a:t>– </a:t>
            </a:r>
            <a:r>
              <a:rPr sz="3200" b="0" dirty="0">
                <a:latin typeface="Calibri Light"/>
                <a:cs typeface="Calibri Light"/>
              </a:rPr>
              <a:t> </a:t>
            </a:r>
            <a:r>
              <a:rPr sz="3200" b="0" spc="-5" dirty="0">
                <a:latin typeface="Calibri Light"/>
                <a:cs typeface="Calibri Light"/>
              </a:rPr>
              <a:t>Under</a:t>
            </a:r>
            <a:r>
              <a:rPr sz="3200" b="0" spc="5" dirty="0">
                <a:latin typeface="Calibri Light"/>
                <a:cs typeface="Calibri Light"/>
              </a:rPr>
              <a:t> </a:t>
            </a:r>
            <a:r>
              <a:rPr sz="3200" b="0" spc="-35" dirty="0">
                <a:latin typeface="Calibri Light"/>
                <a:cs typeface="Calibri Light"/>
              </a:rPr>
              <a:t>“Recruiters” </a:t>
            </a:r>
            <a:r>
              <a:rPr sz="3200" b="0" spc="-30" dirty="0">
                <a:latin typeface="Calibri Light"/>
                <a:cs typeface="Calibri Light"/>
              </a:rPr>
              <a:t> </a:t>
            </a:r>
            <a:r>
              <a:rPr sz="3200" b="0" spc="-5" dirty="0">
                <a:latin typeface="Calibri Light"/>
                <a:cs typeface="Calibri Light"/>
              </a:rPr>
              <a:t>Select </a:t>
            </a:r>
            <a:r>
              <a:rPr sz="3200" b="0" spc="-15" dirty="0">
                <a:latin typeface="Calibri Light"/>
                <a:cs typeface="Calibri Light"/>
              </a:rPr>
              <a:t>“Add </a:t>
            </a:r>
            <a:r>
              <a:rPr sz="3200" b="0" spc="-30" dirty="0">
                <a:latin typeface="Calibri Light"/>
                <a:cs typeface="Calibri Light"/>
              </a:rPr>
              <a:t>Recruiting </a:t>
            </a:r>
            <a:r>
              <a:rPr sz="3200" b="0" spc="-710" dirty="0">
                <a:latin typeface="Calibri Light"/>
                <a:cs typeface="Calibri Light"/>
              </a:rPr>
              <a:t> </a:t>
            </a:r>
            <a:r>
              <a:rPr sz="3200" b="0" spc="-85" dirty="0">
                <a:latin typeface="Calibri Light"/>
                <a:cs typeface="Calibri Light"/>
              </a:rPr>
              <a:t>Team”</a:t>
            </a:r>
            <a:r>
              <a:rPr sz="3200" b="0" spc="-25" dirty="0">
                <a:latin typeface="Calibri Light"/>
                <a:cs typeface="Calibri Light"/>
              </a:rPr>
              <a:t> </a:t>
            </a:r>
            <a:r>
              <a:rPr sz="3200" b="0" spc="-5" dirty="0">
                <a:latin typeface="Calibri Light"/>
                <a:cs typeface="Calibri Light"/>
              </a:rPr>
              <a:t>and</a:t>
            </a:r>
            <a:r>
              <a:rPr sz="3200" b="0" dirty="0">
                <a:latin typeface="Calibri Light"/>
                <a:cs typeface="Calibri Light"/>
              </a:rPr>
              <a:t> </a:t>
            </a:r>
            <a:r>
              <a:rPr sz="3200" b="0" spc="-5" dirty="0">
                <a:latin typeface="Calibri Light"/>
                <a:cs typeface="Calibri Light"/>
              </a:rPr>
              <a:t>check</a:t>
            </a:r>
            <a:r>
              <a:rPr sz="3200" b="0" spc="10" dirty="0">
                <a:latin typeface="Calibri Light"/>
                <a:cs typeface="Calibri Light"/>
              </a:rPr>
              <a:t> </a:t>
            </a:r>
            <a:r>
              <a:rPr sz="3200" b="0" spc="-5" dirty="0">
                <a:latin typeface="Calibri Light"/>
                <a:cs typeface="Calibri Light"/>
              </a:rPr>
              <a:t>the </a:t>
            </a:r>
            <a:r>
              <a:rPr sz="3200" b="0" dirty="0">
                <a:latin typeface="Calibri Light"/>
                <a:cs typeface="Calibri Light"/>
              </a:rPr>
              <a:t> </a:t>
            </a:r>
            <a:r>
              <a:rPr sz="3200" b="0" spc="-25" dirty="0">
                <a:latin typeface="Calibri Light"/>
                <a:cs typeface="Calibri Light"/>
              </a:rPr>
              <a:t>box</a:t>
            </a:r>
            <a:r>
              <a:rPr sz="3200" b="0" spc="-5" dirty="0">
                <a:latin typeface="Calibri Light"/>
                <a:cs typeface="Calibri Light"/>
              </a:rPr>
              <a:t> </a:t>
            </a:r>
            <a:r>
              <a:rPr sz="3200" b="0" spc="-10" dirty="0">
                <a:latin typeface="Calibri Light"/>
                <a:cs typeface="Calibri Light"/>
              </a:rPr>
              <a:t>next</a:t>
            </a:r>
            <a:r>
              <a:rPr sz="3200" b="0" dirty="0">
                <a:latin typeface="Calibri Light"/>
                <a:cs typeface="Calibri Light"/>
              </a:rPr>
              <a:t> </a:t>
            </a:r>
            <a:r>
              <a:rPr sz="3200" b="0" spc="-20" dirty="0">
                <a:latin typeface="Calibri Light"/>
                <a:cs typeface="Calibri Light"/>
              </a:rPr>
              <a:t>to</a:t>
            </a:r>
            <a:r>
              <a:rPr sz="3200" b="0" spc="-5" dirty="0">
                <a:latin typeface="Calibri Light"/>
                <a:cs typeface="Calibri Light"/>
              </a:rPr>
              <a:t> </a:t>
            </a:r>
            <a:r>
              <a:rPr sz="3200" b="0" spc="-30" dirty="0">
                <a:latin typeface="Calibri Light"/>
                <a:cs typeface="Calibri Light"/>
              </a:rPr>
              <a:t>FWS </a:t>
            </a:r>
            <a:r>
              <a:rPr sz="3200" b="0" spc="-25" dirty="0">
                <a:latin typeface="Calibri Light"/>
                <a:cs typeface="Calibri Light"/>
              </a:rPr>
              <a:t> </a:t>
            </a:r>
            <a:r>
              <a:rPr sz="3200" b="0" spc="-40" dirty="0">
                <a:latin typeface="Calibri Light"/>
                <a:cs typeface="Calibri Light"/>
              </a:rPr>
              <a:t>Recruiters </a:t>
            </a:r>
            <a:r>
              <a:rPr sz="3200" b="0" spc="-65" dirty="0">
                <a:latin typeface="Calibri Light"/>
                <a:cs typeface="Calibri Light"/>
              </a:rPr>
              <a:t>(OFA </a:t>
            </a:r>
            <a:r>
              <a:rPr sz="3200" b="0" spc="-30" dirty="0">
                <a:latin typeface="Calibri Light"/>
                <a:cs typeface="Calibri Light"/>
              </a:rPr>
              <a:t>Staff). </a:t>
            </a:r>
            <a:r>
              <a:rPr sz="3200" b="0" spc="-25" dirty="0">
                <a:latin typeface="Calibri Light"/>
                <a:cs typeface="Calibri Light"/>
              </a:rPr>
              <a:t> </a:t>
            </a:r>
            <a:r>
              <a:rPr sz="3200" b="0" spc="-5" dirty="0">
                <a:latin typeface="Calibri Light"/>
                <a:cs typeface="Calibri Light"/>
              </a:rPr>
              <a:t>Check</a:t>
            </a:r>
            <a:r>
              <a:rPr sz="3200" b="0" spc="5" dirty="0">
                <a:latin typeface="Calibri Light"/>
                <a:cs typeface="Calibri Light"/>
              </a:rPr>
              <a:t> </a:t>
            </a:r>
            <a:r>
              <a:rPr sz="3200" b="0" spc="-5" dirty="0">
                <a:latin typeface="Calibri Light"/>
                <a:cs typeface="Calibri Light"/>
              </a:rPr>
              <a:t>Primary </a:t>
            </a:r>
            <a:r>
              <a:rPr sz="3200" b="0" dirty="0">
                <a:latin typeface="Calibri Light"/>
                <a:cs typeface="Calibri Light"/>
              </a:rPr>
              <a:t> </a:t>
            </a:r>
            <a:r>
              <a:rPr sz="3200" b="0" spc="-15" dirty="0">
                <a:latin typeface="Calibri Light"/>
                <a:cs typeface="Calibri Light"/>
              </a:rPr>
              <a:t>Recruiter-</a:t>
            </a:r>
            <a:r>
              <a:rPr sz="3200" b="0" spc="-25" dirty="0">
                <a:latin typeface="Calibri Light"/>
                <a:cs typeface="Calibri Light"/>
              </a:rPr>
              <a:t> </a:t>
            </a:r>
            <a:r>
              <a:rPr sz="3200" b="0" spc="-35" dirty="0">
                <a:latin typeface="Calibri Light"/>
                <a:cs typeface="Calibri Light"/>
              </a:rPr>
              <a:t>Jennifer</a:t>
            </a:r>
            <a:r>
              <a:rPr sz="3200" b="0" spc="-50" dirty="0">
                <a:latin typeface="Calibri Light"/>
                <a:cs typeface="Calibri Light"/>
              </a:rPr>
              <a:t> </a:t>
            </a:r>
            <a:r>
              <a:rPr sz="3200" b="0" spc="-20" dirty="0">
                <a:latin typeface="Calibri Light"/>
                <a:cs typeface="Calibri Light"/>
              </a:rPr>
              <a:t>Hall</a:t>
            </a:r>
            <a:endParaRPr sz="3200">
              <a:latin typeface="Calibri Light"/>
              <a:cs typeface="Calibri Light"/>
            </a:endParaRPr>
          </a:p>
        </p:txBody>
      </p:sp>
      <p:grpSp>
        <p:nvGrpSpPr>
          <p:cNvPr id="3" name="object 3"/>
          <p:cNvGrpSpPr/>
          <p:nvPr/>
        </p:nvGrpSpPr>
        <p:grpSpPr>
          <a:xfrm>
            <a:off x="6334248" y="1033733"/>
            <a:ext cx="4671695" cy="4735830"/>
            <a:chOff x="6334248" y="1033733"/>
            <a:chExt cx="4671695" cy="4735830"/>
          </a:xfrm>
        </p:grpSpPr>
        <p:pic>
          <p:nvPicPr>
            <p:cNvPr id="4" name="object 4"/>
            <p:cNvPicPr/>
            <p:nvPr/>
          </p:nvPicPr>
          <p:blipFill>
            <a:blip r:embed="rId4" cstate="print"/>
            <a:stretch>
              <a:fillRect/>
            </a:stretch>
          </p:blipFill>
          <p:spPr>
            <a:xfrm>
              <a:off x="6334248" y="1033733"/>
              <a:ext cx="4671182" cy="4735355"/>
            </a:xfrm>
            <a:prstGeom prst="rect">
              <a:avLst/>
            </a:prstGeom>
          </p:spPr>
        </p:pic>
        <p:sp>
          <p:nvSpPr>
            <p:cNvPr id="5" name="object 5"/>
            <p:cNvSpPr/>
            <p:nvPr/>
          </p:nvSpPr>
          <p:spPr>
            <a:xfrm>
              <a:off x="8761856" y="1431416"/>
              <a:ext cx="681355" cy="3984625"/>
            </a:xfrm>
            <a:custGeom>
              <a:avLst/>
              <a:gdLst/>
              <a:ahLst/>
              <a:cxnLst/>
              <a:rect l="l" t="t" r="r" b="b"/>
              <a:pathLst>
                <a:path w="681354" h="3984625">
                  <a:moveTo>
                    <a:pt x="681227" y="0"/>
                  </a:moveTo>
                  <a:lnTo>
                    <a:pt x="0" y="0"/>
                  </a:lnTo>
                  <a:lnTo>
                    <a:pt x="0" y="3984498"/>
                  </a:lnTo>
                  <a:lnTo>
                    <a:pt x="681227" y="3984498"/>
                  </a:lnTo>
                  <a:lnTo>
                    <a:pt x="681227" y="0"/>
                  </a:lnTo>
                  <a:close/>
                </a:path>
              </a:pathLst>
            </a:custGeom>
            <a:solidFill>
              <a:srgbClr val="800000"/>
            </a:solidFill>
          </p:spPr>
          <p:txBody>
            <a:bodyPr wrap="square" lIns="0" tIns="0" rIns="0" bIns="0" rtlCol="0"/>
            <a:lstStyle/>
            <a:p>
              <a:endParaRPr/>
            </a:p>
          </p:txBody>
        </p:sp>
        <p:sp>
          <p:nvSpPr>
            <p:cNvPr id="6" name="object 6"/>
            <p:cNvSpPr/>
            <p:nvPr/>
          </p:nvSpPr>
          <p:spPr>
            <a:xfrm>
              <a:off x="8761856" y="1431416"/>
              <a:ext cx="681355" cy="3984625"/>
            </a:xfrm>
            <a:custGeom>
              <a:avLst/>
              <a:gdLst/>
              <a:ahLst/>
              <a:cxnLst/>
              <a:rect l="l" t="t" r="r" b="b"/>
              <a:pathLst>
                <a:path w="681354" h="3984625">
                  <a:moveTo>
                    <a:pt x="0" y="0"/>
                  </a:moveTo>
                  <a:lnTo>
                    <a:pt x="681227" y="0"/>
                  </a:lnTo>
                  <a:lnTo>
                    <a:pt x="681227" y="3984498"/>
                  </a:lnTo>
                  <a:lnTo>
                    <a:pt x="0" y="3984498"/>
                  </a:lnTo>
                  <a:lnTo>
                    <a:pt x="0" y="0"/>
                  </a:lnTo>
                  <a:close/>
                </a:path>
              </a:pathLst>
            </a:custGeom>
            <a:ln w="12700">
              <a:solidFill>
                <a:srgbClr val="2E528F"/>
              </a:solidFill>
            </a:ln>
          </p:spPr>
          <p:txBody>
            <a:bodyPr wrap="square" lIns="0" tIns="0" rIns="0" bIns="0" rtlCol="0"/>
            <a:lstStyle/>
            <a:p>
              <a:endParaRPr/>
            </a:p>
          </p:txBody>
        </p:sp>
      </p:gr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14</a:t>
            </a:fld>
            <a:endParaRPr dirty="0"/>
          </a:p>
        </p:txBody>
      </p:sp>
      <p:pic>
        <p:nvPicPr>
          <p:cNvPr id="8" name="Audio 7">
            <a:hlinkClick r:id="" action="ppaction://media"/>
            <a:extLst>
              <a:ext uri="{FF2B5EF4-FFF2-40B4-BE49-F238E27FC236}">
                <a16:creationId xmlns:a16="http://schemas.microsoft.com/office/drawing/2014/main" id="{DDB32BE8-EB83-4979-B9BA-890AD92475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43"/>
    </mc:Choice>
    <mc:Fallback xmlns="">
      <p:transition spd="slow" advTm="19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6221238" y="620349"/>
            <a:ext cx="5090283" cy="5166267"/>
          </a:xfrm>
          <a:prstGeom prst="rect">
            <a:avLst/>
          </a:prstGeom>
        </p:spPr>
      </p:pic>
      <p:sp>
        <p:nvSpPr>
          <p:cNvPr id="3" name="object 3"/>
          <p:cNvSpPr txBox="1"/>
          <p:nvPr/>
        </p:nvSpPr>
        <p:spPr>
          <a:xfrm>
            <a:off x="374210" y="688586"/>
            <a:ext cx="5200650" cy="4506595"/>
          </a:xfrm>
          <a:prstGeom prst="rect">
            <a:avLst/>
          </a:prstGeom>
        </p:spPr>
        <p:txBody>
          <a:bodyPr vert="horz" wrap="square" lIns="0" tIns="12700" rIns="0" bIns="0" rtlCol="0">
            <a:spAutoFit/>
          </a:bodyPr>
          <a:lstStyle/>
          <a:p>
            <a:pPr marL="298450" marR="5080" indent="-285750">
              <a:lnSpc>
                <a:spcPct val="150000"/>
              </a:lnSpc>
              <a:spcBef>
                <a:spcPts val="100"/>
              </a:spcBef>
              <a:buFont typeface="Arial"/>
              <a:buChar char="•"/>
              <a:tabLst>
                <a:tab pos="297815" algn="l"/>
                <a:tab pos="298450" algn="l"/>
                <a:tab pos="4095750" algn="l"/>
              </a:tabLst>
            </a:pPr>
            <a:r>
              <a:rPr sz="2800" b="0" spc="-5" dirty="0">
                <a:latin typeface="Calibri Light"/>
                <a:cs typeface="Calibri Light"/>
              </a:rPr>
              <a:t>Add</a:t>
            </a:r>
            <a:r>
              <a:rPr sz="2800" b="0" spc="-20" dirty="0">
                <a:latin typeface="Calibri Light"/>
                <a:cs typeface="Calibri Light"/>
              </a:rPr>
              <a:t> </a:t>
            </a:r>
            <a:r>
              <a:rPr sz="2800" b="0" spc="-5" dirty="0">
                <a:latin typeface="Calibri Light"/>
                <a:cs typeface="Calibri Light"/>
              </a:rPr>
              <a:t>the</a:t>
            </a:r>
            <a:r>
              <a:rPr sz="2800" b="0" dirty="0">
                <a:latin typeface="Calibri Light"/>
                <a:cs typeface="Calibri Light"/>
              </a:rPr>
              <a:t> </a:t>
            </a:r>
            <a:r>
              <a:rPr sz="2800" b="0" spc="-15" dirty="0">
                <a:latin typeface="Calibri Light"/>
                <a:cs typeface="Calibri Light"/>
              </a:rPr>
              <a:t>appropriate</a:t>
            </a:r>
            <a:r>
              <a:rPr sz="2800" b="0" spc="-10" dirty="0">
                <a:latin typeface="Calibri Light"/>
                <a:cs typeface="Calibri Light"/>
              </a:rPr>
              <a:t> employees</a:t>
            </a:r>
            <a:r>
              <a:rPr sz="2800" b="0" spc="-5" dirty="0">
                <a:latin typeface="Calibri Light"/>
                <a:cs typeface="Calibri Light"/>
              </a:rPr>
              <a:t> </a:t>
            </a:r>
            <a:r>
              <a:rPr sz="2800" b="0" spc="-20" dirty="0">
                <a:latin typeface="Calibri Light"/>
                <a:cs typeface="Calibri Light"/>
              </a:rPr>
              <a:t>to </a:t>
            </a:r>
            <a:r>
              <a:rPr sz="2800" b="0" spc="-620" dirty="0">
                <a:latin typeface="Calibri Light"/>
                <a:cs typeface="Calibri Light"/>
              </a:rPr>
              <a:t> </a:t>
            </a:r>
            <a:r>
              <a:rPr sz="2800" b="0" spc="-5" dirty="0">
                <a:latin typeface="Calibri Light"/>
                <a:cs typeface="Calibri Light"/>
              </a:rPr>
              <a:t>the</a:t>
            </a:r>
            <a:r>
              <a:rPr sz="2800" b="0" spc="15" dirty="0">
                <a:latin typeface="Calibri Light"/>
                <a:cs typeface="Calibri Light"/>
              </a:rPr>
              <a:t> </a:t>
            </a:r>
            <a:r>
              <a:rPr sz="2800" b="0" spc="-25" dirty="0">
                <a:latin typeface="Calibri Light"/>
                <a:cs typeface="Calibri Light"/>
              </a:rPr>
              <a:t>Interview</a:t>
            </a:r>
            <a:r>
              <a:rPr sz="2800" b="0" spc="-45" dirty="0">
                <a:latin typeface="Calibri Light"/>
                <a:cs typeface="Calibri Light"/>
              </a:rPr>
              <a:t> </a:t>
            </a:r>
            <a:r>
              <a:rPr sz="2800" b="0" spc="-35" dirty="0">
                <a:latin typeface="Calibri Light"/>
                <a:cs typeface="Calibri Light"/>
              </a:rPr>
              <a:t>Panel</a:t>
            </a:r>
            <a:r>
              <a:rPr sz="2800" b="0" spc="-15" dirty="0">
                <a:latin typeface="Calibri Light"/>
                <a:cs typeface="Calibri Light"/>
              </a:rPr>
              <a:t> Hiring	</a:t>
            </a:r>
            <a:r>
              <a:rPr sz="2800" b="0" u="heavy" spc="-25" dirty="0">
                <a:solidFill>
                  <a:srgbClr val="FF0000"/>
                </a:solidFill>
                <a:uFill>
                  <a:solidFill>
                    <a:srgbClr val="FF0000"/>
                  </a:solidFill>
                </a:uFill>
                <a:latin typeface="Calibri Light"/>
                <a:cs typeface="Calibri Light"/>
              </a:rPr>
              <a:t>(Add </a:t>
            </a:r>
            <a:r>
              <a:rPr sz="2800" b="0" spc="-20" dirty="0">
                <a:solidFill>
                  <a:srgbClr val="FF0000"/>
                </a:solidFill>
                <a:latin typeface="Calibri Light"/>
                <a:cs typeface="Calibri Light"/>
              </a:rPr>
              <a:t> </a:t>
            </a:r>
            <a:r>
              <a:rPr sz="2800" b="0" u="heavy" spc="-25" dirty="0">
                <a:solidFill>
                  <a:srgbClr val="FF0000"/>
                </a:solidFill>
                <a:uFill>
                  <a:solidFill>
                    <a:srgbClr val="FF0000"/>
                  </a:solidFill>
                </a:uFill>
                <a:latin typeface="Calibri Light"/>
                <a:cs typeface="Calibri Light"/>
              </a:rPr>
              <a:t>supervisors </a:t>
            </a:r>
            <a:r>
              <a:rPr sz="2800" b="0" u="heavy" spc="-20" dirty="0">
                <a:solidFill>
                  <a:srgbClr val="FF0000"/>
                </a:solidFill>
                <a:uFill>
                  <a:solidFill>
                    <a:srgbClr val="FF0000"/>
                  </a:solidFill>
                </a:uFill>
                <a:latin typeface="Calibri Light"/>
                <a:cs typeface="Calibri Light"/>
              </a:rPr>
              <a:t>who </a:t>
            </a:r>
            <a:r>
              <a:rPr sz="2800" b="0" u="heavy" spc="-15" dirty="0">
                <a:solidFill>
                  <a:srgbClr val="FF0000"/>
                </a:solidFill>
                <a:uFill>
                  <a:solidFill>
                    <a:srgbClr val="FF0000"/>
                  </a:solidFill>
                </a:uFill>
                <a:latin typeface="Calibri Light"/>
                <a:cs typeface="Calibri Light"/>
              </a:rPr>
              <a:t>need </a:t>
            </a:r>
            <a:r>
              <a:rPr sz="2800" b="0" u="heavy" spc="-20" dirty="0">
                <a:solidFill>
                  <a:srgbClr val="FF0000"/>
                </a:solidFill>
                <a:uFill>
                  <a:solidFill>
                    <a:srgbClr val="FF0000"/>
                  </a:solidFill>
                </a:uFill>
                <a:latin typeface="Calibri Light"/>
                <a:cs typeface="Calibri Light"/>
              </a:rPr>
              <a:t>to </a:t>
            </a:r>
            <a:r>
              <a:rPr sz="2800" b="0" u="heavy" spc="-15" dirty="0">
                <a:solidFill>
                  <a:srgbClr val="FF0000"/>
                </a:solidFill>
                <a:uFill>
                  <a:solidFill>
                    <a:srgbClr val="FF0000"/>
                  </a:solidFill>
                </a:uFill>
                <a:latin typeface="Calibri Light"/>
                <a:cs typeface="Calibri Light"/>
              </a:rPr>
              <a:t>view </a:t>
            </a:r>
            <a:r>
              <a:rPr sz="2800" b="0" spc="-10" dirty="0">
                <a:solidFill>
                  <a:srgbClr val="FF0000"/>
                </a:solidFill>
                <a:latin typeface="Calibri Light"/>
                <a:cs typeface="Calibri Light"/>
              </a:rPr>
              <a:t> </a:t>
            </a:r>
            <a:r>
              <a:rPr sz="2800" b="0" u="heavy" spc="-25" dirty="0">
                <a:solidFill>
                  <a:srgbClr val="FF0000"/>
                </a:solidFill>
                <a:uFill>
                  <a:solidFill>
                    <a:srgbClr val="FF0000"/>
                  </a:solidFill>
                </a:uFill>
                <a:latin typeface="Calibri Light"/>
                <a:cs typeface="Calibri Light"/>
              </a:rPr>
              <a:t>applications</a:t>
            </a:r>
            <a:r>
              <a:rPr sz="2800" b="0" u="heavy" spc="-55" dirty="0">
                <a:solidFill>
                  <a:srgbClr val="FF0000"/>
                </a:solidFill>
                <a:uFill>
                  <a:solidFill>
                    <a:srgbClr val="FF0000"/>
                  </a:solidFill>
                </a:uFill>
                <a:latin typeface="Calibri Light"/>
                <a:cs typeface="Calibri Light"/>
              </a:rPr>
              <a:t> </a:t>
            </a:r>
            <a:r>
              <a:rPr sz="2800" b="0" u="heavy" spc="-30" dirty="0">
                <a:solidFill>
                  <a:srgbClr val="FF0000"/>
                </a:solidFill>
                <a:uFill>
                  <a:solidFill>
                    <a:srgbClr val="FF0000"/>
                  </a:solidFill>
                </a:uFill>
                <a:latin typeface="Calibri Light"/>
                <a:cs typeface="Calibri Light"/>
              </a:rPr>
              <a:t>here)</a:t>
            </a:r>
            <a:endParaRPr sz="2800">
              <a:latin typeface="Calibri Light"/>
              <a:cs typeface="Calibri Light"/>
            </a:endParaRPr>
          </a:p>
          <a:p>
            <a:pPr marL="298450" marR="608330" indent="-285750">
              <a:lnSpc>
                <a:spcPct val="150000"/>
              </a:lnSpc>
              <a:buFont typeface="Arial"/>
              <a:buChar char="•"/>
              <a:tabLst>
                <a:tab pos="297815" algn="l"/>
                <a:tab pos="298450" algn="l"/>
              </a:tabLst>
            </a:pPr>
            <a:r>
              <a:rPr sz="2800" b="0" spc="-15" dirty="0">
                <a:latin typeface="Calibri Light"/>
                <a:cs typeface="Calibri Light"/>
              </a:rPr>
              <a:t>Hiring</a:t>
            </a:r>
            <a:r>
              <a:rPr sz="2800" b="0" spc="-85" dirty="0">
                <a:latin typeface="Calibri Light"/>
                <a:cs typeface="Calibri Light"/>
              </a:rPr>
              <a:t> </a:t>
            </a:r>
            <a:r>
              <a:rPr sz="2800" b="0" spc="-30" dirty="0">
                <a:latin typeface="Calibri Light"/>
                <a:cs typeface="Calibri Light"/>
              </a:rPr>
              <a:t>Process</a:t>
            </a:r>
            <a:r>
              <a:rPr sz="2800" b="0" spc="-70" dirty="0">
                <a:latin typeface="Calibri Light"/>
                <a:cs typeface="Calibri Light"/>
              </a:rPr>
              <a:t> </a:t>
            </a:r>
            <a:r>
              <a:rPr sz="2800" b="0" spc="-40" dirty="0">
                <a:latin typeface="Calibri Light"/>
                <a:cs typeface="Calibri Light"/>
              </a:rPr>
              <a:t>Representatives </a:t>
            </a:r>
            <a:r>
              <a:rPr sz="2800" b="0" spc="-620" dirty="0">
                <a:latin typeface="Calibri Light"/>
                <a:cs typeface="Calibri Light"/>
              </a:rPr>
              <a:t> </a:t>
            </a:r>
            <a:r>
              <a:rPr sz="2800" b="0" spc="-30" dirty="0">
                <a:solidFill>
                  <a:srgbClr val="FF0000"/>
                </a:solidFill>
                <a:latin typeface="Calibri Light"/>
                <a:cs typeface="Calibri Light"/>
              </a:rPr>
              <a:t>(Indicate</a:t>
            </a:r>
            <a:r>
              <a:rPr sz="2800" b="0" spc="-60" dirty="0">
                <a:solidFill>
                  <a:srgbClr val="FF0000"/>
                </a:solidFill>
                <a:latin typeface="Calibri Light"/>
                <a:cs typeface="Calibri Light"/>
              </a:rPr>
              <a:t> </a:t>
            </a:r>
            <a:r>
              <a:rPr sz="2800" b="0" spc="-15" dirty="0">
                <a:solidFill>
                  <a:srgbClr val="FF0000"/>
                </a:solidFill>
                <a:latin typeface="Calibri Light"/>
                <a:cs typeface="Calibri Light"/>
              </a:rPr>
              <a:t>HR</a:t>
            </a:r>
            <a:r>
              <a:rPr sz="2800" b="0" spc="-50" dirty="0">
                <a:solidFill>
                  <a:srgbClr val="FF0000"/>
                </a:solidFill>
                <a:latin typeface="Calibri Light"/>
                <a:cs typeface="Calibri Light"/>
              </a:rPr>
              <a:t> </a:t>
            </a:r>
            <a:r>
              <a:rPr sz="2800" b="0" spc="-40" dirty="0">
                <a:solidFill>
                  <a:srgbClr val="FF0000"/>
                </a:solidFill>
                <a:latin typeface="Calibri Light"/>
                <a:cs typeface="Calibri Light"/>
              </a:rPr>
              <a:t>Rep)</a:t>
            </a:r>
            <a:endParaRPr sz="2800">
              <a:latin typeface="Calibri Light"/>
              <a:cs typeface="Calibri Light"/>
            </a:endParaRPr>
          </a:p>
          <a:p>
            <a:pPr marL="379095" indent="-367030">
              <a:lnSpc>
                <a:spcPct val="100000"/>
              </a:lnSpc>
              <a:spcBef>
                <a:spcPts val="1680"/>
              </a:spcBef>
              <a:buFont typeface="Arial"/>
              <a:buChar char="•"/>
              <a:tabLst>
                <a:tab pos="379095" algn="l"/>
                <a:tab pos="379730" algn="l"/>
              </a:tabLst>
            </a:pPr>
            <a:r>
              <a:rPr sz="2800" b="0" spc="-15" dirty="0">
                <a:latin typeface="Calibri Light"/>
                <a:cs typeface="Calibri Light"/>
              </a:rPr>
              <a:t>Hiring</a:t>
            </a:r>
            <a:r>
              <a:rPr sz="2800" b="0" spc="-60" dirty="0">
                <a:latin typeface="Calibri Light"/>
                <a:cs typeface="Calibri Light"/>
              </a:rPr>
              <a:t> </a:t>
            </a:r>
            <a:r>
              <a:rPr sz="2800" b="0" spc="-20" dirty="0">
                <a:latin typeface="Calibri Light"/>
                <a:cs typeface="Calibri Light"/>
              </a:rPr>
              <a:t>Authority</a:t>
            </a:r>
            <a:r>
              <a:rPr sz="2800" b="0" spc="-65" dirty="0">
                <a:latin typeface="Calibri Light"/>
                <a:cs typeface="Calibri Light"/>
              </a:rPr>
              <a:t> </a:t>
            </a:r>
            <a:r>
              <a:rPr sz="2800" b="0" spc="-25" dirty="0">
                <a:solidFill>
                  <a:srgbClr val="FF0000"/>
                </a:solidFill>
                <a:latin typeface="Calibri Light"/>
                <a:cs typeface="Calibri Light"/>
              </a:rPr>
              <a:t>(Optional)</a:t>
            </a:r>
            <a:endParaRPr sz="2800">
              <a:latin typeface="Calibri Light"/>
              <a:cs typeface="Calibri Light"/>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15</a:t>
            </a:fld>
            <a:endParaRPr dirty="0"/>
          </a:p>
        </p:txBody>
      </p:sp>
      <p:pic>
        <p:nvPicPr>
          <p:cNvPr id="5" name="Audio 4">
            <a:hlinkClick r:id="" action="ppaction://media"/>
            <a:extLst>
              <a:ext uri="{FF2B5EF4-FFF2-40B4-BE49-F238E27FC236}">
                <a16:creationId xmlns:a16="http://schemas.microsoft.com/office/drawing/2014/main" id="{C13E7769-F3A8-448F-B939-561A271EDF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892"/>
    </mc:Choice>
    <mc:Fallback xmlns="">
      <p:transition spd="slow" advTm="18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2052" y="692650"/>
            <a:ext cx="8778875" cy="966469"/>
          </a:xfrm>
          <a:prstGeom prst="rect">
            <a:avLst/>
          </a:prstGeom>
        </p:spPr>
        <p:txBody>
          <a:bodyPr vert="horz" wrap="square" lIns="0" tIns="118110" rIns="0" bIns="0" rtlCol="0">
            <a:spAutoFit/>
          </a:bodyPr>
          <a:lstStyle/>
          <a:p>
            <a:pPr marL="240665" marR="5080" indent="-228600">
              <a:lnSpc>
                <a:spcPct val="80800"/>
              </a:lnSpc>
              <a:spcBef>
                <a:spcPts val="930"/>
              </a:spcBef>
              <a:buFont typeface="Arial"/>
              <a:buChar char="•"/>
              <a:tabLst>
                <a:tab pos="241300" algn="l"/>
                <a:tab pos="2068195" algn="l"/>
                <a:tab pos="3989704" algn="l"/>
              </a:tabLst>
            </a:pPr>
            <a:r>
              <a:rPr sz="3600" b="0" spc="-40" dirty="0">
                <a:latin typeface="Calibri Light"/>
                <a:cs typeface="Calibri Light"/>
              </a:rPr>
              <a:t>Pre-Screening</a:t>
            </a:r>
            <a:r>
              <a:rPr sz="3600" b="0" spc="-65" dirty="0">
                <a:latin typeface="Calibri Light"/>
                <a:cs typeface="Calibri Light"/>
              </a:rPr>
              <a:t> </a:t>
            </a:r>
            <a:r>
              <a:rPr sz="3600" b="0" spc="-114" dirty="0">
                <a:latin typeface="Calibri Light"/>
                <a:cs typeface="Calibri Light"/>
              </a:rPr>
              <a:t>Tab</a:t>
            </a:r>
            <a:r>
              <a:rPr sz="3600" b="0" spc="-50" dirty="0">
                <a:latin typeface="Calibri Light"/>
                <a:cs typeface="Calibri Light"/>
              </a:rPr>
              <a:t> </a:t>
            </a:r>
            <a:r>
              <a:rPr sz="3600" b="0" dirty="0">
                <a:latin typeface="Calibri Light"/>
                <a:cs typeface="Calibri Light"/>
              </a:rPr>
              <a:t>–	</a:t>
            </a:r>
            <a:r>
              <a:rPr sz="3200" b="0" spc="-5" dirty="0">
                <a:latin typeface="Calibri Light"/>
                <a:cs typeface="Calibri Light"/>
              </a:rPr>
              <a:t>All</a:t>
            </a:r>
            <a:r>
              <a:rPr sz="3200" b="0" spc="5" dirty="0">
                <a:latin typeface="Calibri Light"/>
                <a:cs typeface="Calibri Light"/>
              </a:rPr>
              <a:t> </a:t>
            </a:r>
            <a:r>
              <a:rPr sz="3200" b="0" spc="-5" dirty="0">
                <a:latin typeface="Calibri Light"/>
                <a:cs typeface="Calibri Light"/>
              </a:rPr>
              <a:t>necessary</a:t>
            </a:r>
            <a:r>
              <a:rPr sz="3200" b="0" spc="15" dirty="0">
                <a:latin typeface="Calibri Light"/>
                <a:cs typeface="Calibri Light"/>
              </a:rPr>
              <a:t> </a:t>
            </a:r>
            <a:r>
              <a:rPr sz="3200" b="0" spc="-15" dirty="0">
                <a:latin typeface="Calibri Light"/>
                <a:cs typeface="Calibri Light"/>
              </a:rPr>
              <a:t>information</a:t>
            </a:r>
            <a:r>
              <a:rPr sz="3200" b="0" spc="20" dirty="0">
                <a:latin typeface="Calibri Light"/>
                <a:cs typeface="Calibri Light"/>
              </a:rPr>
              <a:t> </a:t>
            </a:r>
            <a:r>
              <a:rPr sz="3200" b="0" spc="-5" dirty="0">
                <a:latin typeface="Calibri Light"/>
                <a:cs typeface="Calibri Light"/>
              </a:rPr>
              <a:t>will </a:t>
            </a:r>
            <a:r>
              <a:rPr sz="3200" b="0" spc="-705" dirty="0">
                <a:latin typeface="Calibri Light"/>
                <a:cs typeface="Calibri Light"/>
              </a:rPr>
              <a:t> </a:t>
            </a:r>
            <a:r>
              <a:rPr sz="3200" b="0" spc="-20" dirty="0">
                <a:latin typeface="Calibri Light"/>
                <a:cs typeface="Calibri Light"/>
              </a:rPr>
              <a:t>default</a:t>
            </a:r>
            <a:r>
              <a:rPr sz="3200" b="0" spc="45" dirty="0">
                <a:latin typeface="Calibri Light"/>
                <a:cs typeface="Calibri Light"/>
              </a:rPr>
              <a:t> </a:t>
            </a:r>
            <a:r>
              <a:rPr sz="3200" b="0" spc="-5" dirty="0">
                <a:latin typeface="Calibri Light"/>
                <a:cs typeface="Calibri Light"/>
              </a:rPr>
              <a:t>in.	No</a:t>
            </a:r>
            <a:r>
              <a:rPr sz="3200" b="0" dirty="0">
                <a:latin typeface="Calibri Light"/>
                <a:cs typeface="Calibri Light"/>
              </a:rPr>
              <a:t> </a:t>
            </a:r>
            <a:r>
              <a:rPr sz="3200" b="0" spc="-10" dirty="0">
                <a:latin typeface="Calibri Light"/>
                <a:cs typeface="Calibri Light"/>
              </a:rPr>
              <a:t>entries</a:t>
            </a:r>
            <a:r>
              <a:rPr sz="3200" b="0" spc="10" dirty="0">
                <a:latin typeface="Calibri Light"/>
                <a:cs typeface="Calibri Light"/>
              </a:rPr>
              <a:t> </a:t>
            </a:r>
            <a:r>
              <a:rPr sz="3200" b="0" spc="-20" dirty="0">
                <a:latin typeface="Calibri Light"/>
                <a:cs typeface="Calibri Light"/>
              </a:rPr>
              <a:t>are</a:t>
            </a:r>
            <a:r>
              <a:rPr sz="3200" b="0" spc="10" dirty="0">
                <a:latin typeface="Calibri Light"/>
                <a:cs typeface="Calibri Light"/>
              </a:rPr>
              <a:t> </a:t>
            </a:r>
            <a:r>
              <a:rPr sz="3200" b="0" spc="-15" dirty="0">
                <a:latin typeface="Calibri Light"/>
                <a:cs typeface="Calibri Light"/>
              </a:rPr>
              <a:t>required</a:t>
            </a:r>
            <a:r>
              <a:rPr sz="3200" b="0" spc="15" dirty="0">
                <a:latin typeface="Calibri Light"/>
                <a:cs typeface="Calibri Light"/>
              </a:rPr>
              <a:t> </a:t>
            </a:r>
            <a:r>
              <a:rPr sz="3200" b="0" spc="-15" dirty="0">
                <a:latin typeface="Calibri Light"/>
                <a:cs typeface="Calibri Light"/>
              </a:rPr>
              <a:t>by</a:t>
            </a:r>
            <a:r>
              <a:rPr sz="3200" b="0" spc="5" dirty="0">
                <a:latin typeface="Calibri Light"/>
                <a:cs typeface="Calibri Light"/>
              </a:rPr>
              <a:t> </a:t>
            </a:r>
            <a:r>
              <a:rPr sz="3200" b="0" spc="-5" dirty="0">
                <a:latin typeface="Calibri Light"/>
                <a:cs typeface="Calibri Light"/>
              </a:rPr>
              <a:t>the</a:t>
            </a:r>
            <a:r>
              <a:rPr sz="3200" b="0" spc="5" dirty="0">
                <a:latin typeface="Calibri Light"/>
                <a:cs typeface="Calibri Light"/>
              </a:rPr>
              <a:t> </a:t>
            </a:r>
            <a:r>
              <a:rPr sz="3200" b="0" spc="-75" dirty="0">
                <a:latin typeface="Calibri Light"/>
                <a:cs typeface="Calibri Light"/>
              </a:rPr>
              <a:t>user.</a:t>
            </a:r>
            <a:endParaRPr sz="3200">
              <a:latin typeface="Calibri Light"/>
              <a:cs typeface="Calibri Light"/>
            </a:endParaRPr>
          </a:p>
        </p:txBody>
      </p:sp>
      <p:pic>
        <p:nvPicPr>
          <p:cNvPr id="3" name="object 3"/>
          <p:cNvPicPr/>
          <p:nvPr/>
        </p:nvPicPr>
        <p:blipFill>
          <a:blip r:embed="rId4" cstate="print"/>
          <a:stretch>
            <a:fillRect/>
          </a:stretch>
        </p:blipFill>
        <p:spPr>
          <a:xfrm>
            <a:off x="2554467" y="1710690"/>
            <a:ext cx="6580875" cy="4529107"/>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16</a:t>
            </a:fld>
            <a:endParaRPr dirty="0"/>
          </a:p>
        </p:txBody>
      </p:sp>
      <p:pic>
        <p:nvPicPr>
          <p:cNvPr id="5" name="Audio 4">
            <a:hlinkClick r:id="" action="ppaction://media"/>
            <a:extLst>
              <a:ext uri="{FF2B5EF4-FFF2-40B4-BE49-F238E27FC236}">
                <a16:creationId xmlns:a16="http://schemas.microsoft.com/office/drawing/2014/main" id="{2A545C16-FD97-4D83-A2CF-E9CED522E0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31"/>
    </mc:Choice>
    <mc:Fallback xmlns="">
      <p:transition spd="slow" advTm="10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3466" y="1153763"/>
            <a:ext cx="4958715" cy="5557520"/>
          </a:xfrm>
          <a:prstGeom prst="rect">
            <a:avLst/>
          </a:prstGeom>
        </p:spPr>
        <p:txBody>
          <a:bodyPr vert="horz" wrap="square" lIns="0" tIns="88265" rIns="0" bIns="0" rtlCol="0">
            <a:spAutoFit/>
          </a:bodyPr>
          <a:lstStyle/>
          <a:p>
            <a:pPr marL="241300" marR="5080" indent="-228600">
              <a:lnSpc>
                <a:spcPts val="2500"/>
              </a:lnSpc>
              <a:spcBef>
                <a:spcPts val="695"/>
              </a:spcBef>
              <a:buFont typeface="Arial"/>
              <a:buChar char="•"/>
              <a:tabLst>
                <a:tab pos="241300" algn="l"/>
              </a:tabLst>
            </a:pPr>
            <a:r>
              <a:rPr sz="2600" b="0" spc="-5" dirty="0">
                <a:latin typeface="Calibri Light"/>
                <a:cs typeface="Calibri Light"/>
              </a:rPr>
              <a:t>Hit</a:t>
            </a:r>
            <a:r>
              <a:rPr sz="2600" b="0" spc="-10" dirty="0">
                <a:latin typeface="Calibri Light"/>
                <a:cs typeface="Calibri Light"/>
              </a:rPr>
              <a:t> </a:t>
            </a:r>
            <a:r>
              <a:rPr sz="2600" b="0" spc="-20" dirty="0">
                <a:latin typeface="Calibri Light"/>
                <a:cs typeface="Calibri Light"/>
              </a:rPr>
              <a:t>“Save</a:t>
            </a:r>
            <a:r>
              <a:rPr sz="2600" b="0" spc="5" dirty="0">
                <a:latin typeface="Calibri Light"/>
                <a:cs typeface="Calibri Light"/>
              </a:rPr>
              <a:t> </a:t>
            </a:r>
            <a:r>
              <a:rPr sz="2600" b="0" spc="-5" dirty="0">
                <a:latin typeface="Calibri Light"/>
                <a:cs typeface="Calibri Light"/>
              </a:rPr>
              <a:t>and </a:t>
            </a:r>
            <a:r>
              <a:rPr sz="2600" b="0" spc="10" dirty="0">
                <a:latin typeface="Calibri Light"/>
                <a:cs typeface="Calibri Light"/>
              </a:rPr>
              <a:t>Submit”</a:t>
            </a:r>
            <a:r>
              <a:rPr sz="2600" b="0" spc="-5" dirty="0">
                <a:latin typeface="Calibri Light"/>
                <a:cs typeface="Calibri Light"/>
              </a:rPr>
              <a:t> and</a:t>
            </a:r>
            <a:r>
              <a:rPr sz="2600" b="0" dirty="0">
                <a:latin typeface="Calibri Light"/>
                <a:cs typeface="Calibri Light"/>
              </a:rPr>
              <a:t> </a:t>
            </a:r>
            <a:r>
              <a:rPr sz="2600" b="0" spc="-5" dirty="0">
                <a:latin typeface="Calibri Light"/>
                <a:cs typeface="Calibri Light"/>
              </a:rPr>
              <a:t>the Job </a:t>
            </a:r>
            <a:r>
              <a:rPr sz="2600" b="0" dirty="0">
                <a:latin typeface="Calibri Light"/>
                <a:cs typeface="Calibri Light"/>
              </a:rPr>
              <a:t> </a:t>
            </a:r>
            <a:r>
              <a:rPr sz="2600" b="0" spc="-5" dirty="0">
                <a:latin typeface="Calibri Light"/>
                <a:cs typeface="Calibri Light"/>
              </a:rPr>
              <a:t>Opening</a:t>
            </a:r>
            <a:r>
              <a:rPr sz="2600" b="0" spc="65" dirty="0">
                <a:latin typeface="Calibri Light"/>
                <a:cs typeface="Calibri Light"/>
              </a:rPr>
              <a:t> </a:t>
            </a:r>
            <a:r>
              <a:rPr sz="2600" b="0" spc="-5" dirty="0">
                <a:latin typeface="Calibri Light"/>
                <a:cs typeface="Calibri Light"/>
              </a:rPr>
              <a:t>will</a:t>
            </a:r>
            <a:r>
              <a:rPr sz="2600" b="0" spc="45" dirty="0">
                <a:latin typeface="Calibri Light"/>
                <a:cs typeface="Calibri Light"/>
              </a:rPr>
              <a:t> </a:t>
            </a:r>
            <a:r>
              <a:rPr sz="2600" b="0" spc="-5" dirty="0">
                <a:latin typeface="Calibri Light"/>
                <a:cs typeface="Calibri Light"/>
              </a:rPr>
              <a:t>be</a:t>
            </a:r>
            <a:r>
              <a:rPr sz="2600" b="0" spc="60" dirty="0">
                <a:latin typeface="Calibri Light"/>
                <a:cs typeface="Calibri Light"/>
              </a:rPr>
              <a:t> </a:t>
            </a:r>
            <a:r>
              <a:rPr sz="2600" b="0" spc="-20" dirty="0">
                <a:latin typeface="Calibri Light"/>
                <a:cs typeface="Calibri Light"/>
              </a:rPr>
              <a:t>routed</a:t>
            </a:r>
            <a:r>
              <a:rPr sz="2600" b="0" spc="50" dirty="0">
                <a:latin typeface="Calibri Light"/>
                <a:cs typeface="Calibri Light"/>
              </a:rPr>
              <a:t> </a:t>
            </a:r>
            <a:r>
              <a:rPr sz="2600" b="0" spc="-25" dirty="0">
                <a:latin typeface="Calibri Light"/>
                <a:cs typeface="Calibri Light"/>
              </a:rPr>
              <a:t>for </a:t>
            </a:r>
            <a:r>
              <a:rPr sz="2600" b="0" spc="-20" dirty="0">
                <a:latin typeface="Calibri Light"/>
                <a:cs typeface="Calibri Light"/>
              </a:rPr>
              <a:t> </a:t>
            </a:r>
            <a:r>
              <a:rPr sz="2600" b="0" spc="-15" dirty="0">
                <a:latin typeface="Calibri Light"/>
                <a:cs typeface="Calibri Light"/>
              </a:rPr>
              <a:t>approval.</a:t>
            </a:r>
            <a:r>
              <a:rPr sz="2600" b="0" spc="-10" dirty="0">
                <a:latin typeface="Calibri Light"/>
                <a:cs typeface="Calibri Light"/>
              </a:rPr>
              <a:t> </a:t>
            </a:r>
            <a:r>
              <a:rPr sz="2600" b="0" spc="-15" dirty="0">
                <a:latin typeface="Calibri Light"/>
                <a:cs typeface="Calibri Light"/>
              </a:rPr>
              <a:t>Approvals </a:t>
            </a:r>
            <a:r>
              <a:rPr sz="2600" b="0" spc="-75" dirty="0">
                <a:latin typeface="Calibri Light"/>
                <a:cs typeface="Calibri Light"/>
              </a:rPr>
              <a:t>Tab</a:t>
            </a:r>
            <a:r>
              <a:rPr sz="2600" b="0" dirty="0">
                <a:latin typeface="Calibri Light"/>
                <a:cs typeface="Calibri Light"/>
              </a:rPr>
              <a:t> </a:t>
            </a:r>
            <a:r>
              <a:rPr sz="2600" b="0" spc="-5" dirty="0">
                <a:latin typeface="Calibri Light"/>
                <a:cs typeface="Calibri Light"/>
              </a:rPr>
              <a:t>will</a:t>
            </a:r>
            <a:r>
              <a:rPr sz="2600" b="0" spc="-20" dirty="0">
                <a:latin typeface="Calibri Light"/>
                <a:cs typeface="Calibri Light"/>
              </a:rPr>
              <a:t> </a:t>
            </a:r>
            <a:r>
              <a:rPr sz="2600" b="0" spc="-35" dirty="0">
                <a:latin typeface="Calibri Light"/>
                <a:cs typeface="Calibri Light"/>
              </a:rPr>
              <a:t>display, </a:t>
            </a:r>
            <a:r>
              <a:rPr sz="2600" b="0" spc="-570" dirty="0">
                <a:latin typeface="Calibri Light"/>
                <a:cs typeface="Calibri Light"/>
              </a:rPr>
              <a:t> </a:t>
            </a:r>
            <a:r>
              <a:rPr sz="2600" b="0" spc="-5" dirty="0">
                <a:latin typeface="Calibri Light"/>
                <a:cs typeface="Calibri Light"/>
              </a:rPr>
              <a:t>showing </a:t>
            </a:r>
            <a:r>
              <a:rPr sz="2600" b="0" spc="-10" dirty="0">
                <a:latin typeface="Calibri Light"/>
                <a:cs typeface="Calibri Light"/>
              </a:rPr>
              <a:t>where </a:t>
            </a:r>
            <a:r>
              <a:rPr sz="2600" b="0" spc="-5" dirty="0">
                <a:latin typeface="Calibri Light"/>
                <a:cs typeface="Calibri Light"/>
              </a:rPr>
              <a:t>the Job Opening is </a:t>
            </a:r>
            <a:r>
              <a:rPr sz="2600" b="0" dirty="0">
                <a:latin typeface="Calibri Light"/>
                <a:cs typeface="Calibri Light"/>
              </a:rPr>
              <a:t> </a:t>
            </a:r>
            <a:r>
              <a:rPr sz="2600" b="0" spc="-20" dirty="0">
                <a:latin typeface="Calibri Light"/>
                <a:cs typeface="Calibri Light"/>
              </a:rPr>
              <a:t>routed</a:t>
            </a:r>
            <a:endParaRPr sz="2600">
              <a:latin typeface="Calibri Light"/>
              <a:cs typeface="Calibri Light"/>
            </a:endParaRPr>
          </a:p>
          <a:p>
            <a:pPr marL="241300" marR="44450" indent="-228600">
              <a:lnSpc>
                <a:spcPts val="2500"/>
              </a:lnSpc>
              <a:spcBef>
                <a:spcPts val="985"/>
              </a:spcBef>
              <a:buFont typeface="Arial"/>
              <a:buChar char="•"/>
              <a:tabLst>
                <a:tab pos="241300" algn="l"/>
              </a:tabLst>
            </a:pPr>
            <a:r>
              <a:rPr sz="2600" b="0" spc="-5" dirty="0">
                <a:latin typeface="Calibri Light"/>
                <a:cs typeface="Calibri Light"/>
              </a:rPr>
              <a:t>The</a:t>
            </a:r>
            <a:r>
              <a:rPr sz="2600" b="0" spc="5" dirty="0">
                <a:latin typeface="Calibri Light"/>
                <a:cs typeface="Calibri Light"/>
              </a:rPr>
              <a:t> </a:t>
            </a:r>
            <a:r>
              <a:rPr sz="2600" b="0" spc="-10" dirty="0">
                <a:latin typeface="Calibri Light"/>
                <a:cs typeface="Calibri Light"/>
              </a:rPr>
              <a:t>FWS</a:t>
            </a:r>
            <a:r>
              <a:rPr sz="2600" b="0" dirty="0">
                <a:latin typeface="Calibri Light"/>
                <a:cs typeface="Calibri Light"/>
              </a:rPr>
              <a:t> </a:t>
            </a:r>
            <a:r>
              <a:rPr sz="2600" b="0" spc="-15" dirty="0">
                <a:latin typeface="Calibri Light"/>
                <a:cs typeface="Calibri Light"/>
              </a:rPr>
              <a:t>Recruiter</a:t>
            </a:r>
            <a:r>
              <a:rPr sz="2600" b="0" spc="10" dirty="0">
                <a:latin typeface="Calibri Light"/>
                <a:cs typeface="Calibri Light"/>
              </a:rPr>
              <a:t> </a:t>
            </a:r>
            <a:r>
              <a:rPr sz="2600" b="0" spc="-5" dirty="0">
                <a:latin typeface="Calibri Light"/>
                <a:cs typeface="Calibri Light"/>
              </a:rPr>
              <a:t>will </a:t>
            </a:r>
            <a:r>
              <a:rPr sz="2600" b="0" spc="-15" dirty="0">
                <a:latin typeface="Calibri Light"/>
                <a:cs typeface="Calibri Light"/>
              </a:rPr>
              <a:t>review</a:t>
            </a:r>
            <a:r>
              <a:rPr sz="2600" b="0" dirty="0">
                <a:latin typeface="Calibri Light"/>
                <a:cs typeface="Calibri Light"/>
              </a:rPr>
              <a:t> </a:t>
            </a:r>
            <a:r>
              <a:rPr sz="2600" b="0" spc="-5" dirty="0">
                <a:latin typeface="Calibri Light"/>
                <a:cs typeface="Calibri Light"/>
              </a:rPr>
              <a:t>the </a:t>
            </a:r>
            <a:r>
              <a:rPr sz="2600" b="0" dirty="0">
                <a:latin typeface="Calibri Light"/>
                <a:cs typeface="Calibri Light"/>
              </a:rPr>
              <a:t> </a:t>
            </a:r>
            <a:r>
              <a:rPr sz="2600" b="0" spc="-5" dirty="0">
                <a:latin typeface="Calibri Light"/>
                <a:cs typeface="Calibri Light"/>
              </a:rPr>
              <a:t>job</a:t>
            </a:r>
            <a:r>
              <a:rPr sz="2600" b="0" spc="-10" dirty="0">
                <a:latin typeface="Calibri Light"/>
                <a:cs typeface="Calibri Light"/>
              </a:rPr>
              <a:t> </a:t>
            </a:r>
            <a:r>
              <a:rPr sz="2600" b="0" spc="-5" dirty="0">
                <a:latin typeface="Calibri Light"/>
                <a:cs typeface="Calibri Light"/>
              </a:rPr>
              <a:t>posting,</a:t>
            </a:r>
            <a:r>
              <a:rPr sz="2600" b="0" spc="-10" dirty="0">
                <a:latin typeface="Calibri Light"/>
                <a:cs typeface="Calibri Light"/>
              </a:rPr>
              <a:t> </a:t>
            </a:r>
            <a:r>
              <a:rPr sz="2600" b="0" spc="-5" dirty="0">
                <a:latin typeface="Calibri Light"/>
                <a:cs typeface="Calibri Light"/>
              </a:rPr>
              <a:t>if all </a:t>
            </a:r>
            <a:r>
              <a:rPr sz="2600" b="0" spc="-15" dirty="0">
                <a:latin typeface="Calibri Light"/>
                <a:cs typeface="Calibri Light"/>
              </a:rPr>
              <a:t>required</a:t>
            </a:r>
            <a:r>
              <a:rPr sz="2600" b="0" spc="5" dirty="0">
                <a:latin typeface="Calibri Light"/>
                <a:cs typeface="Calibri Light"/>
              </a:rPr>
              <a:t> </a:t>
            </a:r>
            <a:r>
              <a:rPr sz="2600" b="0" spc="-5" dirty="0">
                <a:latin typeface="Calibri Light"/>
                <a:cs typeface="Calibri Light"/>
              </a:rPr>
              <a:t>fields</a:t>
            </a:r>
            <a:r>
              <a:rPr sz="2600" b="0" spc="-10" dirty="0">
                <a:latin typeface="Calibri Light"/>
                <a:cs typeface="Calibri Light"/>
              </a:rPr>
              <a:t> </a:t>
            </a:r>
            <a:r>
              <a:rPr sz="2600" b="0" spc="-15" dirty="0">
                <a:latin typeface="Calibri Light"/>
                <a:cs typeface="Calibri Light"/>
              </a:rPr>
              <a:t>are </a:t>
            </a:r>
            <a:r>
              <a:rPr sz="2600" b="0" spc="-570" dirty="0">
                <a:latin typeface="Calibri Light"/>
                <a:cs typeface="Calibri Light"/>
              </a:rPr>
              <a:t> </a:t>
            </a:r>
            <a:r>
              <a:rPr sz="2600" b="0" spc="-10" dirty="0">
                <a:latin typeface="Calibri Light"/>
                <a:cs typeface="Calibri Light"/>
              </a:rPr>
              <a:t>complete</a:t>
            </a:r>
            <a:r>
              <a:rPr sz="2600" b="0" spc="-20" dirty="0">
                <a:latin typeface="Calibri Light"/>
                <a:cs typeface="Calibri Light"/>
              </a:rPr>
              <a:t> </a:t>
            </a:r>
            <a:r>
              <a:rPr sz="2600" b="0" spc="-10" dirty="0">
                <a:latin typeface="Calibri Light"/>
                <a:cs typeface="Calibri Light"/>
              </a:rPr>
              <a:t>posting</a:t>
            </a:r>
            <a:r>
              <a:rPr sz="2600" b="0" spc="-15" dirty="0">
                <a:latin typeface="Calibri Light"/>
                <a:cs typeface="Calibri Light"/>
              </a:rPr>
              <a:t> </a:t>
            </a:r>
            <a:r>
              <a:rPr sz="2600" b="0" spc="-5" dirty="0">
                <a:latin typeface="Calibri Light"/>
                <a:cs typeface="Calibri Light"/>
              </a:rPr>
              <a:t>will</a:t>
            </a:r>
            <a:r>
              <a:rPr sz="2600" b="0" spc="-10" dirty="0">
                <a:latin typeface="Calibri Light"/>
                <a:cs typeface="Calibri Light"/>
              </a:rPr>
              <a:t> </a:t>
            </a:r>
            <a:r>
              <a:rPr sz="2600" b="0" spc="-5" dirty="0">
                <a:latin typeface="Calibri Light"/>
                <a:cs typeface="Calibri Light"/>
              </a:rPr>
              <a:t>be</a:t>
            </a:r>
            <a:r>
              <a:rPr sz="2600" b="0" spc="-10" dirty="0">
                <a:latin typeface="Calibri Light"/>
                <a:cs typeface="Calibri Light"/>
              </a:rPr>
              <a:t> </a:t>
            </a:r>
            <a:r>
              <a:rPr sz="2600" b="0" spc="-15" dirty="0">
                <a:latin typeface="Calibri Light"/>
                <a:cs typeface="Calibri Light"/>
              </a:rPr>
              <a:t>approved</a:t>
            </a:r>
            <a:endParaRPr sz="2600">
              <a:latin typeface="Calibri Light"/>
              <a:cs typeface="Calibri Light"/>
            </a:endParaRPr>
          </a:p>
          <a:p>
            <a:pPr marL="241300" marR="121285" indent="-228600">
              <a:lnSpc>
                <a:spcPts val="2500"/>
              </a:lnSpc>
              <a:spcBef>
                <a:spcPts val="980"/>
              </a:spcBef>
              <a:buFont typeface="Arial"/>
              <a:buChar char="•"/>
              <a:tabLst>
                <a:tab pos="241300" algn="l"/>
              </a:tabLst>
            </a:pPr>
            <a:r>
              <a:rPr sz="2600" b="0" spc="-5" dirty="0">
                <a:latin typeface="Calibri Light"/>
                <a:cs typeface="Calibri Light"/>
              </a:rPr>
              <a:t>If</a:t>
            </a:r>
            <a:r>
              <a:rPr sz="2600" b="0" spc="-10" dirty="0">
                <a:latin typeface="Calibri Light"/>
                <a:cs typeface="Calibri Light"/>
              </a:rPr>
              <a:t> corrections</a:t>
            </a:r>
            <a:r>
              <a:rPr sz="2600" b="0" spc="-20" dirty="0">
                <a:latin typeface="Calibri Light"/>
                <a:cs typeface="Calibri Light"/>
              </a:rPr>
              <a:t> </a:t>
            </a:r>
            <a:r>
              <a:rPr sz="2600" b="0" spc="-15" dirty="0">
                <a:latin typeface="Calibri Light"/>
                <a:cs typeface="Calibri Light"/>
              </a:rPr>
              <a:t>are</a:t>
            </a:r>
            <a:r>
              <a:rPr sz="2600" b="0" dirty="0">
                <a:latin typeface="Calibri Light"/>
                <a:cs typeface="Calibri Light"/>
              </a:rPr>
              <a:t> </a:t>
            </a:r>
            <a:r>
              <a:rPr sz="2600" b="0" spc="-5" dirty="0">
                <a:latin typeface="Calibri Light"/>
                <a:cs typeface="Calibri Light"/>
              </a:rPr>
              <a:t>needed,</a:t>
            </a:r>
            <a:r>
              <a:rPr sz="2600" b="0" spc="5" dirty="0">
                <a:latin typeface="Calibri Light"/>
                <a:cs typeface="Calibri Light"/>
              </a:rPr>
              <a:t> </a:t>
            </a:r>
            <a:r>
              <a:rPr sz="2600" b="0" spc="-5" dirty="0">
                <a:latin typeface="Calibri Light"/>
                <a:cs typeface="Calibri Light"/>
              </a:rPr>
              <a:t>the</a:t>
            </a:r>
            <a:r>
              <a:rPr sz="2600" b="0" dirty="0">
                <a:latin typeface="Calibri Light"/>
                <a:cs typeface="Calibri Light"/>
              </a:rPr>
              <a:t> </a:t>
            </a:r>
            <a:r>
              <a:rPr sz="2600" b="0" spc="-10" dirty="0">
                <a:latin typeface="Calibri Light"/>
                <a:cs typeface="Calibri Light"/>
              </a:rPr>
              <a:t>FWS </a:t>
            </a:r>
            <a:r>
              <a:rPr sz="2600" b="0" spc="-575" dirty="0">
                <a:latin typeface="Calibri Light"/>
                <a:cs typeface="Calibri Light"/>
              </a:rPr>
              <a:t> </a:t>
            </a:r>
            <a:r>
              <a:rPr sz="2600" b="0" spc="-15" dirty="0">
                <a:latin typeface="Calibri Light"/>
                <a:cs typeface="Calibri Light"/>
              </a:rPr>
              <a:t>Recruiter</a:t>
            </a:r>
            <a:r>
              <a:rPr sz="2600" b="0" spc="10" dirty="0">
                <a:latin typeface="Calibri Light"/>
                <a:cs typeface="Calibri Light"/>
              </a:rPr>
              <a:t> </a:t>
            </a:r>
            <a:r>
              <a:rPr sz="2600" b="0" spc="-5" dirty="0">
                <a:latin typeface="Calibri Light"/>
                <a:cs typeface="Calibri Light"/>
              </a:rPr>
              <a:t>will </a:t>
            </a:r>
            <a:r>
              <a:rPr sz="2600" b="0" spc="-15" dirty="0">
                <a:latin typeface="Calibri Light"/>
                <a:cs typeface="Calibri Light"/>
              </a:rPr>
              <a:t>contact</a:t>
            </a:r>
            <a:r>
              <a:rPr sz="2600" b="0" spc="-35" dirty="0">
                <a:latin typeface="Calibri Light"/>
                <a:cs typeface="Calibri Light"/>
              </a:rPr>
              <a:t> </a:t>
            </a:r>
            <a:r>
              <a:rPr sz="2600" b="0" spc="-5" dirty="0">
                <a:latin typeface="Calibri Light"/>
                <a:cs typeface="Calibri Light"/>
              </a:rPr>
              <a:t>the </a:t>
            </a:r>
            <a:r>
              <a:rPr sz="2600" b="0" dirty="0">
                <a:latin typeface="Calibri Light"/>
                <a:cs typeface="Calibri Light"/>
              </a:rPr>
              <a:t> </a:t>
            </a:r>
            <a:r>
              <a:rPr sz="2600" b="0" spc="-10" dirty="0">
                <a:latin typeface="Calibri Light"/>
                <a:cs typeface="Calibri Light"/>
              </a:rPr>
              <a:t>department</a:t>
            </a:r>
            <a:r>
              <a:rPr sz="2600" b="0" spc="5" dirty="0">
                <a:latin typeface="Calibri Light"/>
                <a:cs typeface="Calibri Light"/>
              </a:rPr>
              <a:t> </a:t>
            </a:r>
            <a:r>
              <a:rPr sz="2600" b="0" spc="-25" dirty="0">
                <a:latin typeface="Calibri Light"/>
                <a:cs typeface="Calibri Light"/>
              </a:rPr>
              <a:t>for</a:t>
            </a:r>
            <a:r>
              <a:rPr sz="2600" b="0" spc="5" dirty="0">
                <a:latin typeface="Calibri Light"/>
                <a:cs typeface="Calibri Light"/>
              </a:rPr>
              <a:t> </a:t>
            </a:r>
            <a:r>
              <a:rPr sz="2600" b="0" spc="-20" dirty="0">
                <a:latin typeface="Calibri Light"/>
                <a:cs typeface="Calibri Light"/>
              </a:rPr>
              <a:t>any</a:t>
            </a:r>
            <a:r>
              <a:rPr sz="2600" b="0" spc="5" dirty="0">
                <a:latin typeface="Calibri Light"/>
                <a:cs typeface="Calibri Light"/>
              </a:rPr>
              <a:t> </a:t>
            </a:r>
            <a:r>
              <a:rPr sz="2600" b="0" spc="-5" dirty="0">
                <a:latin typeface="Calibri Light"/>
                <a:cs typeface="Calibri Light"/>
              </a:rPr>
              <a:t>necessary </a:t>
            </a:r>
            <a:r>
              <a:rPr sz="2600" b="0" dirty="0">
                <a:latin typeface="Calibri Light"/>
                <a:cs typeface="Calibri Light"/>
              </a:rPr>
              <a:t> </a:t>
            </a:r>
            <a:r>
              <a:rPr sz="2600" b="0" spc="-10" dirty="0">
                <a:latin typeface="Calibri Light"/>
                <a:cs typeface="Calibri Light"/>
              </a:rPr>
              <a:t>changes</a:t>
            </a:r>
            <a:endParaRPr sz="2600">
              <a:latin typeface="Calibri Light"/>
              <a:cs typeface="Calibri Light"/>
            </a:endParaRPr>
          </a:p>
          <a:p>
            <a:pPr marL="241300" marR="367030" indent="-228600">
              <a:lnSpc>
                <a:spcPts val="2500"/>
              </a:lnSpc>
              <a:spcBef>
                <a:spcPts val="990"/>
              </a:spcBef>
              <a:buFont typeface="Arial"/>
              <a:buChar char="•"/>
              <a:tabLst>
                <a:tab pos="241300" algn="l"/>
              </a:tabLst>
            </a:pPr>
            <a:r>
              <a:rPr sz="2600" b="0" spc="-5" dirty="0">
                <a:latin typeface="Calibri Light"/>
                <a:cs typeface="Calibri Light"/>
              </a:rPr>
              <a:t>Once </a:t>
            </a:r>
            <a:r>
              <a:rPr sz="2600" b="0" spc="-15" dirty="0">
                <a:latin typeface="Calibri Light"/>
                <a:cs typeface="Calibri Light"/>
              </a:rPr>
              <a:t>approved, </a:t>
            </a:r>
            <a:r>
              <a:rPr sz="2600" b="0" spc="-5" dirty="0">
                <a:latin typeface="Calibri Light"/>
                <a:cs typeface="Calibri Light"/>
              </a:rPr>
              <a:t>the originating </a:t>
            </a:r>
            <a:r>
              <a:rPr sz="2600" b="0" dirty="0">
                <a:latin typeface="Calibri Light"/>
                <a:cs typeface="Calibri Light"/>
              </a:rPr>
              <a:t> </a:t>
            </a:r>
            <a:r>
              <a:rPr sz="2600" b="0" spc="-10" dirty="0">
                <a:latin typeface="Calibri Light"/>
                <a:cs typeface="Calibri Light"/>
              </a:rPr>
              <a:t>department</a:t>
            </a:r>
            <a:r>
              <a:rPr sz="2600" b="0" spc="10" dirty="0">
                <a:latin typeface="Calibri Light"/>
                <a:cs typeface="Calibri Light"/>
              </a:rPr>
              <a:t> </a:t>
            </a:r>
            <a:r>
              <a:rPr sz="2600" b="0" spc="-5" dirty="0">
                <a:latin typeface="Calibri Light"/>
                <a:cs typeface="Calibri Light"/>
              </a:rPr>
              <a:t>will </a:t>
            </a:r>
            <a:r>
              <a:rPr sz="2600" b="0" spc="-15" dirty="0">
                <a:latin typeface="Calibri Light"/>
                <a:cs typeface="Calibri Light"/>
              </a:rPr>
              <a:t>receive</a:t>
            </a:r>
            <a:r>
              <a:rPr sz="2600" b="0" spc="10" dirty="0">
                <a:latin typeface="Calibri Light"/>
                <a:cs typeface="Calibri Light"/>
              </a:rPr>
              <a:t> </a:t>
            </a:r>
            <a:r>
              <a:rPr sz="2600" b="0" spc="-5" dirty="0">
                <a:latin typeface="Calibri Light"/>
                <a:cs typeface="Calibri Light"/>
              </a:rPr>
              <a:t>an</a:t>
            </a:r>
            <a:r>
              <a:rPr sz="2600" b="0" spc="5" dirty="0">
                <a:latin typeface="Calibri Light"/>
                <a:cs typeface="Calibri Light"/>
              </a:rPr>
              <a:t> </a:t>
            </a:r>
            <a:r>
              <a:rPr sz="2600" b="0" spc="-5" dirty="0">
                <a:latin typeface="Calibri Light"/>
                <a:cs typeface="Calibri Light"/>
              </a:rPr>
              <a:t>email </a:t>
            </a:r>
            <a:r>
              <a:rPr sz="2600" b="0" spc="-575" dirty="0">
                <a:latin typeface="Calibri Light"/>
                <a:cs typeface="Calibri Light"/>
              </a:rPr>
              <a:t> </a:t>
            </a:r>
            <a:r>
              <a:rPr sz="2600" b="0" spc="-10" dirty="0">
                <a:latin typeface="Calibri Light"/>
                <a:cs typeface="Calibri Light"/>
              </a:rPr>
              <a:t>confirmation that </a:t>
            </a:r>
            <a:r>
              <a:rPr sz="2600" b="0" spc="-5" dirty="0">
                <a:latin typeface="Calibri Light"/>
                <a:cs typeface="Calibri Light"/>
              </a:rPr>
              <a:t>the </a:t>
            </a:r>
            <a:r>
              <a:rPr sz="2600" b="0" spc="-10" dirty="0">
                <a:latin typeface="Calibri Light"/>
                <a:cs typeface="Calibri Light"/>
              </a:rPr>
              <a:t>listing </a:t>
            </a:r>
            <a:r>
              <a:rPr sz="2600" b="0" spc="-5" dirty="0">
                <a:latin typeface="Calibri Light"/>
                <a:cs typeface="Calibri Light"/>
              </a:rPr>
              <a:t>is </a:t>
            </a:r>
            <a:r>
              <a:rPr sz="2600" b="0" dirty="0">
                <a:latin typeface="Calibri Light"/>
                <a:cs typeface="Calibri Light"/>
              </a:rPr>
              <a:t> </a:t>
            </a:r>
            <a:r>
              <a:rPr sz="2600" b="0" spc="-15" dirty="0">
                <a:latin typeface="Calibri Light"/>
                <a:cs typeface="Calibri Light"/>
              </a:rPr>
              <a:t>approved</a:t>
            </a:r>
            <a:endParaRPr sz="2600">
              <a:latin typeface="Calibri Light"/>
              <a:cs typeface="Calibri Light"/>
            </a:endParaRPr>
          </a:p>
        </p:txBody>
      </p:sp>
      <p:pic>
        <p:nvPicPr>
          <p:cNvPr id="3" name="object 3"/>
          <p:cNvPicPr/>
          <p:nvPr/>
        </p:nvPicPr>
        <p:blipFill>
          <a:blip r:embed="rId4" cstate="print"/>
          <a:stretch>
            <a:fillRect/>
          </a:stretch>
        </p:blipFill>
        <p:spPr>
          <a:xfrm>
            <a:off x="5784341" y="1570482"/>
            <a:ext cx="6019799" cy="4114799"/>
          </a:xfrm>
          <a:prstGeom prst="rect">
            <a:avLst/>
          </a:prstGeom>
        </p:spPr>
      </p:pic>
      <p:sp>
        <p:nvSpPr>
          <p:cNvPr id="4" name="object 4"/>
          <p:cNvSpPr txBox="1">
            <a:spLocks noGrp="1"/>
          </p:cNvSpPr>
          <p:nvPr>
            <p:ph type="title"/>
          </p:nvPr>
        </p:nvSpPr>
        <p:spPr>
          <a:xfrm>
            <a:off x="526359" y="473817"/>
            <a:ext cx="6599555" cy="635635"/>
          </a:xfrm>
          <a:prstGeom prst="rect">
            <a:avLst/>
          </a:prstGeom>
        </p:spPr>
        <p:txBody>
          <a:bodyPr vert="horz" wrap="square" lIns="0" tIns="12700" rIns="0" bIns="0" rtlCol="0">
            <a:spAutoFit/>
          </a:bodyPr>
          <a:lstStyle/>
          <a:p>
            <a:pPr marL="12700">
              <a:lnSpc>
                <a:spcPct val="100000"/>
              </a:lnSpc>
              <a:spcBef>
                <a:spcPts val="100"/>
              </a:spcBef>
            </a:pPr>
            <a:r>
              <a:rPr b="0" spc="-35" dirty="0">
                <a:latin typeface="Calibri Light"/>
                <a:cs typeface="Calibri Light"/>
              </a:rPr>
              <a:t>Submit</a:t>
            </a:r>
            <a:r>
              <a:rPr b="0" spc="-70" dirty="0">
                <a:latin typeface="Calibri Light"/>
                <a:cs typeface="Calibri Light"/>
              </a:rPr>
              <a:t> </a:t>
            </a:r>
            <a:r>
              <a:rPr b="0" spc="-25" dirty="0">
                <a:latin typeface="Calibri Light"/>
                <a:cs typeface="Calibri Light"/>
              </a:rPr>
              <a:t>Job</a:t>
            </a:r>
            <a:r>
              <a:rPr b="0" spc="-75" dirty="0">
                <a:latin typeface="Calibri Light"/>
                <a:cs typeface="Calibri Light"/>
              </a:rPr>
              <a:t> </a:t>
            </a:r>
            <a:r>
              <a:rPr b="0" spc="-35" dirty="0">
                <a:latin typeface="Calibri Light"/>
                <a:cs typeface="Calibri Light"/>
              </a:rPr>
              <a:t>Opening</a:t>
            </a:r>
            <a:r>
              <a:rPr b="0" spc="-80" dirty="0">
                <a:latin typeface="Calibri Light"/>
                <a:cs typeface="Calibri Light"/>
              </a:rPr>
              <a:t> </a:t>
            </a:r>
            <a:r>
              <a:rPr b="0" spc="-55" dirty="0">
                <a:latin typeface="Calibri Light"/>
                <a:cs typeface="Calibri Light"/>
              </a:rPr>
              <a:t>for</a:t>
            </a:r>
            <a:r>
              <a:rPr b="0" spc="-60" dirty="0">
                <a:latin typeface="Calibri Light"/>
                <a:cs typeface="Calibri Light"/>
              </a:rPr>
              <a:t> </a:t>
            </a:r>
            <a:r>
              <a:rPr b="0" spc="-55" dirty="0">
                <a:latin typeface="Calibri Light"/>
                <a:cs typeface="Calibri Light"/>
              </a:rPr>
              <a:t>Approval</a:t>
            </a:r>
          </a:p>
        </p:txBody>
      </p:sp>
      <p:sp>
        <p:nvSpPr>
          <p:cNvPr id="5" name="object 5"/>
          <p:cNvSpPr txBox="1"/>
          <p:nvPr/>
        </p:nvSpPr>
        <p:spPr>
          <a:xfrm>
            <a:off x="11094211"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88888"/>
                </a:solidFill>
                <a:latin typeface="Calibri"/>
                <a:cs typeface="Calibri"/>
              </a:rPr>
              <a:t>17</a:t>
            </a:r>
            <a:endParaRPr sz="1200">
              <a:latin typeface="Calibri"/>
              <a:cs typeface="Calibri"/>
            </a:endParaRPr>
          </a:p>
        </p:txBody>
      </p:sp>
      <p:pic>
        <p:nvPicPr>
          <p:cNvPr id="6" name="Audio 5">
            <a:hlinkClick r:id="" action="ppaction://media"/>
            <a:extLst>
              <a:ext uri="{FF2B5EF4-FFF2-40B4-BE49-F238E27FC236}">
                <a16:creationId xmlns:a16="http://schemas.microsoft.com/office/drawing/2014/main" id="{62BB302D-BBDE-4BD4-B5C1-AA8627D689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22"/>
    </mc:Choice>
    <mc:Fallback xmlns="">
      <p:transition spd="slow" advTm="3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45408"/>
            <a:ext cx="8037195" cy="635635"/>
          </a:xfrm>
          <a:prstGeom prst="rect">
            <a:avLst/>
          </a:prstGeom>
        </p:spPr>
        <p:txBody>
          <a:bodyPr vert="horz" wrap="square" lIns="0" tIns="12700" rIns="0" bIns="0" rtlCol="0">
            <a:spAutoFit/>
          </a:bodyPr>
          <a:lstStyle/>
          <a:p>
            <a:pPr marL="12700">
              <a:lnSpc>
                <a:spcPct val="100000"/>
              </a:lnSpc>
              <a:spcBef>
                <a:spcPts val="100"/>
              </a:spcBef>
            </a:pPr>
            <a:r>
              <a:rPr b="0" spc="-30" dirty="0">
                <a:latin typeface="Calibri Light"/>
                <a:cs typeface="Calibri Light"/>
              </a:rPr>
              <a:t>Hiring</a:t>
            </a:r>
            <a:r>
              <a:rPr b="0" spc="-95" dirty="0">
                <a:latin typeface="Calibri Light"/>
                <a:cs typeface="Calibri Light"/>
              </a:rPr>
              <a:t> </a:t>
            </a:r>
            <a:r>
              <a:rPr b="0" spc="-40" dirty="0">
                <a:latin typeface="Calibri Light"/>
                <a:cs typeface="Calibri Light"/>
              </a:rPr>
              <a:t>Department</a:t>
            </a:r>
            <a:r>
              <a:rPr b="0" spc="-85" dirty="0">
                <a:latin typeface="Calibri Light"/>
                <a:cs typeface="Calibri Light"/>
              </a:rPr>
              <a:t> </a:t>
            </a:r>
            <a:r>
              <a:rPr b="0" spc="-55" dirty="0">
                <a:latin typeface="Calibri Light"/>
                <a:cs typeface="Calibri Light"/>
              </a:rPr>
              <a:t>Reviews</a:t>
            </a:r>
            <a:r>
              <a:rPr b="0" spc="-80" dirty="0">
                <a:latin typeface="Calibri Light"/>
                <a:cs typeface="Calibri Light"/>
              </a:rPr>
              <a:t> </a:t>
            </a:r>
            <a:r>
              <a:rPr b="0" spc="-40" dirty="0">
                <a:latin typeface="Calibri Light"/>
                <a:cs typeface="Calibri Light"/>
              </a:rPr>
              <a:t>Applications</a:t>
            </a:r>
          </a:p>
        </p:txBody>
      </p:sp>
      <p:sp>
        <p:nvSpPr>
          <p:cNvPr id="3" name="object 3"/>
          <p:cNvSpPr txBox="1"/>
          <p:nvPr/>
        </p:nvSpPr>
        <p:spPr>
          <a:xfrm>
            <a:off x="589103" y="1384759"/>
            <a:ext cx="5288280" cy="3479165"/>
          </a:xfrm>
          <a:prstGeom prst="rect">
            <a:avLst/>
          </a:prstGeom>
        </p:spPr>
        <p:txBody>
          <a:bodyPr vert="horz" wrap="square" lIns="0" tIns="97155" rIns="0" bIns="0" rtlCol="0">
            <a:spAutoFit/>
          </a:bodyPr>
          <a:lstStyle/>
          <a:p>
            <a:pPr marL="12700" algn="just">
              <a:lnSpc>
                <a:spcPct val="100000"/>
              </a:lnSpc>
              <a:spcBef>
                <a:spcPts val="765"/>
              </a:spcBef>
            </a:pPr>
            <a:r>
              <a:rPr sz="2800" b="0" spc="-10" dirty="0">
                <a:latin typeface="Calibri Light"/>
                <a:cs typeface="Calibri Light"/>
              </a:rPr>
              <a:t>Search</a:t>
            </a:r>
            <a:r>
              <a:rPr sz="2800" b="0" spc="-30" dirty="0">
                <a:latin typeface="Calibri Light"/>
                <a:cs typeface="Calibri Light"/>
              </a:rPr>
              <a:t> </a:t>
            </a:r>
            <a:r>
              <a:rPr sz="2800" b="0" dirty="0">
                <a:latin typeface="Calibri Light"/>
                <a:cs typeface="Calibri Light"/>
              </a:rPr>
              <a:t>Job</a:t>
            </a:r>
            <a:r>
              <a:rPr sz="2800" b="0" spc="-20" dirty="0">
                <a:latin typeface="Calibri Light"/>
                <a:cs typeface="Calibri Light"/>
              </a:rPr>
              <a:t> </a:t>
            </a:r>
            <a:r>
              <a:rPr sz="2800" b="0" spc="-5" dirty="0">
                <a:latin typeface="Calibri Light"/>
                <a:cs typeface="Calibri Light"/>
              </a:rPr>
              <a:t>Openings</a:t>
            </a:r>
            <a:endParaRPr sz="2800">
              <a:latin typeface="Calibri Light"/>
              <a:cs typeface="Calibri Light"/>
            </a:endParaRPr>
          </a:p>
          <a:p>
            <a:pPr marL="241300" marR="85725" indent="-228600" algn="just">
              <a:lnSpc>
                <a:spcPts val="3020"/>
              </a:lnSpc>
              <a:spcBef>
                <a:spcPts val="1050"/>
              </a:spcBef>
              <a:buFont typeface="Arial"/>
              <a:buChar char="•"/>
              <a:tabLst>
                <a:tab pos="241300" algn="l"/>
              </a:tabLst>
            </a:pPr>
            <a:r>
              <a:rPr sz="2800" b="0" spc="-15" dirty="0">
                <a:latin typeface="Calibri Light"/>
                <a:cs typeface="Calibri Light"/>
              </a:rPr>
              <a:t>Users </a:t>
            </a:r>
            <a:r>
              <a:rPr sz="2800" b="0" spc="-10" dirty="0">
                <a:latin typeface="Calibri Light"/>
                <a:cs typeface="Calibri Light"/>
              </a:rPr>
              <a:t>must </a:t>
            </a:r>
            <a:r>
              <a:rPr sz="2800" b="0" dirty="0">
                <a:latin typeface="Calibri Light"/>
                <a:cs typeface="Calibri Light"/>
              </a:rPr>
              <a:t>be </a:t>
            </a:r>
            <a:r>
              <a:rPr sz="2800" b="0" spc="-15" dirty="0">
                <a:latin typeface="Calibri Light"/>
                <a:cs typeface="Calibri Light"/>
              </a:rPr>
              <a:t>listed </a:t>
            </a:r>
            <a:r>
              <a:rPr sz="2800" b="0" dirty="0">
                <a:latin typeface="Calibri Light"/>
                <a:cs typeface="Calibri Light"/>
              </a:rPr>
              <a:t>on </a:t>
            </a:r>
            <a:r>
              <a:rPr sz="2800" b="0" spc="-5" dirty="0">
                <a:latin typeface="Calibri Light"/>
                <a:cs typeface="Calibri Light"/>
              </a:rPr>
              <a:t>the </a:t>
            </a:r>
            <a:r>
              <a:rPr sz="2800" b="0" spc="-15" dirty="0">
                <a:latin typeface="Calibri Light"/>
                <a:cs typeface="Calibri Light"/>
              </a:rPr>
              <a:t>“Hiring </a:t>
            </a:r>
            <a:r>
              <a:rPr sz="2800" b="0" spc="-620" dirty="0">
                <a:latin typeface="Calibri Light"/>
                <a:cs typeface="Calibri Light"/>
              </a:rPr>
              <a:t> </a:t>
            </a:r>
            <a:r>
              <a:rPr sz="2800" b="0" spc="-75" dirty="0">
                <a:latin typeface="Calibri Light"/>
                <a:cs typeface="Calibri Light"/>
              </a:rPr>
              <a:t>Team” </a:t>
            </a:r>
            <a:r>
              <a:rPr sz="2800" b="0" spc="-5" dirty="0">
                <a:latin typeface="Calibri Light"/>
                <a:cs typeface="Calibri Light"/>
              </a:rPr>
              <a:t>field </a:t>
            </a:r>
            <a:r>
              <a:rPr sz="2800" b="0" spc="-20" dirty="0">
                <a:latin typeface="Calibri Light"/>
                <a:cs typeface="Calibri Light"/>
              </a:rPr>
              <a:t>to </a:t>
            </a:r>
            <a:r>
              <a:rPr sz="2800" b="0" spc="-25" dirty="0">
                <a:latin typeface="Calibri Light"/>
                <a:cs typeface="Calibri Light"/>
              </a:rPr>
              <a:t>have </a:t>
            </a:r>
            <a:r>
              <a:rPr sz="2800" b="0" dirty="0">
                <a:latin typeface="Calibri Light"/>
                <a:cs typeface="Calibri Light"/>
              </a:rPr>
              <a:t>access </a:t>
            </a:r>
            <a:r>
              <a:rPr sz="2800" b="0" spc="-20" dirty="0">
                <a:latin typeface="Calibri Light"/>
                <a:cs typeface="Calibri Light"/>
              </a:rPr>
              <a:t>to </a:t>
            </a:r>
            <a:r>
              <a:rPr sz="2800" b="0" spc="-10" dirty="0">
                <a:latin typeface="Calibri Light"/>
                <a:cs typeface="Calibri Light"/>
              </a:rPr>
              <a:t>view </a:t>
            </a:r>
            <a:r>
              <a:rPr sz="2800" b="0" spc="-5" dirty="0">
                <a:latin typeface="Calibri Light"/>
                <a:cs typeface="Calibri Light"/>
              </a:rPr>
              <a:t> the</a:t>
            </a:r>
            <a:r>
              <a:rPr sz="2800" b="0" dirty="0">
                <a:latin typeface="Calibri Light"/>
                <a:cs typeface="Calibri Light"/>
              </a:rPr>
              <a:t> </a:t>
            </a:r>
            <a:r>
              <a:rPr sz="2800" b="0" spc="-10" dirty="0">
                <a:latin typeface="Calibri Light"/>
                <a:cs typeface="Calibri Light"/>
              </a:rPr>
              <a:t>applications</a:t>
            </a:r>
            <a:endParaRPr sz="2800">
              <a:latin typeface="Calibri Light"/>
              <a:cs typeface="Calibri Light"/>
            </a:endParaRPr>
          </a:p>
          <a:p>
            <a:pPr marL="240665" marR="5080" indent="-228600">
              <a:lnSpc>
                <a:spcPts val="3020"/>
              </a:lnSpc>
              <a:spcBef>
                <a:spcPts val="1005"/>
              </a:spcBef>
              <a:buFont typeface="Arial"/>
              <a:buChar char="•"/>
              <a:tabLst>
                <a:tab pos="241300" algn="l"/>
              </a:tabLst>
            </a:pPr>
            <a:r>
              <a:rPr sz="2800" b="0" spc="-5" dirty="0">
                <a:latin typeface="Calibri Light"/>
                <a:cs typeface="Calibri Light"/>
              </a:rPr>
              <a:t>Click</a:t>
            </a:r>
            <a:r>
              <a:rPr sz="2800" b="0" spc="-20" dirty="0">
                <a:latin typeface="Calibri Light"/>
                <a:cs typeface="Calibri Light"/>
              </a:rPr>
              <a:t> </a:t>
            </a:r>
            <a:r>
              <a:rPr sz="2800" b="0" spc="-15" dirty="0">
                <a:latin typeface="Calibri Light"/>
                <a:cs typeface="Calibri Light"/>
              </a:rPr>
              <a:t>HR</a:t>
            </a:r>
            <a:r>
              <a:rPr sz="2800" b="0" spc="-60" dirty="0">
                <a:latin typeface="Calibri Light"/>
                <a:cs typeface="Calibri Light"/>
              </a:rPr>
              <a:t> </a:t>
            </a:r>
            <a:r>
              <a:rPr sz="2800" b="0" dirty="0">
                <a:latin typeface="Calibri Light"/>
                <a:cs typeface="Calibri Light"/>
              </a:rPr>
              <a:t>&gt;</a:t>
            </a:r>
            <a:r>
              <a:rPr sz="2800" b="0" spc="-50" dirty="0">
                <a:latin typeface="Calibri Light"/>
                <a:cs typeface="Calibri Light"/>
              </a:rPr>
              <a:t> </a:t>
            </a:r>
            <a:r>
              <a:rPr sz="2800" b="0" spc="-30" dirty="0">
                <a:latin typeface="Calibri Light"/>
                <a:cs typeface="Calibri Light"/>
              </a:rPr>
              <a:t>Recruitment</a:t>
            </a:r>
            <a:r>
              <a:rPr sz="2800" b="0" spc="-60" dirty="0">
                <a:latin typeface="Calibri Light"/>
                <a:cs typeface="Calibri Light"/>
              </a:rPr>
              <a:t> </a:t>
            </a:r>
            <a:r>
              <a:rPr sz="2800" b="0" dirty="0">
                <a:latin typeface="Calibri Light"/>
                <a:cs typeface="Calibri Light"/>
              </a:rPr>
              <a:t>&gt;</a:t>
            </a:r>
            <a:r>
              <a:rPr sz="2800" b="0" spc="-45" dirty="0">
                <a:latin typeface="Calibri Light"/>
                <a:cs typeface="Calibri Light"/>
              </a:rPr>
              <a:t> </a:t>
            </a:r>
            <a:r>
              <a:rPr sz="2800" b="0" spc="-25" dirty="0">
                <a:latin typeface="Calibri Light"/>
                <a:cs typeface="Calibri Light"/>
              </a:rPr>
              <a:t>Search</a:t>
            </a:r>
            <a:r>
              <a:rPr sz="2800" b="0" spc="-60" dirty="0">
                <a:latin typeface="Calibri Light"/>
                <a:cs typeface="Calibri Light"/>
              </a:rPr>
              <a:t> </a:t>
            </a:r>
            <a:r>
              <a:rPr sz="2800" b="0" spc="-15" dirty="0">
                <a:latin typeface="Calibri Light"/>
                <a:cs typeface="Calibri Light"/>
              </a:rPr>
              <a:t>Job </a:t>
            </a:r>
            <a:r>
              <a:rPr sz="2800" b="0" spc="-620" dirty="0">
                <a:latin typeface="Calibri Light"/>
                <a:cs typeface="Calibri Light"/>
              </a:rPr>
              <a:t> </a:t>
            </a:r>
            <a:r>
              <a:rPr sz="2800" b="0" spc="-25" dirty="0">
                <a:latin typeface="Calibri Light"/>
                <a:cs typeface="Calibri Light"/>
              </a:rPr>
              <a:t>Openings.</a:t>
            </a:r>
            <a:r>
              <a:rPr sz="2800" b="0" spc="-15" dirty="0">
                <a:latin typeface="Calibri Light"/>
                <a:cs typeface="Calibri Light"/>
              </a:rPr>
              <a:t> Enter</a:t>
            </a:r>
            <a:r>
              <a:rPr sz="2800" b="0" spc="-5" dirty="0">
                <a:latin typeface="Calibri Light"/>
                <a:cs typeface="Calibri Light"/>
              </a:rPr>
              <a:t> the </a:t>
            </a:r>
            <a:r>
              <a:rPr sz="2800" b="0" spc="-15" dirty="0">
                <a:latin typeface="Calibri Light"/>
                <a:cs typeface="Calibri Light"/>
              </a:rPr>
              <a:t>appropriate </a:t>
            </a:r>
            <a:r>
              <a:rPr sz="2800" b="0" spc="-10" dirty="0">
                <a:latin typeface="Calibri Light"/>
                <a:cs typeface="Calibri Light"/>
              </a:rPr>
              <a:t> </a:t>
            </a:r>
            <a:r>
              <a:rPr sz="2800" b="0" spc="-15" dirty="0">
                <a:latin typeface="Calibri Light"/>
                <a:cs typeface="Calibri Light"/>
              </a:rPr>
              <a:t>“Job </a:t>
            </a:r>
            <a:r>
              <a:rPr sz="2800" b="0" spc="-25" dirty="0">
                <a:latin typeface="Calibri Light"/>
                <a:cs typeface="Calibri Light"/>
              </a:rPr>
              <a:t>Opening </a:t>
            </a:r>
            <a:r>
              <a:rPr sz="2800" b="0" spc="-15" dirty="0">
                <a:latin typeface="Calibri Light"/>
                <a:cs typeface="Calibri Light"/>
              </a:rPr>
              <a:t>ID” </a:t>
            </a:r>
            <a:r>
              <a:rPr sz="2800" b="0" spc="-5" dirty="0">
                <a:latin typeface="Calibri Light"/>
                <a:cs typeface="Calibri Light"/>
              </a:rPr>
              <a:t>number </a:t>
            </a:r>
            <a:r>
              <a:rPr sz="2800" b="0" dirty="0">
                <a:latin typeface="Calibri Light"/>
                <a:cs typeface="Calibri Light"/>
              </a:rPr>
              <a:t>(or </a:t>
            </a:r>
            <a:r>
              <a:rPr sz="2800" b="0" spc="-5" dirty="0">
                <a:latin typeface="Calibri Light"/>
                <a:cs typeface="Calibri Light"/>
              </a:rPr>
              <a:t>other </a:t>
            </a:r>
            <a:r>
              <a:rPr sz="2800" b="0" spc="-620" dirty="0">
                <a:latin typeface="Calibri Light"/>
                <a:cs typeface="Calibri Light"/>
              </a:rPr>
              <a:t> </a:t>
            </a:r>
            <a:r>
              <a:rPr sz="2800" b="0" spc="-5" dirty="0">
                <a:latin typeface="Calibri Light"/>
                <a:cs typeface="Calibri Light"/>
              </a:rPr>
              <a:t>criteria)</a:t>
            </a:r>
            <a:r>
              <a:rPr sz="2800" b="0" spc="-25" dirty="0">
                <a:latin typeface="Calibri Light"/>
                <a:cs typeface="Calibri Light"/>
              </a:rPr>
              <a:t> </a:t>
            </a:r>
            <a:r>
              <a:rPr sz="2800" b="0" dirty="0">
                <a:latin typeface="Calibri Light"/>
                <a:cs typeface="Calibri Light"/>
              </a:rPr>
              <a:t>&amp; </a:t>
            </a:r>
            <a:r>
              <a:rPr sz="2800" b="0" spc="-5" dirty="0">
                <a:latin typeface="Calibri Light"/>
                <a:cs typeface="Calibri Light"/>
              </a:rPr>
              <a:t>click</a:t>
            </a:r>
            <a:r>
              <a:rPr sz="2800" b="0" spc="-15" dirty="0">
                <a:latin typeface="Calibri Light"/>
                <a:cs typeface="Calibri Light"/>
              </a:rPr>
              <a:t> </a:t>
            </a:r>
            <a:r>
              <a:rPr sz="2800" b="0" spc="-25" dirty="0">
                <a:latin typeface="Calibri Light"/>
                <a:cs typeface="Calibri Light"/>
              </a:rPr>
              <a:t>“Search”</a:t>
            </a:r>
            <a:endParaRPr sz="2800">
              <a:latin typeface="Calibri Light"/>
              <a:cs typeface="Calibri Light"/>
            </a:endParaRPr>
          </a:p>
        </p:txBody>
      </p:sp>
      <p:pic>
        <p:nvPicPr>
          <p:cNvPr id="4" name="object 4"/>
          <p:cNvPicPr/>
          <p:nvPr/>
        </p:nvPicPr>
        <p:blipFill>
          <a:blip r:embed="rId4" cstate="print"/>
          <a:stretch>
            <a:fillRect/>
          </a:stretch>
        </p:blipFill>
        <p:spPr>
          <a:xfrm>
            <a:off x="6430346" y="1476672"/>
            <a:ext cx="4492683" cy="4929628"/>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18</a:t>
            </a:fld>
            <a:endParaRPr dirty="0"/>
          </a:p>
        </p:txBody>
      </p:sp>
      <p:pic>
        <p:nvPicPr>
          <p:cNvPr id="7" name="Audio 6">
            <a:hlinkClick r:id="" action="ppaction://media"/>
            <a:extLst>
              <a:ext uri="{FF2B5EF4-FFF2-40B4-BE49-F238E27FC236}">
                <a16:creationId xmlns:a16="http://schemas.microsoft.com/office/drawing/2014/main" id="{777AADE1-24FF-4256-8533-F35164885D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630"/>
    </mc:Choice>
    <mc:Fallback xmlns="">
      <p:transition spd="slow" advTm="28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0758" y="168122"/>
            <a:ext cx="11235055" cy="878840"/>
          </a:xfrm>
          <a:prstGeom prst="rect">
            <a:avLst/>
          </a:prstGeom>
        </p:spPr>
        <p:txBody>
          <a:bodyPr vert="horz" wrap="square" lIns="0" tIns="46990" rIns="0" bIns="0" rtlCol="0">
            <a:spAutoFit/>
          </a:bodyPr>
          <a:lstStyle/>
          <a:p>
            <a:pPr marL="241300" marR="5080" indent="-229235">
              <a:lnSpc>
                <a:spcPts val="2160"/>
              </a:lnSpc>
              <a:spcBef>
                <a:spcPts val="370"/>
              </a:spcBef>
              <a:buFont typeface="Arial"/>
              <a:buChar char="•"/>
              <a:tabLst>
                <a:tab pos="240665" algn="l"/>
                <a:tab pos="241300" algn="l"/>
              </a:tabLst>
            </a:pPr>
            <a:r>
              <a:rPr sz="2000" b="0" spc="-15" dirty="0">
                <a:latin typeface="Calibri Light"/>
                <a:cs typeface="Calibri Light"/>
              </a:rPr>
              <a:t>Review</a:t>
            </a:r>
            <a:r>
              <a:rPr sz="2000" b="0" spc="-10" dirty="0">
                <a:latin typeface="Calibri Light"/>
                <a:cs typeface="Calibri Light"/>
              </a:rPr>
              <a:t> </a:t>
            </a:r>
            <a:r>
              <a:rPr sz="2000" b="0" spc="-5" dirty="0">
                <a:latin typeface="Calibri Light"/>
                <a:cs typeface="Calibri Light"/>
              </a:rPr>
              <a:t>the</a:t>
            </a:r>
            <a:r>
              <a:rPr sz="2000" b="0" dirty="0">
                <a:latin typeface="Calibri Light"/>
                <a:cs typeface="Calibri Light"/>
              </a:rPr>
              <a:t> </a:t>
            </a:r>
            <a:r>
              <a:rPr sz="2000" b="0" spc="-10" dirty="0">
                <a:latin typeface="Calibri Light"/>
                <a:cs typeface="Calibri Light"/>
              </a:rPr>
              <a:t>applicants that</a:t>
            </a:r>
            <a:r>
              <a:rPr sz="2000" b="0" spc="10" dirty="0">
                <a:latin typeface="Calibri Light"/>
                <a:cs typeface="Calibri Light"/>
              </a:rPr>
              <a:t> </a:t>
            </a:r>
            <a:r>
              <a:rPr sz="2000" b="0" spc="-5" dirty="0">
                <a:latin typeface="Calibri Light"/>
                <a:cs typeface="Calibri Light"/>
              </a:rPr>
              <a:t>show</a:t>
            </a:r>
            <a:r>
              <a:rPr sz="2000" b="0" dirty="0">
                <a:latin typeface="Calibri Light"/>
                <a:cs typeface="Calibri Light"/>
              </a:rPr>
              <a:t> </a:t>
            </a:r>
            <a:r>
              <a:rPr sz="2000" b="0" spc="-5" dirty="0">
                <a:latin typeface="Calibri Light"/>
                <a:cs typeface="Calibri Light"/>
              </a:rPr>
              <a:t>on the</a:t>
            </a:r>
            <a:r>
              <a:rPr sz="2000" b="0" dirty="0">
                <a:latin typeface="Calibri Light"/>
                <a:cs typeface="Calibri Light"/>
              </a:rPr>
              <a:t> </a:t>
            </a:r>
            <a:r>
              <a:rPr sz="2000" b="0" spc="-15" dirty="0">
                <a:latin typeface="Calibri Light"/>
                <a:cs typeface="Calibri Light"/>
              </a:rPr>
              <a:t>“Applied”</a:t>
            </a:r>
            <a:r>
              <a:rPr sz="2000" b="0" spc="-25" dirty="0">
                <a:latin typeface="Calibri Light"/>
                <a:cs typeface="Calibri Light"/>
              </a:rPr>
              <a:t> </a:t>
            </a:r>
            <a:r>
              <a:rPr sz="2000" b="0" spc="-15" dirty="0">
                <a:latin typeface="Calibri Light"/>
                <a:cs typeface="Calibri Light"/>
              </a:rPr>
              <a:t>tab,</a:t>
            </a:r>
            <a:r>
              <a:rPr sz="2000" b="0" spc="5" dirty="0">
                <a:latin typeface="Calibri Light"/>
                <a:cs typeface="Calibri Light"/>
              </a:rPr>
              <a:t> </a:t>
            </a:r>
            <a:r>
              <a:rPr sz="2000" b="0" spc="-5" dirty="0">
                <a:latin typeface="Calibri Light"/>
                <a:cs typeface="Calibri Light"/>
              </a:rPr>
              <a:t>as these</a:t>
            </a:r>
            <a:r>
              <a:rPr sz="2000" b="0" dirty="0">
                <a:latin typeface="Calibri Light"/>
                <a:cs typeface="Calibri Light"/>
              </a:rPr>
              <a:t> </a:t>
            </a:r>
            <a:r>
              <a:rPr sz="2000" b="0" spc="-15" dirty="0">
                <a:latin typeface="Calibri Light"/>
                <a:cs typeface="Calibri Light"/>
              </a:rPr>
              <a:t>are</a:t>
            </a:r>
            <a:r>
              <a:rPr sz="2000" b="0" spc="-5" dirty="0">
                <a:latin typeface="Calibri Light"/>
                <a:cs typeface="Calibri Light"/>
              </a:rPr>
              <a:t> the</a:t>
            </a:r>
            <a:r>
              <a:rPr sz="2000" b="0" spc="5" dirty="0">
                <a:latin typeface="Calibri Light"/>
                <a:cs typeface="Calibri Light"/>
              </a:rPr>
              <a:t> </a:t>
            </a:r>
            <a:r>
              <a:rPr sz="2000" b="0" spc="-5" dirty="0">
                <a:latin typeface="Calibri Light"/>
                <a:cs typeface="Calibri Light"/>
              </a:rPr>
              <a:t>individuals</a:t>
            </a:r>
            <a:r>
              <a:rPr sz="2000" b="0" spc="-15" dirty="0">
                <a:latin typeface="Calibri Light"/>
                <a:cs typeface="Calibri Light"/>
              </a:rPr>
              <a:t> </a:t>
            </a:r>
            <a:r>
              <a:rPr sz="2000" b="0" spc="-10" dirty="0">
                <a:latin typeface="Calibri Light"/>
                <a:cs typeface="Calibri Light"/>
              </a:rPr>
              <a:t>that</a:t>
            </a:r>
            <a:r>
              <a:rPr sz="2000" b="0" spc="5" dirty="0">
                <a:latin typeface="Calibri Light"/>
                <a:cs typeface="Calibri Light"/>
              </a:rPr>
              <a:t> </a:t>
            </a:r>
            <a:r>
              <a:rPr sz="2000" b="0" spc="-5" dirty="0">
                <a:latin typeface="Calibri Light"/>
                <a:cs typeface="Calibri Light"/>
              </a:rPr>
              <a:t>passed the</a:t>
            </a:r>
            <a:r>
              <a:rPr sz="2000" b="0" spc="5" dirty="0">
                <a:latin typeface="Calibri Light"/>
                <a:cs typeface="Calibri Light"/>
              </a:rPr>
              <a:t> </a:t>
            </a:r>
            <a:r>
              <a:rPr sz="2000" b="0" spc="-10" dirty="0">
                <a:latin typeface="Calibri Light"/>
                <a:cs typeface="Calibri Light"/>
              </a:rPr>
              <a:t>pre- </a:t>
            </a:r>
            <a:r>
              <a:rPr sz="2000" b="0" spc="-5" dirty="0">
                <a:latin typeface="Calibri Light"/>
                <a:cs typeface="Calibri Light"/>
              </a:rPr>
              <a:t> </a:t>
            </a:r>
            <a:r>
              <a:rPr sz="2000" b="0" spc="-10" dirty="0">
                <a:latin typeface="Calibri Light"/>
                <a:cs typeface="Calibri Light"/>
              </a:rPr>
              <a:t>screening questionnaire </a:t>
            </a:r>
            <a:r>
              <a:rPr sz="2000" b="0" spc="-5" dirty="0">
                <a:latin typeface="Calibri Light"/>
                <a:cs typeface="Calibri Light"/>
              </a:rPr>
              <a:t>and</a:t>
            </a:r>
            <a:r>
              <a:rPr sz="2000" b="0" dirty="0">
                <a:latin typeface="Calibri Light"/>
                <a:cs typeface="Calibri Light"/>
              </a:rPr>
              <a:t> </a:t>
            </a:r>
            <a:r>
              <a:rPr sz="2000" b="0" spc="-15" dirty="0">
                <a:latin typeface="Calibri Light"/>
                <a:cs typeface="Calibri Light"/>
              </a:rPr>
              <a:t>are</a:t>
            </a:r>
            <a:r>
              <a:rPr sz="2000" b="0" spc="-5" dirty="0">
                <a:latin typeface="Calibri Light"/>
                <a:cs typeface="Calibri Light"/>
              </a:rPr>
              <a:t> eligible</a:t>
            </a:r>
            <a:r>
              <a:rPr sz="2000" b="0" spc="-15" dirty="0">
                <a:latin typeface="Calibri Light"/>
                <a:cs typeface="Calibri Light"/>
              </a:rPr>
              <a:t> </a:t>
            </a:r>
            <a:r>
              <a:rPr sz="2000" b="0" spc="-20" dirty="0">
                <a:latin typeface="Calibri Light"/>
                <a:cs typeface="Calibri Light"/>
              </a:rPr>
              <a:t>for</a:t>
            </a:r>
            <a:r>
              <a:rPr sz="2000" b="0" dirty="0">
                <a:latin typeface="Calibri Light"/>
                <a:cs typeface="Calibri Light"/>
              </a:rPr>
              <a:t> </a:t>
            </a:r>
            <a:r>
              <a:rPr sz="2000" b="0" spc="-10" dirty="0">
                <a:latin typeface="Calibri Light"/>
                <a:cs typeface="Calibri Light"/>
              </a:rPr>
              <a:t>consideration.</a:t>
            </a:r>
            <a:r>
              <a:rPr sz="2000" b="0" spc="-15" dirty="0">
                <a:latin typeface="Calibri Light"/>
                <a:cs typeface="Calibri Light"/>
              </a:rPr>
              <a:t> </a:t>
            </a:r>
            <a:r>
              <a:rPr sz="2000" b="0" spc="-5" dirty="0">
                <a:latin typeface="Calibri Light"/>
                <a:cs typeface="Calibri Light"/>
              </a:rPr>
              <a:t>(The</a:t>
            </a:r>
            <a:r>
              <a:rPr sz="2000" b="0" dirty="0">
                <a:latin typeface="Calibri Light"/>
                <a:cs typeface="Calibri Light"/>
              </a:rPr>
              <a:t> “Reject”</a:t>
            </a:r>
            <a:r>
              <a:rPr sz="2000" b="0" spc="5" dirty="0">
                <a:latin typeface="Calibri Light"/>
                <a:cs typeface="Calibri Light"/>
              </a:rPr>
              <a:t> </a:t>
            </a:r>
            <a:r>
              <a:rPr sz="2000" b="0" spc="-15" dirty="0">
                <a:latin typeface="Calibri Light"/>
                <a:cs typeface="Calibri Light"/>
              </a:rPr>
              <a:t>tab</a:t>
            </a:r>
            <a:r>
              <a:rPr sz="2000" b="0" spc="5" dirty="0">
                <a:latin typeface="Calibri Light"/>
                <a:cs typeface="Calibri Light"/>
              </a:rPr>
              <a:t> </a:t>
            </a:r>
            <a:r>
              <a:rPr sz="2000" b="0" spc="-10" dirty="0">
                <a:latin typeface="Calibri Light"/>
                <a:cs typeface="Calibri Light"/>
              </a:rPr>
              <a:t>shows</a:t>
            </a:r>
            <a:r>
              <a:rPr sz="2000" b="0" spc="5" dirty="0">
                <a:latin typeface="Calibri Light"/>
                <a:cs typeface="Calibri Light"/>
              </a:rPr>
              <a:t> </a:t>
            </a:r>
            <a:r>
              <a:rPr sz="2000" b="0" spc="-20" dirty="0">
                <a:latin typeface="Calibri Light"/>
                <a:cs typeface="Calibri Light"/>
              </a:rPr>
              <a:t>any</a:t>
            </a:r>
            <a:r>
              <a:rPr sz="2000" b="0" spc="5" dirty="0">
                <a:latin typeface="Calibri Light"/>
                <a:cs typeface="Calibri Light"/>
              </a:rPr>
              <a:t> </a:t>
            </a:r>
            <a:r>
              <a:rPr sz="2000" b="0" spc="-10" dirty="0">
                <a:latin typeface="Calibri Light"/>
                <a:cs typeface="Calibri Light"/>
              </a:rPr>
              <a:t>applicants</a:t>
            </a:r>
            <a:r>
              <a:rPr sz="2000" b="0" spc="-5" dirty="0">
                <a:latin typeface="Calibri Light"/>
                <a:cs typeface="Calibri Light"/>
              </a:rPr>
              <a:t> </a:t>
            </a:r>
            <a:r>
              <a:rPr sz="2000" b="0" spc="-10" dirty="0">
                <a:latin typeface="Calibri Light"/>
                <a:cs typeface="Calibri Light"/>
              </a:rPr>
              <a:t>that</a:t>
            </a:r>
            <a:r>
              <a:rPr sz="2000" b="0" spc="15" dirty="0">
                <a:latin typeface="Calibri Light"/>
                <a:cs typeface="Calibri Light"/>
              </a:rPr>
              <a:t> </a:t>
            </a:r>
            <a:r>
              <a:rPr sz="2000" b="0" spc="-10" dirty="0">
                <a:latin typeface="Calibri Light"/>
                <a:cs typeface="Calibri Light"/>
              </a:rPr>
              <a:t>failed </a:t>
            </a:r>
            <a:r>
              <a:rPr sz="2000" b="0" spc="-434" dirty="0">
                <a:latin typeface="Calibri Light"/>
                <a:cs typeface="Calibri Light"/>
              </a:rPr>
              <a:t> </a:t>
            </a:r>
            <a:r>
              <a:rPr sz="2000" b="0" spc="-10" dirty="0">
                <a:latin typeface="Calibri Light"/>
                <a:cs typeface="Calibri Light"/>
              </a:rPr>
              <a:t>pre-screening</a:t>
            </a:r>
            <a:r>
              <a:rPr sz="2000" b="0" spc="-25" dirty="0">
                <a:latin typeface="Calibri Light"/>
                <a:cs typeface="Calibri Light"/>
              </a:rPr>
              <a:t> </a:t>
            </a:r>
            <a:r>
              <a:rPr sz="2000" b="0" spc="-10" dirty="0">
                <a:latin typeface="Calibri Light"/>
                <a:cs typeface="Calibri Light"/>
              </a:rPr>
              <a:t>because</a:t>
            </a:r>
            <a:r>
              <a:rPr sz="2000" b="0" spc="-15" dirty="0">
                <a:latin typeface="Calibri Light"/>
                <a:cs typeface="Calibri Light"/>
              </a:rPr>
              <a:t> </a:t>
            </a:r>
            <a:r>
              <a:rPr sz="2000" b="0" spc="-10" dirty="0">
                <a:latin typeface="Calibri Light"/>
                <a:cs typeface="Calibri Light"/>
              </a:rPr>
              <a:t>they</a:t>
            </a:r>
            <a:r>
              <a:rPr sz="2000" b="0" spc="10" dirty="0">
                <a:latin typeface="Calibri Light"/>
                <a:cs typeface="Calibri Light"/>
              </a:rPr>
              <a:t> </a:t>
            </a:r>
            <a:r>
              <a:rPr sz="2000" b="0" spc="-10" dirty="0">
                <a:latin typeface="Calibri Light"/>
                <a:cs typeface="Calibri Light"/>
              </a:rPr>
              <a:t>indicated</a:t>
            </a:r>
            <a:r>
              <a:rPr sz="2000" b="0" spc="-20" dirty="0">
                <a:latin typeface="Calibri Light"/>
                <a:cs typeface="Calibri Light"/>
              </a:rPr>
              <a:t> </a:t>
            </a:r>
            <a:r>
              <a:rPr sz="2000" b="0" spc="-10" dirty="0">
                <a:latin typeface="Calibri Light"/>
                <a:cs typeface="Calibri Light"/>
              </a:rPr>
              <a:t>they</a:t>
            </a:r>
            <a:r>
              <a:rPr sz="2000" b="0" spc="10" dirty="0">
                <a:latin typeface="Calibri Light"/>
                <a:cs typeface="Calibri Light"/>
              </a:rPr>
              <a:t> </a:t>
            </a:r>
            <a:r>
              <a:rPr sz="2000" b="0" spc="-15" dirty="0">
                <a:latin typeface="Calibri Light"/>
                <a:cs typeface="Calibri Light"/>
              </a:rPr>
              <a:t>were</a:t>
            </a:r>
            <a:r>
              <a:rPr sz="2000" b="0" spc="-5" dirty="0">
                <a:latin typeface="Calibri Light"/>
                <a:cs typeface="Calibri Light"/>
              </a:rPr>
              <a:t> not</a:t>
            </a:r>
            <a:r>
              <a:rPr sz="2000" b="0" spc="-10" dirty="0">
                <a:latin typeface="Calibri Light"/>
                <a:cs typeface="Calibri Light"/>
              </a:rPr>
              <a:t> </a:t>
            </a:r>
            <a:r>
              <a:rPr sz="2000" b="0" spc="-5" dirty="0">
                <a:latin typeface="Calibri Light"/>
                <a:cs typeface="Calibri Light"/>
              </a:rPr>
              <a:t>eligible</a:t>
            </a:r>
            <a:r>
              <a:rPr sz="2000" b="0" spc="-20" dirty="0">
                <a:latin typeface="Calibri Light"/>
                <a:cs typeface="Calibri Light"/>
              </a:rPr>
              <a:t> for</a:t>
            </a:r>
            <a:r>
              <a:rPr sz="2000" b="0" spc="-15" dirty="0">
                <a:latin typeface="Calibri Light"/>
                <a:cs typeface="Calibri Light"/>
              </a:rPr>
              <a:t> </a:t>
            </a:r>
            <a:r>
              <a:rPr sz="2000" b="0" spc="-10" dirty="0">
                <a:latin typeface="Calibri Light"/>
                <a:cs typeface="Calibri Light"/>
              </a:rPr>
              <a:t>FWS.)</a:t>
            </a:r>
            <a:endParaRPr sz="2000">
              <a:latin typeface="Calibri Light"/>
              <a:cs typeface="Calibri Light"/>
            </a:endParaRPr>
          </a:p>
        </p:txBody>
      </p:sp>
      <p:pic>
        <p:nvPicPr>
          <p:cNvPr id="3" name="object 3"/>
          <p:cNvPicPr/>
          <p:nvPr/>
        </p:nvPicPr>
        <p:blipFill>
          <a:blip r:embed="rId4" cstate="print"/>
          <a:stretch>
            <a:fillRect/>
          </a:stretch>
        </p:blipFill>
        <p:spPr>
          <a:xfrm>
            <a:off x="3515867" y="1043940"/>
            <a:ext cx="5160263" cy="2433065"/>
          </a:xfrm>
          <a:prstGeom prst="rect">
            <a:avLst/>
          </a:prstGeom>
        </p:spPr>
      </p:pic>
      <p:pic>
        <p:nvPicPr>
          <p:cNvPr id="4" name="object 4"/>
          <p:cNvPicPr/>
          <p:nvPr/>
        </p:nvPicPr>
        <p:blipFill>
          <a:blip r:embed="rId5" cstate="print"/>
          <a:stretch>
            <a:fillRect/>
          </a:stretch>
        </p:blipFill>
        <p:spPr>
          <a:xfrm>
            <a:off x="3887723" y="4453890"/>
            <a:ext cx="4310557" cy="2220487"/>
          </a:xfrm>
          <a:prstGeom prst="rect">
            <a:avLst/>
          </a:prstGeom>
        </p:spPr>
      </p:pic>
      <p:sp>
        <p:nvSpPr>
          <p:cNvPr id="5" name="object 5"/>
          <p:cNvSpPr txBox="1"/>
          <p:nvPr/>
        </p:nvSpPr>
        <p:spPr>
          <a:xfrm>
            <a:off x="280758" y="3543779"/>
            <a:ext cx="11701145" cy="848360"/>
          </a:xfrm>
          <a:prstGeom prst="rect">
            <a:avLst/>
          </a:prstGeom>
        </p:spPr>
        <p:txBody>
          <a:bodyPr vert="horz" wrap="square" lIns="0" tIns="12700" rIns="0" bIns="0" rtlCol="0">
            <a:spAutoFit/>
          </a:bodyPr>
          <a:lstStyle/>
          <a:p>
            <a:pPr marL="355600" marR="5080" indent="-343535">
              <a:lnSpc>
                <a:spcPct val="100000"/>
              </a:lnSpc>
              <a:spcBef>
                <a:spcPts val="100"/>
              </a:spcBef>
              <a:buSzPct val="80555"/>
              <a:buFont typeface="Arial"/>
              <a:buChar char="•"/>
              <a:tabLst>
                <a:tab pos="354965" algn="l"/>
                <a:tab pos="355600" algn="l"/>
              </a:tabLst>
            </a:pPr>
            <a:r>
              <a:rPr sz="1800" b="0" spc="-5" dirty="0">
                <a:latin typeface="Calibri Light"/>
                <a:cs typeface="Calibri Light"/>
              </a:rPr>
              <a:t>Click</a:t>
            </a:r>
            <a:r>
              <a:rPr sz="1800" b="0" spc="5" dirty="0">
                <a:latin typeface="Calibri Light"/>
                <a:cs typeface="Calibri Light"/>
              </a:rPr>
              <a:t> </a:t>
            </a:r>
            <a:r>
              <a:rPr sz="1800" b="0" dirty="0">
                <a:latin typeface="Calibri Light"/>
                <a:cs typeface="Calibri Light"/>
              </a:rPr>
              <a:t>the</a:t>
            </a:r>
            <a:r>
              <a:rPr sz="1800" b="0" spc="5" dirty="0">
                <a:latin typeface="Calibri Light"/>
                <a:cs typeface="Calibri Light"/>
              </a:rPr>
              <a:t> </a:t>
            </a:r>
            <a:r>
              <a:rPr sz="1800" b="0" spc="-20" dirty="0">
                <a:latin typeface="Calibri Light"/>
                <a:cs typeface="Calibri Light"/>
              </a:rPr>
              <a:t>Application </a:t>
            </a:r>
            <a:r>
              <a:rPr sz="1800" b="0" spc="-10" dirty="0">
                <a:latin typeface="Calibri Light"/>
                <a:cs typeface="Calibri Light"/>
              </a:rPr>
              <a:t>icon</a:t>
            </a:r>
            <a:r>
              <a:rPr sz="1800" b="0" dirty="0">
                <a:latin typeface="Calibri Light"/>
                <a:cs typeface="Calibri Light"/>
              </a:rPr>
              <a:t> </a:t>
            </a:r>
            <a:r>
              <a:rPr sz="1800" b="0" spc="-10" dirty="0">
                <a:latin typeface="Calibri Light"/>
                <a:cs typeface="Calibri Light"/>
              </a:rPr>
              <a:t>to</a:t>
            </a:r>
            <a:r>
              <a:rPr sz="1800" b="0" spc="5" dirty="0">
                <a:latin typeface="Calibri Light"/>
                <a:cs typeface="Calibri Light"/>
              </a:rPr>
              <a:t> </a:t>
            </a:r>
            <a:r>
              <a:rPr sz="1800" b="0" spc="-5" dirty="0">
                <a:latin typeface="Calibri Light"/>
                <a:cs typeface="Calibri Light"/>
              </a:rPr>
              <a:t>view</a:t>
            </a:r>
            <a:r>
              <a:rPr sz="1800" b="0" spc="10" dirty="0">
                <a:latin typeface="Calibri Light"/>
                <a:cs typeface="Calibri Light"/>
              </a:rPr>
              <a:t> </a:t>
            </a:r>
            <a:r>
              <a:rPr sz="1800" b="0" spc="-5" dirty="0">
                <a:latin typeface="Calibri Light"/>
                <a:cs typeface="Calibri Light"/>
              </a:rPr>
              <a:t>all</a:t>
            </a:r>
            <a:r>
              <a:rPr sz="1800" b="0" spc="25" dirty="0">
                <a:latin typeface="Calibri Light"/>
                <a:cs typeface="Calibri Light"/>
              </a:rPr>
              <a:t> </a:t>
            </a:r>
            <a:r>
              <a:rPr sz="1800" b="0" spc="-10" dirty="0">
                <a:latin typeface="Calibri Light"/>
                <a:cs typeface="Calibri Light"/>
              </a:rPr>
              <a:t>application</a:t>
            </a:r>
            <a:r>
              <a:rPr sz="1800" b="0" spc="30" dirty="0">
                <a:latin typeface="Calibri Light"/>
                <a:cs typeface="Calibri Light"/>
              </a:rPr>
              <a:t> </a:t>
            </a:r>
            <a:r>
              <a:rPr sz="1800" b="0" spc="-10" dirty="0">
                <a:latin typeface="Calibri Light"/>
                <a:cs typeface="Calibri Light"/>
              </a:rPr>
              <a:t>details,</a:t>
            </a:r>
            <a:r>
              <a:rPr sz="1800" b="0" spc="20" dirty="0">
                <a:latin typeface="Calibri Light"/>
                <a:cs typeface="Calibri Light"/>
              </a:rPr>
              <a:t> </a:t>
            </a:r>
            <a:r>
              <a:rPr sz="1800" b="0" spc="-5" dirty="0">
                <a:latin typeface="Calibri Light"/>
                <a:cs typeface="Calibri Light"/>
              </a:rPr>
              <a:t>as</a:t>
            </a:r>
            <a:r>
              <a:rPr sz="1800" b="0" spc="20" dirty="0">
                <a:latin typeface="Calibri Light"/>
                <a:cs typeface="Calibri Light"/>
              </a:rPr>
              <a:t> </a:t>
            </a:r>
            <a:r>
              <a:rPr sz="1800" b="0" spc="-10" dirty="0">
                <a:latin typeface="Calibri Light"/>
                <a:cs typeface="Calibri Light"/>
              </a:rPr>
              <a:t>well</a:t>
            </a:r>
            <a:r>
              <a:rPr sz="1800" b="0" spc="25" dirty="0">
                <a:latin typeface="Calibri Light"/>
                <a:cs typeface="Calibri Light"/>
              </a:rPr>
              <a:t> </a:t>
            </a:r>
            <a:r>
              <a:rPr sz="1800" b="0" spc="-5" dirty="0">
                <a:latin typeface="Calibri Light"/>
                <a:cs typeface="Calibri Light"/>
              </a:rPr>
              <a:t>as</a:t>
            </a:r>
            <a:r>
              <a:rPr sz="1800" b="0" spc="20" dirty="0">
                <a:latin typeface="Calibri Light"/>
                <a:cs typeface="Calibri Light"/>
              </a:rPr>
              <a:t> </a:t>
            </a:r>
            <a:r>
              <a:rPr sz="1800" b="0" spc="-15" dirty="0">
                <a:latin typeface="Calibri Light"/>
                <a:cs typeface="Calibri Light"/>
              </a:rPr>
              <a:t>any</a:t>
            </a:r>
            <a:r>
              <a:rPr sz="1800" b="0" spc="10" dirty="0">
                <a:latin typeface="Calibri Light"/>
                <a:cs typeface="Calibri Light"/>
              </a:rPr>
              <a:t> </a:t>
            </a:r>
            <a:r>
              <a:rPr sz="1800" b="0" spc="-10" dirty="0">
                <a:latin typeface="Calibri Light"/>
                <a:cs typeface="Calibri Light"/>
              </a:rPr>
              <a:t>resume</a:t>
            </a:r>
            <a:r>
              <a:rPr sz="1800" b="0" spc="20" dirty="0">
                <a:latin typeface="Calibri Light"/>
                <a:cs typeface="Calibri Light"/>
              </a:rPr>
              <a:t> </a:t>
            </a:r>
            <a:r>
              <a:rPr sz="1800" b="0" spc="-10" dirty="0">
                <a:latin typeface="Calibri Light"/>
                <a:cs typeface="Calibri Light"/>
              </a:rPr>
              <a:t>and/or</a:t>
            </a:r>
            <a:r>
              <a:rPr sz="1800" b="0" spc="25" dirty="0">
                <a:latin typeface="Calibri Light"/>
                <a:cs typeface="Calibri Light"/>
              </a:rPr>
              <a:t> </a:t>
            </a:r>
            <a:r>
              <a:rPr sz="1800" b="0" spc="-5" dirty="0">
                <a:latin typeface="Calibri Light"/>
                <a:cs typeface="Calibri Light"/>
              </a:rPr>
              <a:t>other</a:t>
            </a:r>
            <a:r>
              <a:rPr sz="1800" b="0" spc="5" dirty="0">
                <a:latin typeface="Calibri Light"/>
                <a:cs typeface="Calibri Light"/>
              </a:rPr>
              <a:t> </a:t>
            </a:r>
            <a:r>
              <a:rPr sz="1800" b="0" spc="-10" dirty="0">
                <a:latin typeface="Calibri Light"/>
                <a:cs typeface="Calibri Light"/>
              </a:rPr>
              <a:t>attachments,</a:t>
            </a:r>
            <a:r>
              <a:rPr sz="1800" b="0" dirty="0">
                <a:latin typeface="Calibri Light"/>
                <a:cs typeface="Calibri Light"/>
              </a:rPr>
              <a:t> </a:t>
            </a:r>
            <a:r>
              <a:rPr sz="1800" b="0" spc="-5" dirty="0">
                <a:latin typeface="Calibri Light"/>
                <a:cs typeface="Calibri Light"/>
              </a:rPr>
              <a:t>(including</a:t>
            </a:r>
            <a:r>
              <a:rPr sz="1800" b="0" spc="30" dirty="0">
                <a:latin typeface="Calibri Light"/>
                <a:cs typeface="Calibri Light"/>
              </a:rPr>
              <a:t> </a:t>
            </a:r>
            <a:r>
              <a:rPr sz="1800" b="0" dirty="0">
                <a:latin typeface="Calibri Light"/>
                <a:cs typeface="Calibri Light"/>
              </a:rPr>
              <a:t>the </a:t>
            </a:r>
            <a:r>
              <a:rPr sz="1800" b="0" spc="-5" dirty="0">
                <a:latin typeface="Calibri Light"/>
                <a:cs typeface="Calibri Light"/>
              </a:rPr>
              <a:t>FWS </a:t>
            </a:r>
            <a:r>
              <a:rPr sz="1800" b="0" spc="-390" dirty="0">
                <a:latin typeface="Calibri Light"/>
                <a:cs typeface="Calibri Light"/>
              </a:rPr>
              <a:t> </a:t>
            </a:r>
            <a:r>
              <a:rPr sz="1800" b="0" spc="-10" dirty="0">
                <a:latin typeface="Calibri Light"/>
                <a:cs typeface="Calibri Light"/>
              </a:rPr>
              <a:t>Authorization</a:t>
            </a:r>
            <a:r>
              <a:rPr sz="1800" b="0" spc="25" dirty="0">
                <a:latin typeface="Calibri Light"/>
                <a:cs typeface="Calibri Light"/>
              </a:rPr>
              <a:t> </a:t>
            </a:r>
            <a:r>
              <a:rPr sz="1800" b="0" spc="-10" dirty="0">
                <a:latin typeface="Calibri Light"/>
                <a:cs typeface="Calibri Light"/>
              </a:rPr>
              <a:t>Form,</a:t>
            </a:r>
            <a:r>
              <a:rPr sz="1800" b="0" spc="5" dirty="0">
                <a:latin typeface="Calibri Light"/>
                <a:cs typeface="Calibri Light"/>
              </a:rPr>
              <a:t> </a:t>
            </a:r>
            <a:r>
              <a:rPr sz="1800" b="0" spc="-5" dirty="0">
                <a:latin typeface="Calibri Light"/>
                <a:cs typeface="Calibri Light"/>
              </a:rPr>
              <a:t>which</a:t>
            </a:r>
            <a:r>
              <a:rPr sz="1800" b="0" spc="10" dirty="0">
                <a:latin typeface="Calibri Light"/>
                <a:cs typeface="Calibri Light"/>
              </a:rPr>
              <a:t> </a:t>
            </a:r>
            <a:r>
              <a:rPr sz="1800" b="0" dirty="0">
                <a:latin typeface="Calibri Light"/>
                <a:cs typeface="Calibri Light"/>
              </a:rPr>
              <a:t>the </a:t>
            </a:r>
            <a:r>
              <a:rPr sz="1800" b="0" spc="-5" dirty="0">
                <a:latin typeface="Calibri Light"/>
                <a:cs typeface="Calibri Light"/>
              </a:rPr>
              <a:t>FWS</a:t>
            </a:r>
            <a:r>
              <a:rPr sz="1800" b="0" spc="5" dirty="0">
                <a:latin typeface="Calibri Light"/>
                <a:cs typeface="Calibri Light"/>
              </a:rPr>
              <a:t> </a:t>
            </a:r>
            <a:r>
              <a:rPr sz="1800" b="0" spc="-10" dirty="0">
                <a:latin typeface="Calibri Light"/>
                <a:cs typeface="Calibri Light"/>
              </a:rPr>
              <a:t>applicant</a:t>
            </a:r>
            <a:r>
              <a:rPr sz="1800" b="0" spc="20" dirty="0">
                <a:latin typeface="Calibri Light"/>
                <a:cs typeface="Calibri Light"/>
              </a:rPr>
              <a:t> </a:t>
            </a:r>
            <a:r>
              <a:rPr sz="1800" b="0" spc="-5" dirty="0">
                <a:latin typeface="Calibri Light"/>
                <a:cs typeface="Calibri Light"/>
              </a:rPr>
              <a:t>is</a:t>
            </a:r>
            <a:r>
              <a:rPr sz="1800" b="0" spc="15" dirty="0">
                <a:latin typeface="Calibri Light"/>
                <a:cs typeface="Calibri Light"/>
              </a:rPr>
              <a:t> </a:t>
            </a:r>
            <a:r>
              <a:rPr sz="1800" b="0" spc="-10" dirty="0">
                <a:latin typeface="Calibri Light"/>
                <a:cs typeface="Calibri Light"/>
              </a:rPr>
              <a:t>required</a:t>
            </a:r>
            <a:r>
              <a:rPr sz="1800" b="0" spc="15" dirty="0">
                <a:latin typeface="Calibri Light"/>
                <a:cs typeface="Calibri Light"/>
              </a:rPr>
              <a:t> </a:t>
            </a:r>
            <a:r>
              <a:rPr sz="1800" b="0" spc="-10" dirty="0">
                <a:latin typeface="Calibri Light"/>
                <a:cs typeface="Calibri Light"/>
              </a:rPr>
              <a:t>to</a:t>
            </a:r>
            <a:r>
              <a:rPr sz="1800" b="0" dirty="0">
                <a:latin typeface="Calibri Light"/>
                <a:cs typeface="Calibri Light"/>
              </a:rPr>
              <a:t> </a:t>
            </a:r>
            <a:r>
              <a:rPr sz="1800" b="0" spc="-5" dirty="0">
                <a:latin typeface="Calibri Light"/>
                <a:cs typeface="Calibri Light"/>
              </a:rPr>
              <a:t>include</a:t>
            </a:r>
            <a:r>
              <a:rPr sz="1800" b="0" spc="15" dirty="0">
                <a:latin typeface="Calibri Light"/>
                <a:cs typeface="Calibri Light"/>
              </a:rPr>
              <a:t> </a:t>
            </a:r>
            <a:r>
              <a:rPr sz="1800" b="0" spc="-5" dirty="0">
                <a:latin typeface="Calibri Light"/>
                <a:cs typeface="Calibri Light"/>
              </a:rPr>
              <a:t>as</a:t>
            </a:r>
            <a:r>
              <a:rPr sz="1800" b="0" spc="10" dirty="0">
                <a:latin typeface="Calibri Light"/>
                <a:cs typeface="Calibri Light"/>
              </a:rPr>
              <a:t> </a:t>
            </a:r>
            <a:r>
              <a:rPr sz="1800" b="0" spc="-10" dirty="0">
                <a:latin typeface="Calibri Light"/>
                <a:cs typeface="Calibri Light"/>
              </a:rPr>
              <a:t>proof</a:t>
            </a:r>
            <a:r>
              <a:rPr sz="1800" b="0" spc="25" dirty="0">
                <a:latin typeface="Calibri Light"/>
                <a:cs typeface="Calibri Light"/>
              </a:rPr>
              <a:t> </a:t>
            </a:r>
            <a:r>
              <a:rPr sz="1800" b="0" spc="-5" dirty="0">
                <a:latin typeface="Calibri Light"/>
                <a:cs typeface="Calibri Light"/>
              </a:rPr>
              <a:t>of</a:t>
            </a:r>
            <a:r>
              <a:rPr sz="1800" b="0" spc="5" dirty="0">
                <a:latin typeface="Calibri Light"/>
                <a:cs typeface="Calibri Light"/>
              </a:rPr>
              <a:t> </a:t>
            </a:r>
            <a:r>
              <a:rPr sz="1800" b="0" spc="-5" dirty="0">
                <a:latin typeface="Calibri Light"/>
                <a:cs typeface="Calibri Light"/>
              </a:rPr>
              <a:t>eligibility).</a:t>
            </a:r>
            <a:r>
              <a:rPr sz="1800" b="0" spc="20" dirty="0">
                <a:latin typeface="Calibri Light"/>
                <a:cs typeface="Calibri Light"/>
              </a:rPr>
              <a:t> </a:t>
            </a:r>
            <a:r>
              <a:rPr sz="1800" b="0" spc="-85" dirty="0">
                <a:latin typeface="Calibri Light"/>
                <a:cs typeface="Calibri Light"/>
              </a:rPr>
              <a:t>To</a:t>
            </a:r>
            <a:r>
              <a:rPr sz="1800" b="0" spc="5" dirty="0">
                <a:latin typeface="Calibri Light"/>
                <a:cs typeface="Calibri Light"/>
              </a:rPr>
              <a:t> </a:t>
            </a:r>
            <a:r>
              <a:rPr sz="1800" b="0" spc="-5" dirty="0">
                <a:latin typeface="Calibri Light"/>
                <a:cs typeface="Calibri Light"/>
              </a:rPr>
              <a:t>view</a:t>
            </a:r>
            <a:r>
              <a:rPr sz="1800" b="0" spc="15" dirty="0">
                <a:latin typeface="Calibri Light"/>
                <a:cs typeface="Calibri Light"/>
              </a:rPr>
              <a:t> </a:t>
            </a:r>
            <a:r>
              <a:rPr sz="1800" b="0" spc="-10" dirty="0">
                <a:latin typeface="Calibri Light"/>
                <a:cs typeface="Calibri Light"/>
              </a:rPr>
              <a:t>just</a:t>
            </a:r>
            <a:r>
              <a:rPr sz="1800" b="0" spc="5" dirty="0">
                <a:latin typeface="Calibri Light"/>
                <a:cs typeface="Calibri Light"/>
              </a:rPr>
              <a:t> </a:t>
            </a:r>
            <a:r>
              <a:rPr sz="1800" b="0" dirty="0">
                <a:latin typeface="Calibri Light"/>
                <a:cs typeface="Calibri Light"/>
              </a:rPr>
              <a:t>the </a:t>
            </a:r>
            <a:r>
              <a:rPr sz="1800" b="0" spc="-10" dirty="0">
                <a:latin typeface="Calibri Light"/>
                <a:cs typeface="Calibri Light"/>
              </a:rPr>
              <a:t>applicant’s </a:t>
            </a:r>
            <a:r>
              <a:rPr sz="1800" b="0" spc="-5" dirty="0">
                <a:latin typeface="Calibri Light"/>
                <a:cs typeface="Calibri Light"/>
              </a:rPr>
              <a:t> </a:t>
            </a:r>
            <a:r>
              <a:rPr sz="1800" b="0" spc="-10" dirty="0">
                <a:latin typeface="Calibri Light"/>
                <a:cs typeface="Calibri Light"/>
              </a:rPr>
              <a:t>resume,</a:t>
            </a:r>
            <a:r>
              <a:rPr sz="1800" b="0" spc="15" dirty="0">
                <a:latin typeface="Calibri Light"/>
                <a:cs typeface="Calibri Light"/>
              </a:rPr>
              <a:t> </a:t>
            </a:r>
            <a:r>
              <a:rPr sz="1800" b="0" spc="-5" dirty="0">
                <a:latin typeface="Calibri Light"/>
                <a:cs typeface="Calibri Light"/>
              </a:rPr>
              <a:t>(if</a:t>
            </a:r>
            <a:r>
              <a:rPr sz="1800" b="0" dirty="0">
                <a:latin typeface="Calibri Light"/>
                <a:cs typeface="Calibri Light"/>
              </a:rPr>
              <a:t> </a:t>
            </a:r>
            <a:r>
              <a:rPr sz="1800" b="0" spc="-5" dirty="0">
                <a:latin typeface="Calibri Light"/>
                <a:cs typeface="Calibri Light"/>
              </a:rPr>
              <a:t>included),</a:t>
            </a:r>
            <a:r>
              <a:rPr sz="1800" b="0" spc="10" dirty="0">
                <a:latin typeface="Calibri Light"/>
                <a:cs typeface="Calibri Light"/>
              </a:rPr>
              <a:t> </a:t>
            </a:r>
            <a:r>
              <a:rPr sz="1800" b="0" spc="-5" dirty="0">
                <a:latin typeface="Calibri Light"/>
                <a:cs typeface="Calibri Light"/>
              </a:rPr>
              <a:t>click</a:t>
            </a:r>
            <a:r>
              <a:rPr sz="1800" b="0" spc="-10" dirty="0">
                <a:latin typeface="Calibri Light"/>
                <a:cs typeface="Calibri Light"/>
              </a:rPr>
              <a:t> </a:t>
            </a:r>
            <a:r>
              <a:rPr sz="1800" b="0" dirty="0">
                <a:latin typeface="Calibri Light"/>
                <a:cs typeface="Calibri Light"/>
              </a:rPr>
              <a:t>the </a:t>
            </a:r>
            <a:r>
              <a:rPr sz="1800" b="0" spc="-25" dirty="0">
                <a:latin typeface="Calibri Light"/>
                <a:cs typeface="Calibri Light"/>
              </a:rPr>
              <a:t>Resume</a:t>
            </a:r>
            <a:r>
              <a:rPr sz="1800" b="0" spc="-15" dirty="0">
                <a:latin typeface="Calibri Light"/>
                <a:cs typeface="Calibri Light"/>
              </a:rPr>
              <a:t> </a:t>
            </a:r>
            <a:r>
              <a:rPr sz="1800" b="0" spc="-5" dirty="0">
                <a:latin typeface="Calibri Light"/>
                <a:cs typeface="Calibri Light"/>
              </a:rPr>
              <a:t>shortcut </a:t>
            </a:r>
            <a:r>
              <a:rPr sz="1800" b="0" spc="-10" dirty="0">
                <a:latin typeface="Calibri Light"/>
                <a:cs typeface="Calibri Light"/>
              </a:rPr>
              <a:t>icon.</a:t>
            </a:r>
            <a:endParaRPr sz="1800">
              <a:latin typeface="Calibri Light"/>
              <a:cs typeface="Calibri Light"/>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19</a:t>
            </a:fld>
            <a:endParaRPr dirty="0"/>
          </a:p>
        </p:txBody>
      </p:sp>
      <p:pic>
        <p:nvPicPr>
          <p:cNvPr id="11" name="Audio 10">
            <a:hlinkClick r:id="" action="ppaction://media"/>
            <a:extLst>
              <a:ext uri="{FF2B5EF4-FFF2-40B4-BE49-F238E27FC236}">
                <a16:creationId xmlns:a16="http://schemas.microsoft.com/office/drawing/2014/main" id="{E7CFC0B0-9E8C-497B-83FE-37F80F5549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674"/>
    </mc:Choice>
    <mc:Fallback xmlns="">
      <p:transition spd="slow" advTm="4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14300">
              <a:lnSpc>
                <a:spcPts val="1240"/>
              </a:lnSpc>
            </a:pPr>
            <a:fld id="{81D60167-4931-47E6-BA6A-407CBD079E47}" type="slidenum">
              <a:rPr dirty="0"/>
              <a:t>2</a:t>
            </a:fld>
            <a:endParaRPr dirty="0"/>
          </a:p>
        </p:txBody>
      </p:sp>
      <p:sp>
        <p:nvSpPr>
          <p:cNvPr id="2" name="object 2"/>
          <p:cNvSpPr txBox="1">
            <a:spLocks noGrp="1"/>
          </p:cNvSpPr>
          <p:nvPr>
            <p:ph type="title"/>
          </p:nvPr>
        </p:nvSpPr>
        <p:spPr>
          <a:xfrm>
            <a:off x="916939" y="529173"/>
            <a:ext cx="3930650" cy="635635"/>
          </a:xfrm>
          <a:prstGeom prst="rect">
            <a:avLst/>
          </a:prstGeom>
        </p:spPr>
        <p:txBody>
          <a:bodyPr vert="horz" wrap="square" lIns="0" tIns="12700" rIns="0" bIns="0" rtlCol="0">
            <a:spAutoFit/>
          </a:bodyPr>
          <a:lstStyle/>
          <a:p>
            <a:pPr marL="12700">
              <a:lnSpc>
                <a:spcPct val="100000"/>
              </a:lnSpc>
              <a:spcBef>
                <a:spcPts val="100"/>
              </a:spcBef>
            </a:pPr>
            <a:r>
              <a:rPr b="0" spc="-50" dirty="0">
                <a:latin typeface="Calibri Light"/>
                <a:cs typeface="Calibri Light"/>
              </a:rPr>
              <a:t>Federal</a:t>
            </a:r>
            <a:r>
              <a:rPr b="0" spc="-95" dirty="0">
                <a:latin typeface="Calibri Light"/>
                <a:cs typeface="Calibri Light"/>
              </a:rPr>
              <a:t> </a:t>
            </a:r>
            <a:r>
              <a:rPr b="0" spc="-80" dirty="0">
                <a:latin typeface="Calibri Light"/>
                <a:cs typeface="Calibri Light"/>
              </a:rPr>
              <a:t>Work</a:t>
            </a:r>
            <a:r>
              <a:rPr b="0" spc="-105" dirty="0">
                <a:latin typeface="Calibri Light"/>
                <a:cs typeface="Calibri Light"/>
              </a:rPr>
              <a:t> </a:t>
            </a:r>
            <a:r>
              <a:rPr b="0" spc="-30" dirty="0">
                <a:latin typeface="Calibri Light"/>
                <a:cs typeface="Calibri Light"/>
              </a:rPr>
              <a:t>Study</a:t>
            </a:r>
          </a:p>
        </p:txBody>
      </p:sp>
      <p:sp>
        <p:nvSpPr>
          <p:cNvPr id="3" name="object 3"/>
          <p:cNvSpPr txBox="1"/>
          <p:nvPr/>
        </p:nvSpPr>
        <p:spPr>
          <a:xfrm>
            <a:off x="916939" y="1774825"/>
            <a:ext cx="10243185" cy="4411980"/>
          </a:xfrm>
          <a:prstGeom prst="rect">
            <a:avLst/>
          </a:prstGeom>
        </p:spPr>
        <p:txBody>
          <a:bodyPr vert="horz" wrap="square" lIns="0" tIns="74295" rIns="0" bIns="0" rtlCol="0">
            <a:spAutoFit/>
          </a:bodyPr>
          <a:lstStyle/>
          <a:p>
            <a:pPr marL="241300" marR="97790" indent="-229235">
              <a:lnSpc>
                <a:spcPts val="3890"/>
              </a:lnSpc>
              <a:spcBef>
                <a:spcPts val="585"/>
              </a:spcBef>
              <a:buFont typeface="Arial"/>
              <a:buChar char="•"/>
              <a:tabLst>
                <a:tab pos="241300" algn="l"/>
              </a:tabLst>
            </a:pPr>
            <a:r>
              <a:rPr sz="3600" b="0" spc="-25" dirty="0">
                <a:latin typeface="Calibri Light"/>
                <a:cs typeface="Calibri Light"/>
              </a:rPr>
              <a:t>Federal</a:t>
            </a:r>
            <a:r>
              <a:rPr sz="3600" b="0" spc="5" dirty="0">
                <a:latin typeface="Calibri Light"/>
                <a:cs typeface="Calibri Light"/>
              </a:rPr>
              <a:t> </a:t>
            </a:r>
            <a:r>
              <a:rPr sz="3600" b="0" spc="-20" dirty="0">
                <a:latin typeface="Calibri Light"/>
                <a:cs typeface="Calibri Light"/>
              </a:rPr>
              <a:t>Work-Study</a:t>
            </a:r>
            <a:r>
              <a:rPr sz="3600" b="0" spc="-10" dirty="0">
                <a:latin typeface="Calibri Light"/>
                <a:cs typeface="Calibri Light"/>
              </a:rPr>
              <a:t> </a:t>
            </a:r>
            <a:r>
              <a:rPr sz="3600" b="0" spc="-5" dirty="0">
                <a:latin typeface="Calibri Light"/>
                <a:cs typeface="Calibri Light"/>
              </a:rPr>
              <a:t>(FWS)</a:t>
            </a:r>
            <a:r>
              <a:rPr sz="3600" b="0" spc="-10" dirty="0">
                <a:latin typeface="Calibri Light"/>
                <a:cs typeface="Calibri Light"/>
              </a:rPr>
              <a:t> </a:t>
            </a:r>
            <a:r>
              <a:rPr sz="3600" b="0" spc="-5" dirty="0">
                <a:latin typeface="Calibri Light"/>
                <a:cs typeface="Calibri Light"/>
              </a:rPr>
              <a:t>is</a:t>
            </a:r>
            <a:r>
              <a:rPr sz="3600" b="0" dirty="0">
                <a:latin typeface="Calibri Light"/>
                <a:cs typeface="Calibri Light"/>
              </a:rPr>
              <a:t> </a:t>
            </a:r>
            <a:r>
              <a:rPr sz="3600" b="0" spc="-5" dirty="0">
                <a:latin typeface="Calibri Light"/>
                <a:cs typeface="Calibri Light"/>
              </a:rPr>
              <a:t>an</a:t>
            </a:r>
            <a:r>
              <a:rPr sz="3600" b="0" spc="10" dirty="0">
                <a:latin typeface="Calibri Light"/>
                <a:cs typeface="Calibri Light"/>
              </a:rPr>
              <a:t> </a:t>
            </a:r>
            <a:r>
              <a:rPr sz="3600" b="0" spc="-10" dirty="0">
                <a:latin typeface="Calibri Light"/>
                <a:cs typeface="Calibri Light"/>
              </a:rPr>
              <a:t>employment</a:t>
            </a:r>
            <a:r>
              <a:rPr sz="3600" b="0" spc="10" dirty="0">
                <a:latin typeface="Calibri Light"/>
                <a:cs typeface="Calibri Light"/>
              </a:rPr>
              <a:t> </a:t>
            </a:r>
            <a:r>
              <a:rPr sz="3600" b="0" spc="-25" dirty="0">
                <a:latin typeface="Calibri Light"/>
                <a:cs typeface="Calibri Light"/>
              </a:rPr>
              <a:t>program </a:t>
            </a:r>
            <a:r>
              <a:rPr sz="3600" b="0" spc="-800" dirty="0">
                <a:latin typeface="Calibri Light"/>
                <a:cs typeface="Calibri Light"/>
              </a:rPr>
              <a:t> </a:t>
            </a:r>
            <a:r>
              <a:rPr sz="3600" b="0" spc="-15" dirty="0">
                <a:latin typeface="Calibri Light"/>
                <a:cs typeface="Calibri Light"/>
              </a:rPr>
              <a:t>that</a:t>
            </a:r>
            <a:r>
              <a:rPr sz="3600" b="0" spc="15" dirty="0">
                <a:latin typeface="Calibri Light"/>
                <a:cs typeface="Calibri Light"/>
              </a:rPr>
              <a:t> </a:t>
            </a:r>
            <a:r>
              <a:rPr sz="3600" b="0" spc="-15" dirty="0">
                <a:latin typeface="Calibri Light"/>
                <a:cs typeface="Calibri Light"/>
              </a:rPr>
              <a:t>provides</a:t>
            </a:r>
            <a:r>
              <a:rPr sz="3600" b="0" spc="5" dirty="0">
                <a:latin typeface="Calibri Light"/>
                <a:cs typeface="Calibri Light"/>
              </a:rPr>
              <a:t> </a:t>
            </a:r>
            <a:r>
              <a:rPr sz="3600" b="0" spc="-15" dirty="0">
                <a:latin typeface="Calibri Light"/>
                <a:cs typeface="Calibri Light"/>
              </a:rPr>
              <a:t>students</a:t>
            </a:r>
            <a:r>
              <a:rPr sz="3600" b="0" spc="5" dirty="0">
                <a:latin typeface="Calibri Light"/>
                <a:cs typeface="Calibri Light"/>
              </a:rPr>
              <a:t> </a:t>
            </a:r>
            <a:r>
              <a:rPr sz="3600" b="0" spc="-5" dirty="0">
                <a:latin typeface="Calibri Light"/>
                <a:cs typeface="Calibri Light"/>
              </a:rPr>
              <a:t>with</a:t>
            </a:r>
            <a:r>
              <a:rPr sz="3600" b="0" spc="15" dirty="0">
                <a:latin typeface="Calibri Light"/>
                <a:cs typeface="Calibri Light"/>
              </a:rPr>
              <a:t> </a:t>
            </a:r>
            <a:r>
              <a:rPr sz="3600" b="0" spc="-20" dirty="0">
                <a:latin typeface="Calibri Light"/>
                <a:cs typeface="Calibri Light"/>
              </a:rPr>
              <a:t>demonstrated</a:t>
            </a:r>
            <a:r>
              <a:rPr sz="3600" b="0" spc="15" dirty="0">
                <a:latin typeface="Calibri Light"/>
                <a:cs typeface="Calibri Light"/>
              </a:rPr>
              <a:t> </a:t>
            </a:r>
            <a:r>
              <a:rPr sz="3600" b="0" spc="-5" dirty="0">
                <a:latin typeface="Calibri Light"/>
                <a:cs typeface="Calibri Light"/>
              </a:rPr>
              <a:t>financial </a:t>
            </a:r>
            <a:r>
              <a:rPr sz="3600" b="0" dirty="0">
                <a:latin typeface="Calibri Light"/>
                <a:cs typeface="Calibri Light"/>
              </a:rPr>
              <a:t> </a:t>
            </a:r>
            <a:r>
              <a:rPr sz="3600" b="0" spc="-5" dirty="0">
                <a:latin typeface="Calibri Light"/>
                <a:cs typeface="Calibri Light"/>
              </a:rPr>
              <a:t>need</a:t>
            </a:r>
            <a:r>
              <a:rPr sz="3600" b="0" dirty="0">
                <a:latin typeface="Calibri Light"/>
                <a:cs typeface="Calibri Light"/>
              </a:rPr>
              <a:t> </a:t>
            </a:r>
            <a:r>
              <a:rPr sz="3600" b="0" spc="-5" dirty="0">
                <a:latin typeface="Calibri Light"/>
                <a:cs typeface="Calibri Light"/>
              </a:rPr>
              <a:t>the</a:t>
            </a:r>
            <a:r>
              <a:rPr sz="3600" b="0" spc="5" dirty="0">
                <a:latin typeface="Calibri Light"/>
                <a:cs typeface="Calibri Light"/>
              </a:rPr>
              <a:t> </a:t>
            </a:r>
            <a:r>
              <a:rPr sz="3600" b="0" spc="-5" dirty="0">
                <a:latin typeface="Calibri Light"/>
                <a:cs typeface="Calibri Light"/>
              </a:rPr>
              <a:t>opportunity</a:t>
            </a:r>
            <a:r>
              <a:rPr sz="3600" b="0" spc="20" dirty="0">
                <a:latin typeface="Calibri Light"/>
                <a:cs typeface="Calibri Light"/>
              </a:rPr>
              <a:t> </a:t>
            </a:r>
            <a:r>
              <a:rPr sz="3600" b="0" spc="-20" dirty="0">
                <a:latin typeface="Calibri Light"/>
                <a:cs typeface="Calibri Light"/>
              </a:rPr>
              <a:t>to</a:t>
            </a:r>
            <a:r>
              <a:rPr sz="3600" b="0" spc="5" dirty="0">
                <a:latin typeface="Calibri Light"/>
                <a:cs typeface="Calibri Light"/>
              </a:rPr>
              <a:t> </a:t>
            </a:r>
            <a:r>
              <a:rPr sz="3600" b="0" spc="-10" dirty="0">
                <a:latin typeface="Calibri Light"/>
                <a:cs typeface="Calibri Light"/>
              </a:rPr>
              <a:t>work</a:t>
            </a:r>
            <a:r>
              <a:rPr sz="3600" b="0" spc="-5" dirty="0">
                <a:latin typeface="Calibri Light"/>
                <a:cs typeface="Calibri Light"/>
              </a:rPr>
              <a:t> while</a:t>
            </a:r>
            <a:r>
              <a:rPr sz="3600" b="0" spc="15" dirty="0">
                <a:latin typeface="Calibri Light"/>
                <a:cs typeface="Calibri Light"/>
              </a:rPr>
              <a:t> </a:t>
            </a:r>
            <a:r>
              <a:rPr sz="3600" b="0" spc="-20" dirty="0">
                <a:latin typeface="Calibri Light"/>
                <a:cs typeface="Calibri Light"/>
              </a:rPr>
              <a:t>attending</a:t>
            </a:r>
            <a:r>
              <a:rPr sz="3600" b="0" spc="20" dirty="0">
                <a:latin typeface="Calibri Light"/>
                <a:cs typeface="Calibri Light"/>
              </a:rPr>
              <a:t> </a:t>
            </a:r>
            <a:r>
              <a:rPr sz="3600" b="0" spc="-15" dirty="0">
                <a:latin typeface="Calibri Light"/>
                <a:cs typeface="Calibri Light"/>
              </a:rPr>
              <a:t>college.</a:t>
            </a:r>
            <a:endParaRPr sz="3600">
              <a:latin typeface="Calibri Light"/>
              <a:cs typeface="Calibri Light"/>
            </a:endParaRPr>
          </a:p>
          <a:p>
            <a:pPr marL="241300" marR="5080" indent="-228600">
              <a:lnSpc>
                <a:spcPts val="3890"/>
              </a:lnSpc>
              <a:spcBef>
                <a:spcPts val="990"/>
              </a:spcBef>
              <a:buFont typeface="Arial"/>
              <a:buChar char="•"/>
              <a:tabLst>
                <a:tab pos="241300" algn="l"/>
              </a:tabLst>
            </a:pPr>
            <a:r>
              <a:rPr sz="3600" b="0" spc="-5" dirty="0">
                <a:latin typeface="Calibri Light"/>
                <a:cs typeface="Calibri Light"/>
              </a:rPr>
              <a:t>FWS</a:t>
            </a:r>
            <a:r>
              <a:rPr sz="3600" b="0" spc="-10" dirty="0">
                <a:latin typeface="Calibri Light"/>
                <a:cs typeface="Calibri Light"/>
              </a:rPr>
              <a:t> </a:t>
            </a:r>
            <a:r>
              <a:rPr sz="3600" b="0" spc="-15" dirty="0">
                <a:latin typeface="Calibri Light"/>
                <a:cs typeface="Calibri Light"/>
              </a:rPr>
              <a:t>provides</a:t>
            </a:r>
            <a:r>
              <a:rPr sz="3600" b="0" dirty="0">
                <a:latin typeface="Calibri Light"/>
                <a:cs typeface="Calibri Light"/>
              </a:rPr>
              <a:t> </a:t>
            </a:r>
            <a:r>
              <a:rPr sz="3600" b="0" spc="-20" dirty="0">
                <a:latin typeface="Calibri Light"/>
                <a:cs typeface="Calibri Light"/>
              </a:rPr>
              <a:t>employers</a:t>
            </a:r>
            <a:r>
              <a:rPr sz="3600" b="0" spc="-5" dirty="0">
                <a:latin typeface="Calibri Light"/>
                <a:cs typeface="Calibri Light"/>
              </a:rPr>
              <a:t> with</a:t>
            </a:r>
            <a:r>
              <a:rPr sz="3600" b="0" spc="5" dirty="0">
                <a:latin typeface="Calibri Light"/>
                <a:cs typeface="Calibri Light"/>
              </a:rPr>
              <a:t> </a:t>
            </a:r>
            <a:r>
              <a:rPr sz="3600" b="0" spc="-5" dirty="0">
                <a:latin typeface="Calibri Light"/>
                <a:cs typeface="Calibri Light"/>
              </a:rPr>
              <a:t>financial</a:t>
            </a:r>
            <a:r>
              <a:rPr sz="3600" b="0" spc="25" dirty="0">
                <a:latin typeface="Calibri Light"/>
                <a:cs typeface="Calibri Light"/>
              </a:rPr>
              <a:t> </a:t>
            </a:r>
            <a:r>
              <a:rPr sz="3600" b="0" spc="-5" dirty="0">
                <a:latin typeface="Calibri Light"/>
                <a:cs typeface="Calibri Light"/>
              </a:rPr>
              <a:t>support</a:t>
            </a:r>
            <a:r>
              <a:rPr sz="3600" b="0" dirty="0">
                <a:latin typeface="Calibri Light"/>
                <a:cs typeface="Calibri Light"/>
              </a:rPr>
              <a:t> </a:t>
            </a:r>
            <a:r>
              <a:rPr sz="3600" b="0" spc="-20" dirty="0">
                <a:latin typeface="Calibri Light"/>
                <a:cs typeface="Calibri Light"/>
              </a:rPr>
              <a:t>to</a:t>
            </a:r>
            <a:r>
              <a:rPr sz="3600" b="0" dirty="0">
                <a:latin typeface="Calibri Light"/>
                <a:cs typeface="Calibri Light"/>
              </a:rPr>
              <a:t> </a:t>
            </a:r>
            <a:r>
              <a:rPr sz="3600" b="0" spc="-5" dirty="0">
                <a:latin typeface="Calibri Light"/>
                <a:cs typeface="Calibri Light"/>
              </a:rPr>
              <a:t>help </a:t>
            </a:r>
            <a:r>
              <a:rPr sz="3600" b="0" spc="-800" dirty="0">
                <a:latin typeface="Calibri Light"/>
                <a:cs typeface="Calibri Light"/>
              </a:rPr>
              <a:t> </a:t>
            </a:r>
            <a:r>
              <a:rPr sz="3600" b="0" spc="-25" dirty="0">
                <a:latin typeface="Calibri Light"/>
                <a:cs typeface="Calibri Light"/>
              </a:rPr>
              <a:t>pay</a:t>
            </a:r>
            <a:r>
              <a:rPr sz="3600" b="0" dirty="0">
                <a:latin typeface="Calibri Light"/>
                <a:cs typeface="Calibri Light"/>
              </a:rPr>
              <a:t> </a:t>
            </a:r>
            <a:r>
              <a:rPr sz="3600" b="0" spc="-15" dirty="0">
                <a:latin typeface="Calibri Light"/>
                <a:cs typeface="Calibri Light"/>
              </a:rPr>
              <a:t>wages.</a:t>
            </a:r>
            <a:endParaRPr sz="3600">
              <a:latin typeface="Calibri Light"/>
              <a:cs typeface="Calibri Light"/>
            </a:endParaRPr>
          </a:p>
          <a:p>
            <a:pPr marL="241300" indent="-228600">
              <a:lnSpc>
                <a:spcPct val="100000"/>
              </a:lnSpc>
              <a:spcBef>
                <a:spcPts val="509"/>
              </a:spcBef>
              <a:buFont typeface="Arial"/>
              <a:buChar char="•"/>
              <a:tabLst>
                <a:tab pos="241300" algn="l"/>
              </a:tabLst>
            </a:pPr>
            <a:r>
              <a:rPr sz="3600" b="0" spc="-10" dirty="0">
                <a:latin typeface="Calibri Light"/>
                <a:cs typeface="Calibri Light"/>
              </a:rPr>
              <a:t>FWS</a:t>
            </a:r>
            <a:r>
              <a:rPr sz="3600" b="0" spc="-15" dirty="0">
                <a:latin typeface="Calibri Light"/>
                <a:cs typeface="Calibri Light"/>
              </a:rPr>
              <a:t> </a:t>
            </a:r>
            <a:r>
              <a:rPr sz="3600" b="0" spc="-30" dirty="0">
                <a:latin typeface="Calibri Light"/>
                <a:cs typeface="Calibri Light"/>
              </a:rPr>
              <a:t>pays</a:t>
            </a:r>
            <a:r>
              <a:rPr sz="3600" b="0" dirty="0">
                <a:latin typeface="Calibri Light"/>
                <a:cs typeface="Calibri Light"/>
              </a:rPr>
              <a:t> a </a:t>
            </a:r>
            <a:r>
              <a:rPr sz="3600" b="0" spc="-20" dirty="0">
                <a:latin typeface="Calibri Light"/>
                <a:cs typeface="Calibri Light"/>
              </a:rPr>
              <a:t>percentage</a:t>
            </a:r>
            <a:r>
              <a:rPr sz="3600" b="0" dirty="0">
                <a:latin typeface="Calibri Light"/>
                <a:cs typeface="Calibri Light"/>
              </a:rPr>
              <a:t> of</a:t>
            </a:r>
            <a:r>
              <a:rPr sz="3600" b="0" spc="-10" dirty="0">
                <a:latin typeface="Calibri Light"/>
                <a:cs typeface="Calibri Light"/>
              </a:rPr>
              <a:t> </a:t>
            </a:r>
            <a:r>
              <a:rPr sz="3600" b="0" spc="-5" dirty="0">
                <a:latin typeface="Calibri Light"/>
                <a:cs typeface="Calibri Light"/>
              </a:rPr>
              <a:t>the</a:t>
            </a:r>
            <a:r>
              <a:rPr sz="3600" b="0" dirty="0">
                <a:latin typeface="Calibri Light"/>
                <a:cs typeface="Calibri Light"/>
              </a:rPr>
              <a:t> </a:t>
            </a:r>
            <a:r>
              <a:rPr sz="3600" b="0" spc="-15" dirty="0">
                <a:latin typeface="Calibri Light"/>
                <a:cs typeface="Calibri Light"/>
              </a:rPr>
              <a:t>students’</a:t>
            </a:r>
            <a:r>
              <a:rPr sz="3600" b="0" spc="5" dirty="0">
                <a:latin typeface="Calibri Light"/>
                <a:cs typeface="Calibri Light"/>
              </a:rPr>
              <a:t> </a:t>
            </a:r>
            <a:r>
              <a:rPr sz="3600" b="0" spc="-15" dirty="0">
                <a:latin typeface="Calibri Light"/>
                <a:cs typeface="Calibri Light"/>
              </a:rPr>
              <a:t>wages:</a:t>
            </a:r>
            <a:endParaRPr sz="3600">
              <a:latin typeface="Calibri Light"/>
              <a:cs typeface="Calibri Light"/>
            </a:endParaRPr>
          </a:p>
          <a:p>
            <a:pPr marL="698500" lvl="1" indent="-228600">
              <a:lnSpc>
                <a:spcPct val="100000"/>
              </a:lnSpc>
              <a:spcBef>
                <a:spcPts val="65"/>
              </a:spcBef>
              <a:buFont typeface="Arial"/>
              <a:buChar char="•"/>
              <a:tabLst>
                <a:tab pos="698500" algn="l"/>
              </a:tabLst>
            </a:pPr>
            <a:r>
              <a:rPr sz="3600" b="0" dirty="0">
                <a:latin typeface="Calibri Light"/>
                <a:cs typeface="Calibri Light"/>
              </a:rPr>
              <a:t>75%</a:t>
            </a:r>
            <a:r>
              <a:rPr sz="3600" b="0" spc="-5" dirty="0">
                <a:latin typeface="Calibri Light"/>
                <a:cs typeface="Calibri Light"/>
              </a:rPr>
              <a:t> paid</a:t>
            </a:r>
            <a:r>
              <a:rPr sz="3600" b="0" spc="15" dirty="0">
                <a:latin typeface="Calibri Light"/>
                <a:cs typeface="Calibri Light"/>
              </a:rPr>
              <a:t> </a:t>
            </a:r>
            <a:r>
              <a:rPr sz="3600" b="0" spc="-20" dirty="0">
                <a:latin typeface="Calibri Light"/>
                <a:cs typeface="Calibri Light"/>
              </a:rPr>
              <a:t>from</a:t>
            </a:r>
            <a:r>
              <a:rPr sz="3600" b="0" spc="-15" dirty="0">
                <a:latin typeface="Calibri Light"/>
                <a:cs typeface="Calibri Light"/>
              </a:rPr>
              <a:t> </a:t>
            </a:r>
            <a:r>
              <a:rPr sz="3600" b="0" spc="-20" dirty="0">
                <a:latin typeface="Calibri Light"/>
                <a:cs typeface="Calibri Light"/>
              </a:rPr>
              <a:t>Work-Study </a:t>
            </a:r>
            <a:r>
              <a:rPr sz="3600" b="0" dirty="0">
                <a:latin typeface="Calibri Light"/>
                <a:cs typeface="Calibri Light"/>
              </a:rPr>
              <a:t>Funds</a:t>
            </a:r>
            <a:endParaRPr sz="3600">
              <a:latin typeface="Calibri Light"/>
              <a:cs typeface="Calibri Light"/>
            </a:endParaRPr>
          </a:p>
          <a:p>
            <a:pPr marL="698500" lvl="1" indent="-228600">
              <a:lnSpc>
                <a:spcPct val="100000"/>
              </a:lnSpc>
              <a:spcBef>
                <a:spcPts val="75"/>
              </a:spcBef>
              <a:buFont typeface="Arial"/>
              <a:buChar char="•"/>
              <a:tabLst>
                <a:tab pos="698500" algn="l"/>
              </a:tabLst>
            </a:pPr>
            <a:r>
              <a:rPr sz="3600" b="0" dirty="0">
                <a:latin typeface="Calibri Light"/>
                <a:cs typeface="Calibri Light"/>
              </a:rPr>
              <a:t>25%</a:t>
            </a:r>
            <a:r>
              <a:rPr sz="3600" b="0" spc="-10" dirty="0">
                <a:latin typeface="Calibri Light"/>
                <a:cs typeface="Calibri Light"/>
              </a:rPr>
              <a:t> </a:t>
            </a:r>
            <a:r>
              <a:rPr sz="3600" b="0" spc="-5" dirty="0">
                <a:latin typeface="Calibri Light"/>
                <a:cs typeface="Calibri Light"/>
              </a:rPr>
              <a:t>paid</a:t>
            </a:r>
            <a:r>
              <a:rPr sz="3600" b="0" spc="10" dirty="0">
                <a:latin typeface="Calibri Light"/>
                <a:cs typeface="Calibri Light"/>
              </a:rPr>
              <a:t> </a:t>
            </a:r>
            <a:r>
              <a:rPr sz="3600" b="0" spc="-20" dirty="0">
                <a:latin typeface="Calibri Light"/>
                <a:cs typeface="Calibri Light"/>
              </a:rPr>
              <a:t>from </a:t>
            </a:r>
            <a:r>
              <a:rPr sz="3600" b="0" dirty="0">
                <a:latin typeface="Calibri Light"/>
                <a:cs typeface="Calibri Light"/>
              </a:rPr>
              <a:t>School</a:t>
            </a:r>
            <a:r>
              <a:rPr sz="3600" b="0" spc="-20" dirty="0">
                <a:latin typeface="Calibri Light"/>
                <a:cs typeface="Calibri Light"/>
              </a:rPr>
              <a:t> </a:t>
            </a:r>
            <a:r>
              <a:rPr sz="3600" b="0" dirty="0">
                <a:latin typeface="Calibri Light"/>
                <a:cs typeface="Calibri Light"/>
              </a:rPr>
              <a:t>Funds</a:t>
            </a:r>
            <a:endParaRPr sz="3600">
              <a:latin typeface="Calibri Light"/>
              <a:cs typeface="Calibri Light"/>
            </a:endParaRPr>
          </a:p>
        </p:txBody>
      </p:sp>
      <p:pic>
        <p:nvPicPr>
          <p:cNvPr id="6" name="Audio 5">
            <a:hlinkClick r:id="" action="ppaction://media"/>
            <a:extLst>
              <a:ext uri="{FF2B5EF4-FFF2-40B4-BE49-F238E27FC236}">
                <a16:creationId xmlns:a16="http://schemas.microsoft.com/office/drawing/2014/main" id="{F4BEDCB6-37CD-4FD8-872F-44F57D8E40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80"/>
    </mc:Choice>
    <mc:Fallback xmlns="">
      <p:transition spd="slow" advTm="2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71282" y="714575"/>
            <a:ext cx="4662805" cy="5430520"/>
          </a:xfrm>
          <a:prstGeom prst="rect">
            <a:avLst/>
          </a:prstGeom>
        </p:spPr>
        <p:txBody>
          <a:bodyPr vert="horz" wrap="square" lIns="0" tIns="12700" rIns="0" bIns="0" rtlCol="0">
            <a:spAutoFit/>
          </a:bodyPr>
          <a:lstStyle/>
          <a:p>
            <a:pPr marL="241300" marR="5080" indent="-229235">
              <a:lnSpc>
                <a:spcPct val="130000"/>
              </a:lnSpc>
              <a:spcBef>
                <a:spcPts val="100"/>
              </a:spcBef>
              <a:buFont typeface="Arial"/>
              <a:buChar char="•"/>
              <a:tabLst>
                <a:tab pos="241300" algn="l"/>
              </a:tabLst>
            </a:pPr>
            <a:r>
              <a:rPr sz="2600" b="0" spc="-5" dirty="0">
                <a:latin typeface="Calibri Light"/>
                <a:cs typeface="Calibri Light"/>
              </a:rPr>
              <a:t>When viewing the </a:t>
            </a:r>
            <a:r>
              <a:rPr sz="2600" b="0" spc="-25" dirty="0">
                <a:latin typeface="Calibri Light"/>
                <a:cs typeface="Calibri Light"/>
              </a:rPr>
              <a:t>Application, </a:t>
            </a:r>
            <a:r>
              <a:rPr sz="2600" b="0" spc="-20" dirty="0">
                <a:latin typeface="Calibri Light"/>
                <a:cs typeface="Calibri Light"/>
              </a:rPr>
              <a:t> </a:t>
            </a:r>
            <a:r>
              <a:rPr sz="2600" b="0" spc="-10" dirty="0">
                <a:latin typeface="Calibri Light"/>
                <a:cs typeface="Calibri Light"/>
              </a:rPr>
              <a:t>verify</a:t>
            </a:r>
            <a:r>
              <a:rPr sz="2600" b="0" spc="5" dirty="0">
                <a:latin typeface="Calibri Light"/>
                <a:cs typeface="Calibri Light"/>
              </a:rPr>
              <a:t> </a:t>
            </a:r>
            <a:r>
              <a:rPr sz="2600" b="0" spc="-10" dirty="0">
                <a:latin typeface="Calibri Light"/>
                <a:cs typeface="Calibri Light"/>
              </a:rPr>
              <a:t>that</a:t>
            </a:r>
            <a:r>
              <a:rPr sz="2600" b="0" spc="-15" dirty="0">
                <a:latin typeface="Calibri Light"/>
                <a:cs typeface="Calibri Light"/>
              </a:rPr>
              <a:t> </a:t>
            </a:r>
            <a:r>
              <a:rPr sz="2600" b="0" spc="-5" dirty="0">
                <a:latin typeface="Calibri Light"/>
                <a:cs typeface="Calibri Light"/>
              </a:rPr>
              <a:t>the</a:t>
            </a:r>
            <a:r>
              <a:rPr sz="2600" b="0" spc="-10" dirty="0">
                <a:latin typeface="Calibri Light"/>
                <a:cs typeface="Calibri Light"/>
              </a:rPr>
              <a:t> FWS</a:t>
            </a:r>
            <a:r>
              <a:rPr sz="2600" b="0" dirty="0">
                <a:latin typeface="Calibri Light"/>
                <a:cs typeface="Calibri Light"/>
              </a:rPr>
              <a:t> </a:t>
            </a:r>
            <a:r>
              <a:rPr sz="2600" b="0" spc="-10" dirty="0">
                <a:latin typeface="Calibri Light"/>
                <a:cs typeface="Calibri Light"/>
              </a:rPr>
              <a:t>Authorization </a:t>
            </a:r>
            <a:r>
              <a:rPr sz="2600" b="0" spc="-575" dirty="0">
                <a:latin typeface="Calibri Light"/>
                <a:cs typeface="Calibri Light"/>
              </a:rPr>
              <a:t> </a:t>
            </a:r>
            <a:r>
              <a:rPr sz="2600" b="0" spc="-15" dirty="0">
                <a:latin typeface="Calibri Light"/>
                <a:cs typeface="Calibri Light"/>
              </a:rPr>
              <a:t>Form</a:t>
            </a:r>
            <a:r>
              <a:rPr sz="2600" b="0" dirty="0">
                <a:latin typeface="Calibri Light"/>
                <a:cs typeface="Calibri Light"/>
              </a:rPr>
              <a:t> </a:t>
            </a:r>
            <a:r>
              <a:rPr sz="2600" b="0" spc="-5" dirty="0">
                <a:latin typeface="Calibri Light"/>
                <a:cs typeface="Calibri Light"/>
              </a:rPr>
              <a:t>is </a:t>
            </a:r>
            <a:r>
              <a:rPr sz="2600" b="0" spc="-15" dirty="0">
                <a:latin typeface="Calibri Light"/>
                <a:cs typeface="Calibri Light"/>
              </a:rPr>
              <a:t>attached</a:t>
            </a:r>
            <a:endParaRPr sz="2600">
              <a:latin typeface="Calibri Light"/>
              <a:cs typeface="Calibri Light"/>
            </a:endParaRPr>
          </a:p>
          <a:p>
            <a:pPr marL="240665" marR="542290" indent="-228600">
              <a:lnSpc>
                <a:spcPct val="130000"/>
              </a:lnSpc>
              <a:spcBef>
                <a:spcPts val="1000"/>
              </a:spcBef>
              <a:buFont typeface="Arial"/>
              <a:buChar char="•"/>
              <a:tabLst>
                <a:tab pos="241300" algn="l"/>
              </a:tabLst>
            </a:pPr>
            <a:r>
              <a:rPr sz="2600" b="0" spc="-10" dirty="0">
                <a:latin typeface="Calibri Light"/>
                <a:cs typeface="Calibri Light"/>
              </a:rPr>
              <a:t>Note</a:t>
            </a:r>
            <a:r>
              <a:rPr sz="2600" b="0" spc="-25" dirty="0">
                <a:latin typeface="Calibri Light"/>
                <a:cs typeface="Calibri Light"/>
              </a:rPr>
              <a:t> </a:t>
            </a:r>
            <a:r>
              <a:rPr sz="2600" b="0" spc="-5" dirty="0">
                <a:latin typeface="Calibri Light"/>
                <a:cs typeface="Calibri Light"/>
              </a:rPr>
              <a:t>the</a:t>
            </a:r>
            <a:r>
              <a:rPr sz="2600" b="0" spc="-20" dirty="0">
                <a:latin typeface="Calibri Light"/>
                <a:cs typeface="Calibri Light"/>
              </a:rPr>
              <a:t> </a:t>
            </a:r>
            <a:r>
              <a:rPr sz="2600" b="0" spc="-25" dirty="0">
                <a:latin typeface="Calibri Light"/>
                <a:cs typeface="Calibri Light"/>
              </a:rPr>
              <a:t>“Preferred</a:t>
            </a:r>
            <a:r>
              <a:rPr sz="2600" b="0" spc="10" dirty="0">
                <a:latin typeface="Calibri Light"/>
                <a:cs typeface="Calibri Light"/>
              </a:rPr>
              <a:t> </a:t>
            </a:r>
            <a:r>
              <a:rPr sz="2600" b="0" dirty="0">
                <a:latin typeface="Calibri Light"/>
                <a:cs typeface="Calibri Light"/>
              </a:rPr>
              <a:t>Contact” </a:t>
            </a:r>
            <a:r>
              <a:rPr sz="2600" b="0" spc="-575" dirty="0">
                <a:latin typeface="Calibri Light"/>
                <a:cs typeface="Calibri Light"/>
              </a:rPr>
              <a:t> </a:t>
            </a:r>
            <a:r>
              <a:rPr sz="2600" b="0" spc="-5" dirty="0">
                <a:latin typeface="Calibri Light"/>
                <a:cs typeface="Calibri Light"/>
              </a:rPr>
              <a:t>method when </a:t>
            </a:r>
            <a:r>
              <a:rPr sz="2600" b="0" spc="-15" dirty="0">
                <a:latin typeface="Calibri Light"/>
                <a:cs typeface="Calibri Light"/>
              </a:rPr>
              <a:t>contacting </a:t>
            </a:r>
            <a:r>
              <a:rPr sz="2600" b="0" spc="-5" dirty="0">
                <a:latin typeface="Calibri Light"/>
                <a:cs typeface="Calibri Light"/>
              </a:rPr>
              <a:t>an </a:t>
            </a:r>
            <a:r>
              <a:rPr sz="2600" b="0" dirty="0">
                <a:latin typeface="Calibri Light"/>
                <a:cs typeface="Calibri Light"/>
              </a:rPr>
              <a:t> </a:t>
            </a:r>
            <a:r>
              <a:rPr sz="2600" b="0" spc="-10" dirty="0">
                <a:latin typeface="Calibri Light"/>
                <a:cs typeface="Calibri Light"/>
              </a:rPr>
              <a:t>applicant</a:t>
            </a:r>
            <a:r>
              <a:rPr sz="2600" b="0" spc="-20" dirty="0">
                <a:latin typeface="Calibri Light"/>
                <a:cs typeface="Calibri Light"/>
              </a:rPr>
              <a:t> </a:t>
            </a:r>
            <a:r>
              <a:rPr sz="2600" b="0" spc="-25" dirty="0">
                <a:latin typeface="Calibri Light"/>
                <a:cs typeface="Calibri Light"/>
              </a:rPr>
              <a:t>for</a:t>
            </a:r>
            <a:r>
              <a:rPr sz="2600" b="0" spc="-5" dirty="0">
                <a:latin typeface="Calibri Light"/>
                <a:cs typeface="Calibri Light"/>
              </a:rPr>
              <a:t> an</a:t>
            </a:r>
            <a:r>
              <a:rPr sz="2600" b="0" dirty="0">
                <a:latin typeface="Calibri Light"/>
                <a:cs typeface="Calibri Light"/>
              </a:rPr>
              <a:t> </a:t>
            </a:r>
            <a:r>
              <a:rPr sz="2600" b="0" spc="-10" dirty="0">
                <a:latin typeface="Calibri Light"/>
                <a:cs typeface="Calibri Light"/>
              </a:rPr>
              <a:t>interview</a:t>
            </a:r>
            <a:endParaRPr sz="2600">
              <a:latin typeface="Calibri Light"/>
              <a:cs typeface="Calibri Light"/>
            </a:endParaRPr>
          </a:p>
          <a:p>
            <a:pPr marL="241300" marR="121920" indent="-229235">
              <a:lnSpc>
                <a:spcPct val="130000"/>
              </a:lnSpc>
              <a:spcBef>
                <a:spcPts val="1000"/>
              </a:spcBef>
              <a:buFont typeface="Arial"/>
              <a:buChar char="•"/>
              <a:tabLst>
                <a:tab pos="241300" algn="l"/>
              </a:tabLst>
            </a:pPr>
            <a:r>
              <a:rPr sz="2600" b="0" spc="-5" dirty="0">
                <a:latin typeface="Calibri Light"/>
                <a:cs typeface="Calibri Light"/>
              </a:rPr>
              <a:t>The</a:t>
            </a:r>
            <a:r>
              <a:rPr sz="2600" b="0" spc="5" dirty="0">
                <a:latin typeface="Calibri Light"/>
                <a:cs typeface="Calibri Light"/>
              </a:rPr>
              <a:t> </a:t>
            </a:r>
            <a:r>
              <a:rPr sz="2600" b="0" spc="-25" dirty="0">
                <a:latin typeface="Calibri Light"/>
                <a:cs typeface="Calibri Light"/>
              </a:rPr>
              <a:t>Pencil</a:t>
            </a:r>
            <a:r>
              <a:rPr sz="2600" b="0" spc="-40" dirty="0">
                <a:latin typeface="Calibri Light"/>
                <a:cs typeface="Calibri Light"/>
              </a:rPr>
              <a:t> </a:t>
            </a:r>
            <a:r>
              <a:rPr sz="2600" b="0" spc="-10" dirty="0">
                <a:latin typeface="Calibri Light"/>
                <a:cs typeface="Calibri Light"/>
              </a:rPr>
              <a:t>icon</a:t>
            </a:r>
            <a:r>
              <a:rPr sz="2600" b="0" spc="-20" dirty="0">
                <a:latin typeface="Calibri Light"/>
                <a:cs typeface="Calibri Light"/>
              </a:rPr>
              <a:t> </a:t>
            </a:r>
            <a:r>
              <a:rPr sz="2600" b="0" spc="-10" dirty="0">
                <a:latin typeface="Calibri Light"/>
                <a:cs typeface="Calibri Light"/>
              </a:rPr>
              <a:t>next </a:t>
            </a:r>
            <a:r>
              <a:rPr sz="2600" b="0" spc="-20" dirty="0">
                <a:latin typeface="Calibri Light"/>
                <a:cs typeface="Calibri Light"/>
              </a:rPr>
              <a:t>to any</a:t>
            </a:r>
            <a:r>
              <a:rPr sz="2600" b="0" dirty="0">
                <a:latin typeface="Calibri Light"/>
                <a:cs typeface="Calibri Light"/>
              </a:rPr>
              <a:t> </a:t>
            </a:r>
            <a:r>
              <a:rPr sz="2600" b="0" spc="-35" dirty="0">
                <a:latin typeface="Calibri Light"/>
                <a:cs typeface="Calibri Light"/>
              </a:rPr>
              <a:t>Work </a:t>
            </a:r>
            <a:r>
              <a:rPr sz="2600" b="0" spc="-575" dirty="0">
                <a:latin typeface="Calibri Light"/>
                <a:cs typeface="Calibri Light"/>
              </a:rPr>
              <a:t> </a:t>
            </a:r>
            <a:r>
              <a:rPr sz="2600" b="0" spc="-5" dirty="0">
                <a:latin typeface="Calibri Light"/>
                <a:cs typeface="Calibri Light"/>
              </a:rPr>
              <a:t>Experience</a:t>
            </a:r>
            <a:r>
              <a:rPr sz="2600" b="0" spc="5" dirty="0">
                <a:latin typeface="Calibri Light"/>
                <a:cs typeface="Calibri Light"/>
              </a:rPr>
              <a:t> </a:t>
            </a:r>
            <a:r>
              <a:rPr sz="2600" b="0" spc="-10" dirty="0">
                <a:latin typeface="Calibri Light"/>
                <a:cs typeface="Calibri Light"/>
              </a:rPr>
              <a:t>entry</a:t>
            </a:r>
            <a:r>
              <a:rPr sz="2600" b="0" spc="-5" dirty="0">
                <a:latin typeface="Calibri Light"/>
                <a:cs typeface="Calibri Light"/>
              </a:rPr>
              <a:t> </a:t>
            </a:r>
            <a:r>
              <a:rPr sz="2600" b="0" spc="-10" dirty="0">
                <a:latin typeface="Calibri Light"/>
                <a:cs typeface="Calibri Light"/>
              </a:rPr>
              <a:t>can</a:t>
            </a:r>
            <a:r>
              <a:rPr sz="2600" b="0" spc="-15" dirty="0">
                <a:latin typeface="Calibri Light"/>
                <a:cs typeface="Calibri Light"/>
              </a:rPr>
              <a:t> </a:t>
            </a:r>
            <a:r>
              <a:rPr sz="2600" b="0" spc="-5" dirty="0">
                <a:latin typeface="Calibri Light"/>
                <a:cs typeface="Calibri Light"/>
              </a:rPr>
              <a:t>be used</a:t>
            </a:r>
            <a:r>
              <a:rPr sz="2600" b="0" spc="-15" dirty="0">
                <a:latin typeface="Calibri Light"/>
                <a:cs typeface="Calibri Light"/>
              </a:rPr>
              <a:t> </a:t>
            </a:r>
            <a:r>
              <a:rPr sz="2600" b="0" spc="-20" dirty="0">
                <a:latin typeface="Calibri Light"/>
                <a:cs typeface="Calibri Light"/>
              </a:rPr>
              <a:t>to </a:t>
            </a:r>
            <a:r>
              <a:rPr sz="2600" b="0" spc="-570" dirty="0">
                <a:latin typeface="Calibri Light"/>
                <a:cs typeface="Calibri Light"/>
              </a:rPr>
              <a:t> </a:t>
            </a:r>
            <a:r>
              <a:rPr sz="2600" b="0" spc="-5" dirty="0">
                <a:latin typeface="Calibri Light"/>
                <a:cs typeface="Calibri Light"/>
              </a:rPr>
              <a:t>view </a:t>
            </a:r>
            <a:r>
              <a:rPr sz="2600" b="0" spc="-10" dirty="0">
                <a:latin typeface="Calibri Light"/>
                <a:cs typeface="Calibri Light"/>
              </a:rPr>
              <a:t>details </a:t>
            </a:r>
            <a:r>
              <a:rPr sz="2600" b="0" spc="-5" dirty="0">
                <a:latin typeface="Calibri Light"/>
                <a:cs typeface="Calibri Light"/>
              </a:rPr>
              <a:t>of the job </a:t>
            </a:r>
            <a:r>
              <a:rPr sz="2600" b="0" dirty="0">
                <a:latin typeface="Calibri Light"/>
                <a:cs typeface="Calibri Light"/>
              </a:rPr>
              <a:t> </a:t>
            </a:r>
            <a:r>
              <a:rPr sz="2600" b="0" spc="-5" dirty="0">
                <a:latin typeface="Calibri Light"/>
                <a:cs typeface="Calibri Light"/>
              </a:rPr>
              <a:t>responsibilities,</a:t>
            </a:r>
            <a:r>
              <a:rPr sz="2600" b="0" spc="-15" dirty="0">
                <a:latin typeface="Calibri Light"/>
                <a:cs typeface="Calibri Light"/>
              </a:rPr>
              <a:t> </a:t>
            </a:r>
            <a:r>
              <a:rPr sz="2600" b="0" spc="-20" dirty="0">
                <a:latin typeface="Calibri Light"/>
                <a:cs typeface="Calibri Light"/>
              </a:rPr>
              <a:t>etc</a:t>
            </a:r>
            <a:endParaRPr sz="2600">
              <a:latin typeface="Calibri Light"/>
              <a:cs typeface="Calibri Light"/>
            </a:endParaRPr>
          </a:p>
        </p:txBody>
      </p:sp>
      <p:pic>
        <p:nvPicPr>
          <p:cNvPr id="3" name="object 3"/>
          <p:cNvPicPr/>
          <p:nvPr/>
        </p:nvPicPr>
        <p:blipFill>
          <a:blip r:embed="rId4" cstate="print"/>
          <a:stretch>
            <a:fillRect/>
          </a:stretch>
        </p:blipFill>
        <p:spPr>
          <a:xfrm>
            <a:off x="5674613" y="530352"/>
            <a:ext cx="5867399" cy="5924549"/>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20</a:t>
            </a:fld>
            <a:endParaRPr dirty="0"/>
          </a:p>
        </p:txBody>
      </p:sp>
      <p:pic>
        <p:nvPicPr>
          <p:cNvPr id="5" name="Audio 4">
            <a:hlinkClick r:id="" action="ppaction://media"/>
            <a:extLst>
              <a:ext uri="{FF2B5EF4-FFF2-40B4-BE49-F238E27FC236}">
                <a16:creationId xmlns:a16="http://schemas.microsoft.com/office/drawing/2014/main" id="{18A8B8DE-6E15-40C7-B792-6CC8969801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95"/>
    </mc:Choice>
    <mc:Fallback xmlns="">
      <p:transition spd="slow" advTm="2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42048" y="1045879"/>
            <a:ext cx="4157979" cy="3262629"/>
          </a:xfrm>
          <a:prstGeom prst="rect">
            <a:avLst/>
          </a:prstGeom>
        </p:spPr>
        <p:txBody>
          <a:bodyPr vert="horz" wrap="square" lIns="0" tIns="177165" rIns="0" bIns="0" rtlCol="0">
            <a:spAutoFit/>
          </a:bodyPr>
          <a:lstStyle/>
          <a:p>
            <a:pPr marL="12700" marR="5080" indent="-635">
              <a:lnSpc>
                <a:spcPct val="70000"/>
              </a:lnSpc>
              <a:spcBef>
                <a:spcPts val="1395"/>
              </a:spcBef>
            </a:pPr>
            <a:r>
              <a:rPr sz="3600" b="0" spc="-5" dirty="0">
                <a:latin typeface="Calibri Light"/>
                <a:cs typeface="Calibri Light"/>
              </a:rPr>
              <a:t>The </a:t>
            </a:r>
            <a:r>
              <a:rPr sz="3600" b="0" spc="-35" dirty="0">
                <a:latin typeface="Calibri Light"/>
                <a:cs typeface="Calibri Light"/>
              </a:rPr>
              <a:t>Print </a:t>
            </a:r>
            <a:r>
              <a:rPr sz="3600" b="0" spc="-15" dirty="0">
                <a:latin typeface="Calibri Light"/>
                <a:cs typeface="Calibri Light"/>
              </a:rPr>
              <a:t>icon </a:t>
            </a:r>
            <a:r>
              <a:rPr sz="3600" b="0" spc="-20" dirty="0">
                <a:latin typeface="Calibri Light"/>
                <a:cs typeface="Calibri Light"/>
              </a:rPr>
              <a:t>found </a:t>
            </a:r>
            <a:r>
              <a:rPr sz="3600" b="0" spc="-5" dirty="0">
                <a:latin typeface="Calibri Light"/>
                <a:cs typeface="Calibri Light"/>
              </a:rPr>
              <a:t>in </a:t>
            </a:r>
            <a:r>
              <a:rPr sz="3600" b="0" spc="-800" dirty="0">
                <a:latin typeface="Calibri Light"/>
                <a:cs typeface="Calibri Light"/>
              </a:rPr>
              <a:t> </a:t>
            </a:r>
            <a:r>
              <a:rPr sz="3600" b="0" spc="-5" dirty="0">
                <a:latin typeface="Calibri Light"/>
                <a:cs typeface="Calibri Light"/>
              </a:rPr>
              <a:t>the </a:t>
            </a:r>
            <a:r>
              <a:rPr sz="3600" b="0" spc="-15" dirty="0">
                <a:latin typeface="Calibri Light"/>
                <a:cs typeface="Calibri Light"/>
              </a:rPr>
              <a:t>Print </a:t>
            </a:r>
            <a:r>
              <a:rPr sz="3600" b="0" spc="-10" dirty="0">
                <a:latin typeface="Calibri Light"/>
                <a:cs typeface="Calibri Light"/>
              </a:rPr>
              <a:t>column </a:t>
            </a:r>
            <a:r>
              <a:rPr sz="3600" b="0" spc="-15" dirty="0">
                <a:latin typeface="Calibri Light"/>
                <a:cs typeface="Calibri Light"/>
              </a:rPr>
              <a:t>can </a:t>
            </a:r>
            <a:r>
              <a:rPr sz="3600" b="0" spc="-10" dirty="0">
                <a:latin typeface="Calibri Light"/>
                <a:cs typeface="Calibri Light"/>
              </a:rPr>
              <a:t> </a:t>
            </a:r>
            <a:r>
              <a:rPr sz="3600" b="0" dirty="0">
                <a:latin typeface="Calibri Light"/>
                <a:cs typeface="Calibri Light"/>
              </a:rPr>
              <a:t>be </a:t>
            </a:r>
            <a:r>
              <a:rPr sz="3600" b="0" spc="-5" dirty="0">
                <a:latin typeface="Calibri Light"/>
                <a:cs typeface="Calibri Light"/>
              </a:rPr>
              <a:t>used </a:t>
            </a:r>
            <a:r>
              <a:rPr sz="3600" b="0" spc="-20" dirty="0">
                <a:latin typeface="Calibri Light"/>
                <a:cs typeface="Calibri Light"/>
              </a:rPr>
              <a:t>to </a:t>
            </a:r>
            <a:r>
              <a:rPr sz="3600" b="0" dirty="0">
                <a:latin typeface="Calibri Light"/>
                <a:cs typeface="Calibri Light"/>
              </a:rPr>
              <a:t>individually </a:t>
            </a:r>
            <a:r>
              <a:rPr sz="3600" b="0" spc="-800" dirty="0">
                <a:latin typeface="Calibri Light"/>
                <a:cs typeface="Calibri Light"/>
              </a:rPr>
              <a:t> </a:t>
            </a:r>
            <a:r>
              <a:rPr sz="3600" b="0" spc="-25" dirty="0">
                <a:latin typeface="Calibri Light"/>
                <a:cs typeface="Calibri Light"/>
              </a:rPr>
              <a:t>generate </a:t>
            </a:r>
            <a:r>
              <a:rPr sz="3600" b="0" spc="-5" dirty="0">
                <a:latin typeface="Calibri Light"/>
                <a:cs typeface="Calibri Light"/>
              </a:rPr>
              <a:t>the </a:t>
            </a:r>
            <a:r>
              <a:rPr sz="3600" b="0" spc="-15" dirty="0">
                <a:latin typeface="Calibri Light"/>
                <a:cs typeface="Calibri Light"/>
              </a:rPr>
              <a:t>details </a:t>
            </a:r>
            <a:r>
              <a:rPr sz="3600" b="0" dirty="0">
                <a:latin typeface="Calibri Light"/>
                <a:cs typeface="Calibri Light"/>
              </a:rPr>
              <a:t>of </a:t>
            </a:r>
            <a:r>
              <a:rPr sz="3600" b="0" spc="-800" dirty="0">
                <a:latin typeface="Calibri Light"/>
                <a:cs typeface="Calibri Light"/>
              </a:rPr>
              <a:t> </a:t>
            </a:r>
            <a:r>
              <a:rPr sz="3600" b="0" spc="-5" dirty="0">
                <a:latin typeface="Calibri Light"/>
                <a:cs typeface="Calibri Light"/>
              </a:rPr>
              <a:t>the</a:t>
            </a:r>
            <a:r>
              <a:rPr sz="3600" b="0" spc="-10" dirty="0">
                <a:latin typeface="Calibri Light"/>
                <a:cs typeface="Calibri Light"/>
              </a:rPr>
              <a:t> application</a:t>
            </a:r>
            <a:r>
              <a:rPr sz="3600" b="0" spc="15" dirty="0">
                <a:latin typeface="Calibri Light"/>
                <a:cs typeface="Calibri Light"/>
              </a:rPr>
              <a:t> </a:t>
            </a:r>
            <a:r>
              <a:rPr sz="3600" b="0" spc="-5" dirty="0">
                <a:latin typeface="Calibri Light"/>
                <a:cs typeface="Calibri Light"/>
              </a:rPr>
              <a:t>in PDF </a:t>
            </a:r>
            <a:r>
              <a:rPr sz="3600" b="0" dirty="0">
                <a:latin typeface="Calibri Light"/>
                <a:cs typeface="Calibri Light"/>
              </a:rPr>
              <a:t> </a:t>
            </a:r>
            <a:r>
              <a:rPr sz="3600" b="0" spc="-20" dirty="0">
                <a:latin typeface="Calibri Light"/>
                <a:cs typeface="Calibri Light"/>
              </a:rPr>
              <a:t>format, </a:t>
            </a:r>
            <a:r>
              <a:rPr sz="3600" b="0" spc="-5" dirty="0">
                <a:latin typeface="Calibri Light"/>
                <a:cs typeface="Calibri Light"/>
              </a:rPr>
              <a:t>along with </a:t>
            </a:r>
            <a:r>
              <a:rPr sz="3600" b="0" spc="-30" dirty="0">
                <a:latin typeface="Calibri Light"/>
                <a:cs typeface="Calibri Light"/>
              </a:rPr>
              <a:t>any </a:t>
            </a:r>
            <a:r>
              <a:rPr sz="3600" b="0" spc="-800" dirty="0">
                <a:latin typeface="Calibri Light"/>
                <a:cs typeface="Calibri Light"/>
              </a:rPr>
              <a:t> </a:t>
            </a:r>
            <a:r>
              <a:rPr sz="3600" b="0" spc="-20" dirty="0">
                <a:latin typeface="Calibri Light"/>
                <a:cs typeface="Calibri Light"/>
              </a:rPr>
              <a:t>attachments</a:t>
            </a:r>
            <a:r>
              <a:rPr sz="3600" b="0" spc="15" dirty="0">
                <a:latin typeface="Calibri Light"/>
                <a:cs typeface="Calibri Light"/>
              </a:rPr>
              <a:t> </a:t>
            </a:r>
            <a:r>
              <a:rPr sz="3600" b="0" spc="-5" dirty="0">
                <a:latin typeface="Calibri Light"/>
                <a:cs typeface="Calibri Light"/>
              </a:rPr>
              <a:t>the </a:t>
            </a:r>
            <a:r>
              <a:rPr sz="3600" b="0" dirty="0">
                <a:latin typeface="Calibri Light"/>
                <a:cs typeface="Calibri Light"/>
              </a:rPr>
              <a:t> </a:t>
            </a:r>
            <a:r>
              <a:rPr sz="3600" b="0" spc="-10" dirty="0">
                <a:latin typeface="Calibri Light"/>
                <a:cs typeface="Calibri Light"/>
              </a:rPr>
              <a:t>applicant</a:t>
            </a:r>
            <a:r>
              <a:rPr sz="3600" b="0" spc="15" dirty="0">
                <a:latin typeface="Calibri Light"/>
                <a:cs typeface="Calibri Light"/>
              </a:rPr>
              <a:t> </a:t>
            </a:r>
            <a:r>
              <a:rPr sz="3600" b="0" spc="-15" dirty="0">
                <a:latin typeface="Calibri Light"/>
                <a:cs typeface="Calibri Light"/>
              </a:rPr>
              <a:t>submitted.</a:t>
            </a:r>
            <a:endParaRPr sz="3600">
              <a:latin typeface="Calibri Light"/>
              <a:cs typeface="Calibri Light"/>
            </a:endParaRPr>
          </a:p>
        </p:txBody>
      </p:sp>
      <p:pic>
        <p:nvPicPr>
          <p:cNvPr id="3" name="object 3"/>
          <p:cNvPicPr/>
          <p:nvPr/>
        </p:nvPicPr>
        <p:blipFill>
          <a:blip r:embed="rId4" cstate="print"/>
          <a:stretch>
            <a:fillRect/>
          </a:stretch>
        </p:blipFill>
        <p:spPr>
          <a:xfrm>
            <a:off x="5775959" y="1298447"/>
            <a:ext cx="6057521" cy="4162008"/>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21</a:t>
            </a:fld>
            <a:endParaRPr dirty="0"/>
          </a:p>
        </p:txBody>
      </p:sp>
      <p:pic>
        <p:nvPicPr>
          <p:cNvPr id="5" name="Audio 4">
            <a:hlinkClick r:id="" action="ppaction://media"/>
            <a:extLst>
              <a:ext uri="{FF2B5EF4-FFF2-40B4-BE49-F238E27FC236}">
                <a16:creationId xmlns:a16="http://schemas.microsoft.com/office/drawing/2014/main" id="{450B11C5-F007-4A22-9711-1C382EDFAC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45"/>
    </mc:Choice>
    <mc:Fallback xmlns="">
      <p:transition spd="slow" advTm="16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47160"/>
            <a:ext cx="8789670" cy="635635"/>
          </a:xfrm>
          <a:prstGeom prst="rect">
            <a:avLst/>
          </a:prstGeom>
        </p:spPr>
        <p:txBody>
          <a:bodyPr vert="horz" wrap="square" lIns="0" tIns="12700" rIns="0" bIns="0" rtlCol="0">
            <a:spAutoFit/>
          </a:bodyPr>
          <a:lstStyle/>
          <a:p>
            <a:pPr marL="12700">
              <a:lnSpc>
                <a:spcPct val="100000"/>
              </a:lnSpc>
              <a:spcBef>
                <a:spcPts val="100"/>
              </a:spcBef>
            </a:pPr>
            <a:r>
              <a:rPr b="0" spc="-45" dirty="0">
                <a:latin typeface="Calibri Light"/>
                <a:cs typeface="Calibri Light"/>
              </a:rPr>
              <a:t>Student’s</a:t>
            </a:r>
            <a:r>
              <a:rPr b="0" spc="-70" dirty="0">
                <a:latin typeface="Calibri Light"/>
                <a:cs typeface="Calibri Light"/>
              </a:rPr>
              <a:t> </a:t>
            </a:r>
            <a:r>
              <a:rPr b="0" spc="-30" dirty="0">
                <a:latin typeface="Calibri Light"/>
                <a:cs typeface="Calibri Light"/>
              </a:rPr>
              <a:t>View</a:t>
            </a:r>
            <a:r>
              <a:rPr b="0" spc="-95" dirty="0">
                <a:latin typeface="Calibri Light"/>
                <a:cs typeface="Calibri Light"/>
              </a:rPr>
              <a:t> </a:t>
            </a:r>
            <a:r>
              <a:rPr b="0" spc="-20" dirty="0">
                <a:latin typeface="Calibri Light"/>
                <a:cs typeface="Calibri Light"/>
              </a:rPr>
              <a:t>of</a:t>
            </a:r>
            <a:r>
              <a:rPr b="0" spc="-55" dirty="0">
                <a:latin typeface="Calibri Light"/>
                <a:cs typeface="Calibri Light"/>
              </a:rPr>
              <a:t> </a:t>
            </a:r>
            <a:r>
              <a:rPr b="0" spc="-20" dirty="0">
                <a:latin typeface="Calibri Light"/>
                <a:cs typeface="Calibri Light"/>
              </a:rPr>
              <a:t>the</a:t>
            </a:r>
            <a:r>
              <a:rPr b="0" spc="-90" dirty="0">
                <a:latin typeface="Calibri Light"/>
                <a:cs typeface="Calibri Light"/>
              </a:rPr>
              <a:t> </a:t>
            </a:r>
            <a:r>
              <a:rPr b="0" spc="-75" dirty="0">
                <a:latin typeface="Calibri Light"/>
                <a:cs typeface="Calibri Light"/>
              </a:rPr>
              <a:t>Work </a:t>
            </a:r>
            <a:r>
              <a:rPr b="0" spc="-30" dirty="0">
                <a:latin typeface="Calibri Light"/>
                <a:cs typeface="Calibri Light"/>
              </a:rPr>
              <a:t>Study</a:t>
            </a:r>
            <a:r>
              <a:rPr b="0" spc="-85" dirty="0">
                <a:latin typeface="Calibri Light"/>
                <a:cs typeface="Calibri Light"/>
              </a:rPr>
              <a:t> </a:t>
            </a:r>
            <a:r>
              <a:rPr b="0" spc="-20" dirty="0">
                <a:latin typeface="Calibri Light"/>
                <a:cs typeface="Calibri Light"/>
              </a:rPr>
              <a:t>Job</a:t>
            </a:r>
            <a:r>
              <a:rPr b="0" spc="-75" dirty="0">
                <a:latin typeface="Calibri Light"/>
                <a:cs typeface="Calibri Light"/>
              </a:rPr>
              <a:t> </a:t>
            </a:r>
            <a:r>
              <a:rPr b="0" spc="-50" dirty="0">
                <a:latin typeface="Calibri Light"/>
                <a:cs typeface="Calibri Light"/>
              </a:rPr>
              <a:t>Portal</a:t>
            </a:r>
          </a:p>
        </p:txBody>
      </p:sp>
      <p:pic>
        <p:nvPicPr>
          <p:cNvPr id="3" name="object 3"/>
          <p:cNvPicPr/>
          <p:nvPr/>
        </p:nvPicPr>
        <p:blipFill>
          <a:blip r:embed="rId4" cstate="print"/>
          <a:stretch>
            <a:fillRect/>
          </a:stretch>
        </p:blipFill>
        <p:spPr>
          <a:xfrm>
            <a:off x="3012948" y="1601362"/>
            <a:ext cx="6617207" cy="4240985"/>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22</a:t>
            </a:fld>
            <a:endParaRPr dirty="0"/>
          </a:p>
        </p:txBody>
      </p:sp>
      <p:pic>
        <p:nvPicPr>
          <p:cNvPr id="6" name="Audio 5">
            <a:hlinkClick r:id="" action="ppaction://media"/>
            <a:extLst>
              <a:ext uri="{FF2B5EF4-FFF2-40B4-BE49-F238E27FC236}">
                <a16:creationId xmlns:a16="http://schemas.microsoft.com/office/drawing/2014/main" id="{6C89330A-B046-4AFB-84C2-44B1478ED9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61"/>
    </mc:Choice>
    <mc:Fallback xmlns="">
      <p:transition spd="slow" advTm="4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23</a:t>
            </a:fld>
            <a:endParaRPr dirty="0"/>
          </a:p>
        </p:txBody>
      </p:sp>
      <p:sp>
        <p:nvSpPr>
          <p:cNvPr id="2" name="object 2"/>
          <p:cNvSpPr txBox="1">
            <a:spLocks noGrp="1"/>
          </p:cNvSpPr>
          <p:nvPr>
            <p:ph type="title"/>
          </p:nvPr>
        </p:nvSpPr>
        <p:spPr>
          <a:xfrm>
            <a:off x="916939" y="647160"/>
            <a:ext cx="1916430" cy="635635"/>
          </a:xfrm>
          <a:prstGeom prst="rect">
            <a:avLst/>
          </a:prstGeom>
        </p:spPr>
        <p:txBody>
          <a:bodyPr vert="horz" wrap="square" lIns="0" tIns="12700" rIns="0" bIns="0" rtlCol="0">
            <a:spAutoFit/>
          </a:bodyPr>
          <a:lstStyle/>
          <a:p>
            <a:pPr marL="12700">
              <a:lnSpc>
                <a:spcPct val="100000"/>
              </a:lnSpc>
              <a:spcBef>
                <a:spcPts val="100"/>
              </a:spcBef>
            </a:pPr>
            <a:r>
              <a:rPr b="0" spc="-45" dirty="0">
                <a:latin typeface="Calibri Light"/>
                <a:cs typeface="Calibri Light"/>
              </a:rPr>
              <a:t>O</a:t>
            </a:r>
            <a:r>
              <a:rPr b="0" spc="-70" dirty="0">
                <a:latin typeface="Calibri Light"/>
                <a:cs typeface="Calibri Light"/>
              </a:rPr>
              <a:t>v</a:t>
            </a:r>
            <a:r>
              <a:rPr b="0" spc="-45" dirty="0">
                <a:latin typeface="Calibri Light"/>
                <a:cs typeface="Calibri Light"/>
              </a:rPr>
              <a:t>e</a:t>
            </a:r>
            <a:r>
              <a:rPr b="0" spc="10" dirty="0">
                <a:latin typeface="Calibri Light"/>
                <a:cs typeface="Calibri Light"/>
              </a:rPr>
              <a:t>r</a:t>
            </a:r>
            <a:r>
              <a:rPr b="0" spc="-40" dirty="0">
                <a:latin typeface="Calibri Light"/>
                <a:cs typeface="Calibri Light"/>
              </a:rPr>
              <a:t>v</a:t>
            </a:r>
            <a:r>
              <a:rPr b="0" spc="-25" dirty="0">
                <a:latin typeface="Calibri Light"/>
                <a:cs typeface="Calibri Light"/>
              </a:rPr>
              <a:t>i</a:t>
            </a:r>
            <a:r>
              <a:rPr b="0" spc="-65" dirty="0">
                <a:latin typeface="Calibri Light"/>
                <a:cs typeface="Calibri Light"/>
              </a:rPr>
              <a:t>e</a:t>
            </a:r>
            <a:r>
              <a:rPr b="0" dirty="0">
                <a:latin typeface="Calibri Light"/>
                <a:cs typeface="Calibri Light"/>
              </a:rPr>
              <a:t>w</a:t>
            </a:r>
          </a:p>
        </p:txBody>
      </p:sp>
      <p:sp>
        <p:nvSpPr>
          <p:cNvPr id="3" name="object 3"/>
          <p:cNvSpPr txBox="1"/>
          <p:nvPr/>
        </p:nvSpPr>
        <p:spPr>
          <a:xfrm>
            <a:off x="916939" y="1757883"/>
            <a:ext cx="10343515" cy="3664585"/>
          </a:xfrm>
          <a:prstGeom prst="rect">
            <a:avLst/>
          </a:prstGeom>
        </p:spPr>
        <p:txBody>
          <a:bodyPr vert="horz" wrap="square" lIns="0" tIns="48260" rIns="0" bIns="0" rtlCol="0">
            <a:spAutoFit/>
          </a:bodyPr>
          <a:lstStyle/>
          <a:p>
            <a:pPr marL="241300" indent="-228600">
              <a:lnSpc>
                <a:spcPct val="100000"/>
              </a:lnSpc>
              <a:spcBef>
                <a:spcPts val="380"/>
              </a:spcBef>
              <a:buFont typeface="Arial"/>
              <a:buChar char="•"/>
              <a:tabLst>
                <a:tab pos="241300" algn="l"/>
              </a:tabLst>
            </a:pPr>
            <a:r>
              <a:rPr sz="2800" spc="-15" dirty="0">
                <a:latin typeface="Calibri"/>
                <a:cs typeface="Calibri"/>
              </a:rPr>
              <a:t>FSU</a:t>
            </a:r>
            <a:r>
              <a:rPr sz="2800" dirty="0">
                <a:latin typeface="Calibri"/>
                <a:cs typeface="Calibri"/>
              </a:rPr>
              <a:t> </a:t>
            </a:r>
            <a:r>
              <a:rPr sz="2800" spc="-5" dirty="0">
                <a:latin typeface="Calibri"/>
                <a:cs typeface="Calibri"/>
              </a:rPr>
              <a:t>HR/FWS</a:t>
            </a:r>
            <a:r>
              <a:rPr sz="2800" spc="5" dirty="0">
                <a:latin typeface="Calibri"/>
                <a:cs typeface="Calibri"/>
              </a:rPr>
              <a:t> </a:t>
            </a:r>
            <a:r>
              <a:rPr sz="2800" spc="-5" dirty="0">
                <a:latin typeface="Calibri"/>
                <a:cs typeface="Calibri"/>
              </a:rPr>
              <a:t>Online</a:t>
            </a:r>
            <a:r>
              <a:rPr sz="2800" spc="-10" dirty="0">
                <a:latin typeface="Calibri"/>
                <a:cs typeface="Calibri"/>
              </a:rPr>
              <a:t> </a:t>
            </a:r>
            <a:r>
              <a:rPr sz="2800" spc="-5" dirty="0">
                <a:latin typeface="Calibri"/>
                <a:cs typeface="Calibri"/>
              </a:rPr>
              <a:t>Job Opening</a:t>
            </a:r>
            <a:endParaRPr sz="2800">
              <a:latin typeface="Calibri"/>
              <a:cs typeface="Calibri"/>
            </a:endParaRPr>
          </a:p>
          <a:p>
            <a:pPr marL="698500" marR="90805" lvl="1" indent="-228600">
              <a:lnSpc>
                <a:spcPts val="2590"/>
              </a:lnSpc>
              <a:spcBef>
                <a:spcPts val="565"/>
              </a:spcBef>
              <a:buFont typeface="Arial"/>
              <a:buChar char="•"/>
              <a:tabLst>
                <a:tab pos="698500" algn="l"/>
              </a:tabLst>
            </a:pPr>
            <a:r>
              <a:rPr sz="2400" spc="-5" dirty="0">
                <a:latin typeface="Calibri"/>
                <a:cs typeface="Calibri"/>
              </a:rPr>
              <a:t>Department/HR </a:t>
            </a:r>
            <a:r>
              <a:rPr sz="2400" spc="-20" dirty="0">
                <a:latin typeface="Calibri"/>
                <a:cs typeface="Calibri"/>
              </a:rPr>
              <a:t>Rep</a:t>
            </a:r>
            <a:r>
              <a:rPr sz="2400" spc="5" dirty="0">
                <a:latin typeface="Calibri"/>
                <a:cs typeface="Calibri"/>
              </a:rPr>
              <a:t> </a:t>
            </a:r>
            <a:r>
              <a:rPr sz="2400" spc="-15" dirty="0">
                <a:latin typeface="Calibri"/>
                <a:cs typeface="Calibri"/>
              </a:rPr>
              <a:t>creates</a:t>
            </a:r>
            <a:r>
              <a:rPr sz="2400" spc="5" dirty="0">
                <a:latin typeface="Calibri"/>
                <a:cs typeface="Calibri"/>
              </a:rPr>
              <a:t> </a:t>
            </a:r>
            <a:r>
              <a:rPr sz="2400" spc="-5" dirty="0">
                <a:latin typeface="Calibri"/>
                <a:cs typeface="Calibri"/>
              </a:rPr>
              <a:t>and</a:t>
            </a:r>
            <a:r>
              <a:rPr sz="2400" dirty="0">
                <a:latin typeface="Calibri"/>
                <a:cs typeface="Calibri"/>
              </a:rPr>
              <a:t> </a:t>
            </a:r>
            <a:r>
              <a:rPr sz="2400" spc="-5" dirty="0">
                <a:latin typeface="Calibri"/>
                <a:cs typeface="Calibri"/>
              </a:rPr>
              <a:t>submits</a:t>
            </a:r>
            <a:r>
              <a:rPr sz="2400" spc="-20" dirty="0">
                <a:latin typeface="Calibri"/>
                <a:cs typeface="Calibri"/>
              </a:rPr>
              <a:t> </a:t>
            </a:r>
            <a:r>
              <a:rPr sz="2400" spc="-5" dirty="0">
                <a:latin typeface="Calibri"/>
                <a:cs typeface="Calibri"/>
              </a:rPr>
              <a:t>position</a:t>
            </a:r>
            <a:r>
              <a:rPr sz="2400" spc="-15" dirty="0">
                <a:latin typeface="Calibri"/>
                <a:cs typeface="Calibri"/>
              </a:rPr>
              <a:t> </a:t>
            </a:r>
            <a:r>
              <a:rPr sz="2400" spc="-5" dirty="0">
                <a:latin typeface="Calibri"/>
                <a:cs typeface="Calibri"/>
              </a:rPr>
              <a:t>job</a:t>
            </a:r>
            <a:r>
              <a:rPr sz="2400" dirty="0">
                <a:latin typeface="Calibri"/>
                <a:cs typeface="Calibri"/>
              </a:rPr>
              <a:t> </a:t>
            </a:r>
            <a:r>
              <a:rPr sz="2400" spc="-5" dirty="0">
                <a:latin typeface="Calibri"/>
                <a:cs typeface="Calibri"/>
              </a:rPr>
              <a:t>opening and </a:t>
            </a:r>
            <a:r>
              <a:rPr sz="2400" spc="-20" dirty="0">
                <a:latin typeface="Calibri"/>
                <a:cs typeface="Calibri"/>
              </a:rPr>
              <a:t>integrated </a:t>
            </a:r>
            <a:r>
              <a:rPr sz="2400" spc="-525" dirty="0">
                <a:latin typeface="Calibri"/>
                <a:cs typeface="Calibri"/>
              </a:rPr>
              <a:t> </a:t>
            </a:r>
            <a:r>
              <a:rPr sz="2400" spc="-10" dirty="0">
                <a:latin typeface="Calibri"/>
                <a:cs typeface="Calibri"/>
              </a:rPr>
              <a:t>background</a:t>
            </a:r>
            <a:r>
              <a:rPr sz="2400" spc="-20" dirty="0">
                <a:latin typeface="Calibri"/>
                <a:cs typeface="Calibri"/>
              </a:rPr>
              <a:t> </a:t>
            </a:r>
            <a:r>
              <a:rPr sz="2400" spc="-5" dirty="0">
                <a:latin typeface="Calibri"/>
                <a:cs typeface="Calibri"/>
              </a:rPr>
              <a:t>check </a:t>
            </a:r>
            <a:r>
              <a:rPr sz="2400" spc="-15" dirty="0">
                <a:latin typeface="Calibri"/>
                <a:cs typeface="Calibri"/>
              </a:rPr>
              <a:t>requirement</a:t>
            </a:r>
            <a:endParaRPr sz="2400">
              <a:latin typeface="Calibri"/>
              <a:cs typeface="Calibri"/>
            </a:endParaRPr>
          </a:p>
          <a:p>
            <a:pPr marL="698500" marR="5080" lvl="1" indent="-228600">
              <a:lnSpc>
                <a:spcPts val="2590"/>
              </a:lnSpc>
              <a:spcBef>
                <a:spcPts val="500"/>
              </a:spcBef>
              <a:buFont typeface="Arial"/>
              <a:buChar char="•"/>
              <a:tabLst>
                <a:tab pos="698500" algn="l"/>
              </a:tabLst>
            </a:pPr>
            <a:r>
              <a:rPr sz="2400" dirty="0">
                <a:latin typeface="Calibri"/>
                <a:cs typeface="Calibri"/>
              </a:rPr>
              <a:t>Upon</a:t>
            </a:r>
            <a:r>
              <a:rPr sz="2400" spc="-10" dirty="0">
                <a:latin typeface="Calibri"/>
                <a:cs typeface="Calibri"/>
              </a:rPr>
              <a:t> </a:t>
            </a:r>
            <a:r>
              <a:rPr sz="2400" spc="-5" dirty="0">
                <a:latin typeface="Calibri"/>
                <a:cs typeface="Calibri"/>
              </a:rPr>
              <a:t>FWS </a:t>
            </a:r>
            <a:r>
              <a:rPr sz="2400" spc="-15" dirty="0">
                <a:latin typeface="Calibri"/>
                <a:cs typeface="Calibri"/>
              </a:rPr>
              <a:t>Recruiter</a:t>
            </a:r>
            <a:r>
              <a:rPr sz="2400" spc="5" dirty="0">
                <a:latin typeface="Calibri"/>
                <a:cs typeface="Calibri"/>
              </a:rPr>
              <a:t> </a:t>
            </a:r>
            <a:r>
              <a:rPr sz="2400" spc="-15" dirty="0">
                <a:latin typeface="Calibri"/>
                <a:cs typeface="Calibri"/>
              </a:rPr>
              <a:t>approval,</a:t>
            </a:r>
            <a:r>
              <a:rPr sz="2400" dirty="0">
                <a:latin typeface="Calibri"/>
                <a:cs typeface="Calibri"/>
              </a:rPr>
              <a:t> the </a:t>
            </a:r>
            <a:r>
              <a:rPr sz="2400" spc="-5" dirty="0">
                <a:latin typeface="Calibri"/>
                <a:cs typeface="Calibri"/>
              </a:rPr>
              <a:t>job</a:t>
            </a:r>
            <a:r>
              <a:rPr sz="2400" spc="-10" dirty="0">
                <a:latin typeface="Calibri"/>
                <a:cs typeface="Calibri"/>
              </a:rPr>
              <a:t> </a:t>
            </a:r>
            <a:r>
              <a:rPr sz="2400" spc="-5" dirty="0">
                <a:latin typeface="Calibri"/>
                <a:cs typeface="Calibri"/>
              </a:rPr>
              <a:t>opening</a:t>
            </a:r>
            <a:r>
              <a:rPr sz="2400" spc="5" dirty="0">
                <a:latin typeface="Calibri"/>
                <a:cs typeface="Calibri"/>
              </a:rPr>
              <a:t> </a:t>
            </a:r>
            <a:r>
              <a:rPr sz="2400" spc="-10" dirty="0">
                <a:latin typeface="Calibri"/>
                <a:cs typeface="Calibri"/>
              </a:rPr>
              <a:t>becomes available</a:t>
            </a:r>
            <a:r>
              <a:rPr sz="2400" dirty="0">
                <a:latin typeface="Calibri"/>
                <a:cs typeface="Calibri"/>
              </a:rPr>
              <a:t> </a:t>
            </a:r>
            <a:r>
              <a:rPr sz="2400" spc="-20" dirty="0">
                <a:latin typeface="Calibri"/>
                <a:cs typeface="Calibri"/>
              </a:rPr>
              <a:t>for</a:t>
            </a:r>
            <a:r>
              <a:rPr sz="2400" spc="-5" dirty="0">
                <a:latin typeface="Calibri"/>
                <a:cs typeface="Calibri"/>
              </a:rPr>
              <a:t> </a:t>
            </a:r>
            <a:r>
              <a:rPr sz="2400" spc="-10" dirty="0">
                <a:latin typeface="Calibri"/>
                <a:cs typeface="Calibri"/>
              </a:rPr>
              <a:t>students </a:t>
            </a:r>
            <a:r>
              <a:rPr sz="2400" spc="-525" dirty="0">
                <a:latin typeface="Calibri"/>
                <a:cs typeface="Calibri"/>
              </a:rPr>
              <a:t> </a:t>
            </a:r>
            <a:r>
              <a:rPr sz="2400" spc="-15" dirty="0">
                <a:latin typeface="Calibri"/>
                <a:cs typeface="Calibri"/>
              </a:rPr>
              <a:t>to</a:t>
            </a:r>
            <a:r>
              <a:rPr sz="2400" spc="-20" dirty="0">
                <a:latin typeface="Calibri"/>
                <a:cs typeface="Calibri"/>
              </a:rPr>
              <a:t> </a:t>
            </a:r>
            <a:r>
              <a:rPr sz="2400" spc="-5" dirty="0">
                <a:latin typeface="Calibri"/>
                <a:cs typeface="Calibri"/>
              </a:rPr>
              <a:t>view </a:t>
            </a:r>
            <a:r>
              <a:rPr sz="2400" spc="-10" dirty="0">
                <a:latin typeface="Calibri"/>
                <a:cs typeface="Calibri"/>
              </a:rPr>
              <a:t>immediately</a:t>
            </a:r>
            <a:endParaRPr sz="2400">
              <a:latin typeface="Calibri"/>
              <a:cs typeface="Calibri"/>
            </a:endParaRPr>
          </a:p>
          <a:p>
            <a:pPr marL="698500" lvl="1" indent="-228600">
              <a:lnSpc>
                <a:spcPct val="100000"/>
              </a:lnSpc>
              <a:spcBef>
                <a:spcPts val="175"/>
              </a:spcBef>
              <a:buFont typeface="Arial"/>
              <a:buChar char="•"/>
              <a:tabLst>
                <a:tab pos="698500" algn="l"/>
              </a:tabLst>
            </a:pPr>
            <a:r>
              <a:rPr sz="2400" spc="-5" dirty="0">
                <a:latin typeface="Calibri"/>
                <a:cs typeface="Calibri"/>
              </a:rPr>
              <a:t>Student </a:t>
            </a:r>
            <a:r>
              <a:rPr sz="2400" spc="-10" dirty="0">
                <a:latin typeface="Calibri"/>
                <a:cs typeface="Calibri"/>
              </a:rPr>
              <a:t>must </a:t>
            </a:r>
            <a:r>
              <a:rPr sz="2400" spc="-5" dirty="0">
                <a:latin typeface="Calibri"/>
                <a:cs typeface="Calibri"/>
              </a:rPr>
              <a:t>accept their</a:t>
            </a:r>
            <a:r>
              <a:rPr sz="2400" spc="-10" dirty="0">
                <a:latin typeface="Calibri"/>
                <a:cs typeface="Calibri"/>
              </a:rPr>
              <a:t> work</a:t>
            </a:r>
            <a:r>
              <a:rPr sz="2400" spc="-5" dirty="0">
                <a:latin typeface="Calibri"/>
                <a:cs typeface="Calibri"/>
              </a:rPr>
              <a:t> </a:t>
            </a:r>
            <a:r>
              <a:rPr sz="2400" spc="-10" dirty="0">
                <a:latin typeface="Calibri"/>
                <a:cs typeface="Calibri"/>
              </a:rPr>
              <a:t>study</a:t>
            </a:r>
            <a:r>
              <a:rPr sz="2400" dirty="0">
                <a:latin typeface="Calibri"/>
                <a:cs typeface="Calibri"/>
              </a:rPr>
              <a:t> </a:t>
            </a:r>
            <a:r>
              <a:rPr sz="2400" spc="-20" dirty="0">
                <a:latin typeface="Calibri"/>
                <a:cs typeface="Calibri"/>
              </a:rPr>
              <a:t>award</a:t>
            </a:r>
            <a:r>
              <a:rPr sz="2400" spc="-5" dirty="0">
                <a:latin typeface="Calibri"/>
                <a:cs typeface="Calibri"/>
              </a:rPr>
              <a:t> prior</a:t>
            </a:r>
            <a:r>
              <a:rPr sz="2400" spc="-10" dirty="0">
                <a:latin typeface="Calibri"/>
                <a:cs typeface="Calibri"/>
              </a:rPr>
              <a:t> </a:t>
            </a:r>
            <a:r>
              <a:rPr sz="2400" spc="-15" dirty="0">
                <a:latin typeface="Calibri"/>
                <a:cs typeface="Calibri"/>
              </a:rPr>
              <a:t>to </a:t>
            </a:r>
            <a:r>
              <a:rPr sz="2400" spc="-10" dirty="0">
                <a:latin typeface="Calibri"/>
                <a:cs typeface="Calibri"/>
              </a:rPr>
              <a:t>reviewing</a:t>
            </a:r>
            <a:r>
              <a:rPr sz="2400" spc="5" dirty="0">
                <a:latin typeface="Calibri"/>
                <a:cs typeface="Calibri"/>
              </a:rPr>
              <a:t> </a:t>
            </a:r>
            <a:r>
              <a:rPr sz="2400" spc="-5" dirty="0">
                <a:latin typeface="Calibri"/>
                <a:cs typeface="Calibri"/>
              </a:rPr>
              <a:t>job</a:t>
            </a:r>
            <a:r>
              <a:rPr sz="2400" spc="-15" dirty="0">
                <a:latin typeface="Calibri"/>
                <a:cs typeface="Calibri"/>
              </a:rPr>
              <a:t> </a:t>
            </a:r>
            <a:r>
              <a:rPr sz="2400" spc="-5" dirty="0">
                <a:latin typeface="Calibri"/>
                <a:cs typeface="Calibri"/>
              </a:rPr>
              <a:t>openings</a:t>
            </a:r>
            <a:endParaRPr sz="2400">
              <a:latin typeface="Calibri"/>
              <a:cs typeface="Calibri"/>
            </a:endParaRPr>
          </a:p>
          <a:p>
            <a:pPr marL="698500" marR="724535" lvl="1" indent="-228600">
              <a:lnSpc>
                <a:spcPts val="2590"/>
              </a:lnSpc>
              <a:spcBef>
                <a:spcPts val="545"/>
              </a:spcBef>
              <a:buFont typeface="Arial"/>
              <a:buChar char="•"/>
              <a:tabLst>
                <a:tab pos="698500" algn="l"/>
              </a:tabLst>
            </a:pPr>
            <a:r>
              <a:rPr sz="2400" spc="-10" dirty="0">
                <a:latin typeface="Calibri"/>
                <a:cs typeface="Calibri"/>
              </a:rPr>
              <a:t>After</a:t>
            </a:r>
            <a:r>
              <a:rPr sz="2400" spc="-5" dirty="0">
                <a:latin typeface="Calibri"/>
                <a:cs typeface="Calibri"/>
              </a:rPr>
              <a:t> departments</a:t>
            </a:r>
            <a:r>
              <a:rPr sz="2400" dirty="0">
                <a:latin typeface="Calibri"/>
                <a:cs typeface="Calibri"/>
              </a:rPr>
              <a:t> </a:t>
            </a:r>
            <a:r>
              <a:rPr sz="2400" spc="-15" dirty="0">
                <a:latin typeface="Calibri"/>
                <a:cs typeface="Calibri"/>
              </a:rPr>
              <a:t>review</a:t>
            </a:r>
            <a:r>
              <a:rPr sz="2400" spc="10" dirty="0">
                <a:latin typeface="Calibri"/>
                <a:cs typeface="Calibri"/>
              </a:rPr>
              <a:t> </a:t>
            </a:r>
            <a:r>
              <a:rPr sz="2400" spc="-10" dirty="0">
                <a:latin typeface="Calibri"/>
                <a:cs typeface="Calibri"/>
              </a:rPr>
              <a:t>applicants,</a:t>
            </a:r>
            <a:r>
              <a:rPr sz="2400" spc="-5" dirty="0">
                <a:latin typeface="Calibri"/>
                <a:cs typeface="Calibri"/>
              </a:rPr>
              <a:t> they</a:t>
            </a:r>
            <a:r>
              <a:rPr sz="2400" spc="5" dirty="0">
                <a:latin typeface="Calibri"/>
                <a:cs typeface="Calibri"/>
              </a:rPr>
              <a:t> </a:t>
            </a:r>
            <a:r>
              <a:rPr sz="2400" spc="-5" dirty="0">
                <a:latin typeface="Calibri"/>
                <a:cs typeface="Calibri"/>
              </a:rPr>
              <a:t>should </a:t>
            </a:r>
            <a:r>
              <a:rPr sz="2400" spc="-15" dirty="0">
                <a:latin typeface="Calibri"/>
                <a:cs typeface="Calibri"/>
              </a:rPr>
              <a:t>contact</a:t>
            </a:r>
            <a:r>
              <a:rPr sz="2400" spc="-20" dirty="0">
                <a:latin typeface="Calibri"/>
                <a:cs typeface="Calibri"/>
              </a:rPr>
              <a:t> </a:t>
            </a:r>
            <a:r>
              <a:rPr sz="2400" spc="-10" dirty="0">
                <a:latin typeface="Calibri"/>
                <a:cs typeface="Calibri"/>
              </a:rPr>
              <a:t>student</a:t>
            </a:r>
            <a:r>
              <a:rPr sz="2400" spc="10" dirty="0">
                <a:latin typeface="Calibri"/>
                <a:cs typeface="Calibri"/>
              </a:rPr>
              <a:t> </a:t>
            </a:r>
            <a:r>
              <a:rPr sz="2400" spc="-20" dirty="0">
                <a:latin typeface="Calibri"/>
                <a:cs typeface="Calibri"/>
              </a:rPr>
              <a:t>for</a:t>
            </a:r>
            <a:r>
              <a:rPr sz="2400" spc="-10" dirty="0">
                <a:latin typeface="Calibri"/>
                <a:cs typeface="Calibri"/>
              </a:rPr>
              <a:t> </a:t>
            </a:r>
            <a:r>
              <a:rPr sz="2400" dirty="0">
                <a:latin typeface="Calibri"/>
                <a:cs typeface="Calibri"/>
              </a:rPr>
              <a:t>an </a:t>
            </a:r>
            <a:r>
              <a:rPr sz="2400" spc="-525" dirty="0">
                <a:latin typeface="Calibri"/>
                <a:cs typeface="Calibri"/>
              </a:rPr>
              <a:t> </a:t>
            </a:r>
            <a:r>
              <a:rPr sz="2400" spc="-10" dirty="0">
                <a:latin typeface="Calibri"/>
                <a:cs typeface="Calibri"/>
              </a:rPr>
              <a:t>interview</a:t>
            </a:r>
            <a:r>
              <a:rPr sz="2400" spc="-5" dirty="0">
                <a:latin typeface="Calibri"/>
                <a:cs typeface="Calibri"/>
              </a:rPr>
              <a:t> and </a:t>
            </a:r>
            <a:r>
              <a:rPr sz="2400" spc="-10" dirty="0">
                <a:latin typeface="Calibri"/>
                <a:cs typeface="Calibri"/>
              </a:rPr>
              <a:t>hire-</a:t>
            </a:r>
            <a:endParaRPr sz="2400">
              <a:latin typeface="Calibri"/>
              <a:cs typeface="Calibri"/>
            </a:endParaRPr>
          </a:p>
          <a:p>
            <a:pPr marL="1155065" marR="493395" lvl="2" indent="-228600">
              <a:lnSpc>
                <a:spcPts val="2160"/>
              </a:lnSpc>
              <a:spcBef>
                <a:spcPts val="520"/>
              </a:spcBef>
              <a:buFont typeface="Arial"/>
              <a:buChar char="•"/>
              <a:tabLst>
                <a:tab pos="1155065" algn="l"/>
                <a:tab pos="1155700" algn="l"/>
              </a:tabLst>
            </a:pPr>
            <a:r>
              <a:rPr sz="2000" spc="-5" dirty="0">
                <a:latin typeface="Calibri"/>
                <a:cs typeface="Calibri"/>
              </a:rPr>
              <a:t>Think</a:t>
            </a:r>
            <a:r>
              <a:rPr sz="2000" spc="20" dirty="0">
                <a:latin typeface="Calibri"/>
                <a:cs typeface="Calibri"/>
              </a:rPr>
              <a:t> </a:t>
            </a:r>
            <a:r>
              <a:rPr sz="2000" spc="-5" dirty="0">
                <a:latin typeface="Calibri"/>
                <a:cs typeface="Calibri"/>
              </a:rPr>
              <a:t>about</a:t>
            </a:r>
            <a:r>
              <a:rPr sz="2000" spc="10" dirty="0">
                <a:latin typeface="Calibri"/>
                <a:cs typeface="Calibri"/>
              </a:rPr>
              <a:t> </a:t>
            </a:r>
            <a:r>
              <a:rPr sz="2000" spc="-10" dirty="0">
                <a:latin typeface="Calibri"/>
                <a:cs typeface="Calibri"/>
              </a:rPr>
              <a:t>interviewing</a:t>
            </a:r>
            <a:r>
              <a:rPr sz="2000" spc="35" dirty="0">
                <a:latin typeface="Calibri"/>
                <a:cs typeface="Calibri"/>
              </a:rPr>
              <a:t> </a:t>
            </a:r>
            <a:r>
              <a:rPr sz="2000" spc="-10" dirty="0">
                <a:latin typeface="Calibri"/>
                <a:cs typeface="Calibri"/>
              </a:rPr>
              <a:t>by</a:t>
            </a:r>
            <a:r>
              <a:rPr sz="2000" dirty="0">
                <a:latin typeface="Calibri"/>
                <a:cs typeface="Calibri"/>
              </a:rPr>
              <a:t> </a:t>
            </a:r>
            <a:r>
              <a:rPr sz="2000" spc="-20" dirty="0">
                <a:latin typeface="Calibri"/>
                <a:cs typeface="Calibri"/>
              </a:rPr>
              <a:t>phone/Teams/Zoom</a:t>
            </a:r>
            <a:r>
              <a:rPr sz="2000" spc="25" dirty="0">
                <a:latin typeface="Calibri"/>
                <a:cs typeface="Calibri"/>
              </a:rPr>
              <a:t> </a:t>
            </a:r>
            <a:r>
              <a:rPr sz="2000" spc="-15" dirty="0">
                <a:latin typeface="Calibri"/>
                <a:cs typeface="Calibri"/>
              </a:rPr>
              <a:t>to</a:t>
            </a:r>
            <a:r>
              <a:rPr sz="2000" spc="5" dirty="0">
                <a:latin typeface="Calibri"/>
                <a:cs typeface="Calibri"/>
              </a:rPr>
              <a:t> </a:t>
            </a:r>
            <a:r>
              <a:rPr sz="2000" spc="-15" dirty="0">
                <a:latin typeface="Calibri"/>
                <a:cs typeface="Calibri"/>
              </a:rPr>
              <a:t>get</a:t>
            </a:r>
            <a:r>
              <a:rPr sz="2000" spc="10" dirty="0">
                <a:latin typeface="Calibri"/>
                <a:cs typeface="Calibri"/>
              </a:rPr>
              <a:t> </a:t>
            </a:r>
            <a:r>
              <a:rPr sz="2000" spc="-5" dirty="0">
                <a:latin typeface="Calibri"/>
                <a:cs typeface="Calibri"/>
              </a:rPr>
              <a:t>the</a:t>
            </a:r>
            <a:r>
              <a:rPr sz="2000" spc="25" dirty="0">
                <a:latin typeface="Calibri"/>
                <a:cs typeface="Calibri"/>
              </a:rPr>
              <a:t> </a:t>
            </a:r>
            <a:r>
              <a:rPr sz="2000" spc="-10" dirty="0">
                <a:latin typeface="Calibri"/>
                <a:cs typeface="Calibri"/>
              </a:rPr>
              <a:t>process</a:t>
            </a:r>
            <a:r>
              <a:rPr sz="2000" spc="20" dirty="0">
                <a:latin typeface="Calibri"/>
                <a:cs typeface="Calibri"/>
              </a:rPr>
              <a:t> </a:t>
            </a:r>
            <a:r>
              <a:rPr sz="2000" spc="-5" dirty="0">
                <a:latin typeface="Calibri"/>
                <a:cs typeface="Calibri"/>
              </a:rPr>
              <a:t>going</a:t>
            </a:r>
            <a:r>
              <a:rPr sz="2000" dirty="0">
                <a:latin typeface="Calibri"/>
                <a:cs typeface="Calibri"/>
              </a:rPr>
              <a:t> </a:t>
            </a:r>
            <a:r>
              <a:rPr sz="2000" spc="-20" dirty="0">
                <a:latin typeface="Calibri"/>
                <a:cs typeface="Calibri"/>
              </a:rPr>
              <a:t>before</a:t>
            </a:r>
            <a:r>
              <a:rPr sz="2000" spc="20" dirty="0">
                <a:latin typeface="Calibri"/>
                <a:cs typeface="Calibri"/>
              </a:rPr>
              <a:t> </a:t>
            </a:r>
            <a:r>
              <a:rPr sz="2000" spc="-5" dirty="0">
                <a:latin typeface="Calibri"/>
                <a:cs typeface="Calibri"/>
              </a:rPr>
              <a:t>the </a:t>
            </a:r>
            <a:r>
              <a:rPr sz="2000" spc="-440" dirty="0">
                <a:latin typeface="Calibri"/>
                <a:cs typeface="Calibri"/>
              </a:rPr>
              <a:t> </a:t>
            </a:r>
            <a:r>
              <a:rPr sz="2000" spc="-10" dirty="0">
                <a:latin typeface="Calibri"/>
                <a:cs typeface="Calibri"/>
              </a:rPr>
              <a:t>student</a:t>
            </a:r>
            <a:r>
              <a:rPr sz="2000" spc="10" dirty="0">
                <a:latin typeface="Calibri"/>
                <a:cs typeface="Calibri"/>
              </a:rPr>
              <a:t> </a:t>
            </a:r>
            <a:r>
              <a:rPr sz="2000" spc="-10" dirty="0">
                <a:latin typeface="Calibri"/>
                <a:cs typeface="Calibri"/>
              </a:rPr>
              <a:t>arrives</a:t>
            </a:r>
            <a:r>
              <a:rPr sz="2000" spc="25" dirty="0">
                <a:latin typeface="Calibri"/>
                <a:cs typeface="Calibri"/>
              </a:rPr>
              <a:t> </a:t>
            </a:r>
            <a:r>
              <a:rPr sz="2000" spc="-5" dirty="0">
                <a:latin typeface="Calibri"/>
                <a:cs typeface="Calibri"/>
              </a:rPr>
              <a:t>on</a:t>
            </a:r>
            <a:r>
              <a:rPr sz="2000" spc="-15" dirty="0">
                <a:latin typeface="Calibri"/>
                <a:cs typeface="Calibri"/>
              </a:rPr>
              <a:t> </a:t>
            </a:r>
            <a:r>
              <a:rPr sz="2000" spc="-5" dirty="0">
                <a:latin typeface="Calibri"/>
                <a:cs typeface="Calibri"/>
              </a:rPr>
              <a:t>campus</a:t>
            </a:r>
            <a:endParaRPr sz="2000">
              <a:latin typeface="Calibri"/>
              <a:cs typeface="Calibri"/>
            </a:endParaRPr>
          </a:p>
        </p:txBody>
      </p:sp>
      <p:pic>
        <p:nvPicPr>
          <p:cNvPr id="7" name="Audio 6">
            <a:hlinkClick r:id="" action="ppaction://media"/>
            <a:extLst>
              <a:ext uri="{FF2B5EF4-FFF2-40B4-BE49-F238E27FC236}">
                <a16:creationId xmlns:a16="http://schemas.microsoft.com/office/drawing/2014/main" id="{69404FDC-8D7F-40FB-BFDA-CA80416305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03"/>
    </mc:Choice>
    <mc:Fallback xmlns="">
      <p:transition spd="slow" advTm="4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24</a:t>
            </a:fld>
            <a:endParaRPr dirty="0"/>
          </a:p>
        </p:txBody>
      </p:sp>
      <p:sp>
        <p:nvSpPr>
          <p:cNvPr id="2" name="object 2"/>
          <p:cNvSpPr txBox="1">
            <a:spLocks noGrp="1"/>
          </p:cNvSpPr>
          <p:nvPr>
            <p:ph type="title"/>
          </p:nvPr>
        </p:nvSpPr>
        <p:spPr>
          <a:xfrm>
            <a:off x="916939" y="233457"/>
            <a:ext cx="9906635" cy="1732914"/>
          </a:xfrm>
          <a:prstGeom prst="rect">
            <a:avLst/>
          </a:prstGeom>
        </p:spPr>
        <p:txBody>
          <a:bodyPr vert="horz" wrap="square" lIns="0" tIns="12700" rIns="0" bIns="0" rtlCol="0">
            <a:spAutoFit/>
          </a:bodyPr>
          <a:lstStyle/>
          <a:p>
            <a:pPr marL="12700">
              <a:lnSpc>
                <a:spcPts val="4560"/>
              </a:lnSpc>
              <a:spcBef>
                <a:spcPts val="100"/>
              </a:spcBef>
            </a:pPr>
            <a:r>
              <a:rPr b="0" spc="-35" dirty="0">
                <a:latin typeface="Calibri Light"/>
                <a:cs typeface="Calibri Light"/>
              </a:rPr>
              <a:t>Overview</a:t>
            </a:r>
            <a:r>
              <a:rPr b="0" spc="-150" dirty="0">
                <a:latin typeface="Calibri Light"/>
                <a:cs typeface="Calibri Light"/>
              </a:rPr>
              <a:t> </a:t>
            </a:r>
            <a:r>
              <a:rPr b="0" spc="-40" dirty="0">
                <a:latin typeface="Calibri Light"/>
                <a:cs typeface="Calibri Light"/>
              </a:rPr>
              <a:t>(Continued)</a:t>
            </a:r>
          </a:p>
          <a:p>
            <a:pPr marL="12700" marR="5080">
              <a:lnSpc>
                <a:spcPts val="4320"/>
              </a:lnSpc>
              <a:spcBef>
                <a:spcPts val="305"/>
              </a:spcBef>
            </a:pPr>
            <a:r>
              <a:rPr b="0" spc="-40" dirty="0">
                <a:latin typeface="Calibri Light"/>
                <a:cs typeface="Calibri Light"/>
              </a:rPr>
              <a:t>Reasons</a:t>
            </a:r>
            <a:r>
              <a:rPr b="0" spc="-60" dirty="0">
                <a:latin typeface="Calibri Light"/>
                <a:cs typeface="Calibri Light"/>
              </a:rPr>
              <a:t> </a:t>
            </a:r>
            <a:r>
              <a:rPr b="0" dirty="0">
                <a:latin typeface="Calibri Light"/>
                <a:cs typeface="Calibri Light"/>
              </a:rPr>
              <a:t>a</a:t>
            </a:r>
            <a:r>
              <a:rPr b="0" spc="-50" dirty="0">
                <a:latin typeface="Calibri Light"/>
                <a:cs typeface="Calibri Light"/>
              </a:rPr>
              <a:t> </a:t>
            </a:r>
            <a:r>
              <a:rPr b="0" spc="-45" dirty="0">
                <a:latin typeface="Calibri Light"/>
                <a:cs typeface="Calibri Light"/>
              </a:rPr>
              <a:t>student</a:t>
            </a:r>
            <a:r>
              <a:rPr b="0" spc="-70" dirty="0">
                <a:latin typeface="Calibri Light"/>
                <a:cs typeface="Calibri Light"/>
              </a:rPr>
              <a:t> </a:t>
            </a:r>
            <a:r>
              <a:rPr b="0" spc="-10" dirty="0">
                <a:latin typeface="Calibri Light"/>
                <a:cs typeface="Calibri Light"/>
              </a:rPr>
              <a:t>is</a:t>
            </a:r>
            <a:r>
              <a:rPr b="0" spc="-45" dirty="0">
                <a:latin typeface="Calibri Light"/>
                <a:cs typeface="Calibri Light"/>
              </a:rPr>
              <a:t> </a:t>
            </a:r>
            <a:r>
              <a:rPr b="0" spc="-25" dirty="0">
                <a:latin typeface="Calibri Light"/>
                <a:cs typeface="Calibri Light"/>
              </a:rPr>
              <a:t>not</a:t>
            </a:r>
            <a:r>
              <a:rPr b="0" spc="-55" dirty="0">
                <a:latin typeface="Calibri Light"/>
                <a:cs typeface="Calibri Light"/>
              </a:rPr>
              <a:t> </a:t>
            </a:r>
            <a:r>
              <a:rPr b="0" spc="-25" dirty="0">
                <a:latin typeface="Calibri Light"/>
                <a:cs typeface="Calibri Light"/>
              </a:rPr>
              <a:t>able</a:t>
            </a:r>
            <a:r>
              <a:rPr b="0" spc="-80" dirty="0">
                <a:latin typeface="Calibri Light"/>
                <a:cs typeface="Calibri Light"/>
              </a:rPr>
              <a:t> </a:t>
            </a:r>
            <a:r>
              <a:rPr b="0" spc="-35" dirty="0">
                <a:latin typeface="Calibri Light"/>
                <a:cs typeface="Calibri Light"/>
              </a:rPr>
              <a:t>to</a:t>
            </a:r>
            <a:r>
              <a:rPr b="0" spc="-55" dirty="0">
                <a:latin typeface="Calibri Light"/>
                <a:cs typeface="Calibri Light"/>
              </a:rPr>
              <a:t> </a:t>
            </a:r>
            <a:r>
              <a:rPr b="0" spc="-45" dirty="0">
                <a:latin typeface="Calibri Light"/>
                <a:cs typeface="Calibri Light"/>
              </a:rPr>
              <a:t>view/accept</a:t>
            </a:r>
            <a:r>
              <a:rPr b="0" spc="-65" dirty="0">
                <a:latin typeface="Calibri Light"/>
                <a:cs typeface="Calibri Light"/>
              </a:rPr>
              <a:t> </a:t>
            </a:r>
            <a:r>
              <a:rPr b="0" spc="-40" dirty="0">
                <a:latin typeface="Calibri Light"/>
                <a:cs typeface="Calibri Light"/>
              </a:rPr>
              <a:t>FWS </a:t>
            </a:r>
            <a:r>
              <a:rPr b="0" spc="-890" dirty="0">
                <a:latin typeface="Calibri Light"/>
                <a:cs typeface="Calibri Light"/>
              </a:rPr>
              <a:t> </a:t>
            </a:r>
            <a:r>
              <a:rPr b="0" spc="-55" dirty="0">
                <a:latin typeface="Calibri Light"/>
                <a:cs typeface="Calibri Light"/>
              </a:rPr>
              <a:t>award</a:t>
            </a:r>
          </a:p>
        </p:txBody>
      </p:sp>
      <p:sp>
        <p:nvSpPr>
          <p:cNvPr id="3" name="object 3"/>
          <p:cNvSpPr txBox="1"/>
          <p:nvPr/>
        </p:nvSpPr>
        <p:spPr>
          <a:xfrm>
            <a:off x="916939" y="2220899"/>
            <a:ext cx="10333355" cy="2837180"/>
          </a:xfrm>
          <a:prstGeom prst="rect">
            <a:avLst/>
          </a:prstGeom>
        </p:spPr>
        <p:txBody>
          <a:bodyPr vert="horz" wrap="square" lIns="0" tIns="96520" rIns="0" bIns="0" rtlCol="0">
            <a:spAutoFit/>
          </a:bodyPr>
          <a:lstStyle/>
          <a:p>
            <a:pPr marL="241300" indent="-228600">
              <a:lnSpc>
                <a:spcPct val="100000"/>
              </a:lnSpc>
              <a:spcBef>
                <a:spcPts val="760"/>
              </a:spcBef>
              <a:buFont typeface="Arial"/>
              <a:buChar char="•"/>
              <a:tabLst>
                <a:tab pos="241300" algn="l"/>
              </a:tabLst>
            </a:pPr>
            <a:r>
              <a:rPr sz="2800" dirty="0">
                <a:latin typeface="Calibri"/>
                <a:cs typeface="Calibri"/>
              </a:rPr>
              <a:t>Has </a:t>
            </a:r>
            <a:r>
              <a:rPr sz="2800" spc="-10" dirty="0">
                <a:latin typeface="Calibri"/>
                <a:cs typeface="Calibri"/>
              </a:rPr>
              <a:t>outstanding</a:t>
            </a:r>
            <a:r>
              <a:rPr sz="2800" spc="10" dirty="0">
                <a:latin typeface="Calibri"/>
                <a:cs typeface="Calibri"/>
              </a:rPr>
              <a:t> </a:t>
            </a:r>
            <a:r>
              <a:rPr sz="2800" spc="-5" dirty="0">
                <a:latin typeface="Calibri"/>
                <a:cs typeface="Calibri"/>
              </a:rPr>
              <a:t>Financial</a:t>
            </a:r>
            <a:r>
              <a:rPr sz="2800" spc="-10" dirty="0">
                <a:latin typeface="Calibri"/>
                <a:cs typeface="Calibri"/>
              </a:rPr>
              <a:t> </a:t>
            </a:r>
            <a:r>
              <a:rPr sz="2800" spc="-5" dirty="0">
                <a:latin typeface="Calibri"/>
                <a:cs typeface="Calibri"/>
              </a:rPr>
              <a:t>Aid</a:t>
            </a:r>
            <a:r>
              <a:rPr sz="2800" spc="10" dirty="0">
                <a:latin typeface="Calibri"/>
                <a:cs typeface="Calibri"/>
              </a:rPr>
              <a:t> </a:t>
            </a:r>
            <a:r>
              <a:rPr sz="2800" spc="-10" dirty="0">
                <a:latin typeface="Calibri"/>
                <a:cs typeface="Calibri"/>
              </a:rPr>
              <a:t>documents</a:t>
            </a:r>
            <a:endParaRPr sz="2800">
              <a:latin typeface="Calibri"/>
              <a:cs typeface="Calibri"/>
            </a:endParaRPr>
          </a:p>
          <a:p>
            <a:pPr marL="241300" marR="148590" indent="-228600">
              <a:lnSpc>
                <a:spcPts val="3020"/>
              </a:lnSpc>
              <a:spcBef>
                <a:spcPts val="1040"/>
              </a:spcBef>
              <a:buFont typeface="Arial"/>
              <a:buChar char="•"/>
              <a:tabLst>
                <a:tab pos="241300" algn="l"/>
              </a:tabLst>
            </a:pPr>
            <a:r>
              <a:rPr sz="2800" dirty="0">
                <a:latin typeface="Calibri"/>
                <a:cs typeface="Calibri"/>
              </a:rPr>
              <a:t>Is </a:t>
            </a:r>
            <a:r>
              <a:rPr sz="2800" spc="-5" dirty="0">
                <a:latin typeface="Calibri"/>
                <a:cs typeface="Calibri"/>
              </a:rPr>
              <a:t>not</a:t>
            </a:r>
            <a:r>
              <a:rPr sz="2800" spc="10" dirty="0">
                <a:latin typeface="Calibri"/>
                <a:cs typeface="Calibri"/>
              </a:rPr>
              <a:t> </a:t>
            </a:r>
            <a:r>
              <a:rPr sz="2800" spc="-5" dirty="0">
                <a:latin typeface="Calibri"/>
                <a:cs typeface="Calibri"/>
              </a:rPr>
              <a:t>making</a:t>
            </a:r>
            <a:r>
              <a:rPr sz="2800" dirty="0">
                <a:latin typeface="Calibri"/>
                <a:cs typeface="Calibri"/>
              </a:rPr>
              <a:t> </a:t>
            </a:r>
            <a:r>
              <a:rPr sz="2800" spc="-10" dirty="0">
                <a:latin typeface="Calibri"/>
                <a:cs typeface="Calibri"/>
              </a:rPr>
              <a:t>SAP</a:t>
            </a:r>
            <a:r>
              <a:rPr sz="2800" spc="10" dirty="0">
                <a:latin typeface="Calibri"/>
                <a:cs typeface="Calibri"/>
              </a:rPr>
              <a:t> </a:t>
            </a:r>
            <a:r>
              <a:rPr sz="2800" spc="-15" dirty="0">
                <a:latin typeface="Calibri"/>
                <a:cs typeface="Calibri"/>
              </a:rPr>
              <a:t>(Satisfactory</a:t>
            </a:r>
            <a:r>
              <a:rPr sz="2800" spc="-10" dirty="0">
                <a:latin typeface="Calibri"/>
                <a:cs typeface="Calibri"/>
              </a:rPr>
              <a:t> Academic</a:t>
            </a:r>
            <a:r>
              <a:rPr sz="2800" spc="15" dirty="0">
                <a:latin typeface="Calibri"/>
                <a:cs typeface="Calibri"/>
              </a:rPr>
              <a:t> </a:t>
            </a:r>
            <a:r>
              <a:rPr sz="2800" spc="-10" dirty="0">
                <a:latin typeface="Calibri"/>
                <a:cs typeface="Calibri"/>
              </a:rPr>
              <a:t>Progress),</a:t>
            </a:r>
            <a:r>
              <a:rPr sz="2800" spc="-5" dirty="0">
                <a:latin typeface="Calibri"/>
                <a:cs typeface="Calibri"/>
              </a:rPr>
              <a:t> which</a:t>
            </a:r>
            <a:r>
              <a:rPr sz="2800" spc="10" dirty="0">
                <a:latin typeface="Calibri"/>
                <a:cs typeface="Calibri"/>
              </a:rPr>
              <a:t> </a:t>
            </a:r>
            <a:r>
              <a:rPr sz="2800" spc="-20" dirty="0">
                <a:latin typeface="Calibri"/>
                <a:cs typeface="Calibri"/>
              </a:rPr>
              <a:t>makes</a:t>
            </a:r>
            <a:r>
              <a:rPr sz="2800" spc="10" dirty="0">
                <a:latin typeface="Calibri"/>
                <a:cs typeface="Calibri"/>
              </a:rPr>
              <a:t> </a:t>
            </a:r>
            <a:r>
              <a:rPr sz="2800" spc="-5" dirty="0">
                <a:latin typeface="Calibri"/>
                <a:cs typeface="Calibri"/>
              </a:rPr>
              <a:t>the </a:t>
            </a:r>
            <a:r>
              <a:rPr sz="2800" spc="-620" dirty="0">
                <a:latin typeface="Calibri"/>
                <a:cs typeface="Calibri"/>
              </a:rPr>
              <a:t> </a:t>
            </a:r>
            <a:r>
              <a:rPr sz="2800" spc="-10" dirty="0">
                <a:latin typeface="Calibri"/>
                <a:cs typeface="Calibri"/>
              </a:rPr>
              <a:t>student</a:t>
            </a:r>
            <a:r>
              <a:rPr sz="2800" spc="10" dirty="0">
                <a:latin typeface="Calibri"/>
                <a:cs typeface="Calibri"/>
              </a:rPr>
              <a:t> </a:t>
            </a:r>
            <a:r>
              <a:rPr sz="2800" spc="-5" dirty="0">
                <a:latin typeface="Calibri"/>
                <a:cs typeface="Calibri"/>
              </a:rPr>
              <a:t>ineligible </a:t>
            </a:r>
            <a:r>
              <a:rPr sz="2800" spc="-20" dirty="0">
                <a:latin typeface="Calibri"/>
                <a:cs typeface="Calibri"/>
              </a:rPr>
              <a:t>to</a:t>
            </a:r>
            <a:r>
              <a:rPr sz="2800" spc="-15" dirty="0">
                <a:latin typeface="Calibri"/>
                <a:cs typeface="Calibri"/>
              </a:rPr>
              <a:t> </a:t>
            </a:r>
            <a:r>
              <a:rPr sz="2800" spc="-10" dirty="0">
                <a:latin typeface="Calibri"/>
                <a:cs typeface="Calibri"/>
              </a:rPr>
              <a:t>participate</a:t>
            </a:r>
            <a:r>
              <a:rPr sz="2800" dirty="0">
                <a:latin typeface="Calibri"/>
                <a:cs typeface="Calibri"/>
              </a:rPr>
              <a:t> </a:t>
            </a:r>
            <a:r>
              <a:rPr sz="2800" spc="-5" dirty="0">
                <a:latin typeface="Calibri"/>
                <a:cs typeface="Calibri"/>
              </a:rPr>
              <a:t>in</a:t>
            </a:r>
            <a:r>
              <a:rPr sz="2800" dirty="0">
                <a:latin typeface="Calibri"/>
                <a:cs typeface="Calibri"/>
              </a:rPr>
              <a:t> </a:t>
            </a:r>
            <a:r>
              <a:rPr sz="2800" spc="-5" dirty="0">
                <a:latin typeface="Calibri"/>
                <a:cs typeface="Calibri"/>
              </a:rPr>
              <a:t>the</a:t>
            </a:r>
            <a:r>
              <a:rPr sz="2800" dirty="0">
                <a:latin typeface="Calibri"/>
                <a:cs typeface="Calibri"/>
              </a:rPr>
              <a:t> </a:t>
            </a:r>
            <a:r>
              <a:rPr sz="2800" spc="-35" dirty="0">
                <a:latin typeface="Calibri"/>
                <a:cs typeface="Calibri"/>
              </a:rPr>
              <a:t>Work</a:t>
            </a:r>
            <a:r>
              <a:rPr sz="2800" spc="5" dirty="0">
                <a:latin typeface="Calibri"/>
                <a:cs typeface="Calibri"/>
              </a:rPr>
              <a:t> </a:t>
            </a:r>
            <a:r>
              <a:rPr sz="2800" spc="-5" dirty="0">
                <a:latin typeface="Calibri"/>
                <a:cs typeface="Calibri"/>
              </a:rPr>
              <a:t>Study</a:t>
            </a:r>
            <a:r>
              <a:rPr sz="2800" spc="10" dirty="0">
                <a:latin typeface="Calibri"/>
                <a:cs typeface="Calibri"/>
              </a:rPr>
              <a:t> </a:t>
            </a:r>
            <a:r>
              <a:rPr sz="2800" spc="-20" dirty="0">
                <a:latin typeface="Calibri"/>
                <a:cs typeface="Calibri"/>
              </a:rPr>
              <a:t>Program</a:t>
            </a:r>
            <a:endParaRPr sz="2800">
              <a:latin typeface="Calibri"/>
              <a:cs typeface="Calibri"/>
            </a:endParaRPr>
          </a:p>
          <a:p>
            <a:pPr marL="241300" indent="-228600">
              <a:lnSpc>
                <a:spcPct val="100000"/>
              </a:lnSpc>
              <a:spcBef>
                <a:spcPts val="630"/>
              </a:spcBef>
              <a:buFont typeface="Arial"/>
              <a:buChar char="•"/>
              <a:tabLst>
                <a:tab pos="241300" algn="l"/>
              </a:tabLst>
            </a:pPr>
            <a:r>
              <a:rPr sz="2800" dirty="0">
                <a:latin typeface="Calibri"/>
                <a:cs typeface="Calibri"/>
              </a:rPr>
              <a:t>Has</a:t>
            </a:r>
            <a:r>
              <a:rPr sz="2800" spc="-5" dirty="0">
                <a:latin typeface="Calibri"/>
                <a:cs typeface="Calibri"/>
              </a:rPr>
              <a:t> not </a:t>
            </a:r>
            <a:r>
              <a:rPr sz="2800" spc="-10" dirty="0">
                <a:latin typeface="Calibri"/>
                <a:cs typeface="Calibri"/>
              </a:rPr>
              <a:t>accepted</a:t>
            </a:r>
            <a:r>
              <a:rPr sz="2800" spc="10" dirty="0">
                <a:latin typeface="Calibri"/>
                <a:cs typeface="Calibri"/>
              </a:rPr>
              <a:t> </a:t>
            </a:r>
            <a:r>
              <a:rPr sz="2800" spc="-20" dirty="0">
                <a:latin typeface="Calibri"/>
                <a:cs typeface="Calibri"/>
              </a:rPr>
              <a:t>award</a:t>
            </a:r>
            <a:endParaRPr sz="2800">
              <a:latin typeface="Calibri"/>
              <a:cs typeface="Calibri"/>
            </a:endParaRPr>
          </a:p>
          <a:p>
            <a:pPr marL="241300" marR="5080" indent="-228600">
              <a:lnSpc>
                <a:spcPts val="3020"/>
              </a:lnSpc>
              <a:spcBef>
                <a:spcPts val="1050"/>
              </a:spcBef>
              <a:buFont typeface="Arial"/>
              <a:buChar char="•"/>
              <a:tabLst>
                <a:tab pos="241300" algn="l"/>
              </a:tabLst>
            </a:pPr>
            <a:r>
              <a:rPr sz="2800" spc="-5" dirty="0">
                <a:latin typeface="Calibri"/>
                <a:cs typeface="Calibri"/>
              </a:rPr>
              <a:t>No</a:t>
            </a:r>
            <a:r>
              <a:rPr sz="2800" spc="15" dirty="0">
                <a:latin typeface="Calibri"/>
                <a:cs typeface="Calibri"/>
              </a:rPr>
              <a:t> </a:t>
            </a:r>
            <a:r>
              <a:rPr sz="2800" spc="-10" dirty="0">
                <a:latin typeface="Calibri"/>
                <a:cs typeface="Calibri"/>
              </a:rPr>
              <a:t>longer</a:t>
            </a:r>
            <a:r>
              <a:rPr sz="2800" dirty="0">
                <a:latin typeface="Calibri"/>
                <a:cs typeface="Calibri"/>
              </a:rPr>
              <a:t> </a:t>
            </a:r>
            <a:r>
              <a:rPr sz="2800" spc="-5" dirty="0">
                <a:latin typeface="Calibri"/>
                <a:cs typeface="Calibri"/>
              </a:rPr>
              <a:t>eligible</a:t>
            </a:r>
            <a:r>
              <a:rPr sz="2800" spc="-15" dirty="0">
                <a:latin typeface="Calibri"/>
                <a:cs typeface="Calibri"/>
              </a:rPr>
              <a:t> </a:t>
            </a:r>
            <a:r>
              <a:rPr sz="2800" spc="-5" dirty="0">
                <a:latin typeface="Calibri"/>
                <a:cs typeface="Calibri"/>
              </a:rPr>
              <a:t>due</a:t>
            </a:r>
            <a:r>
              <a:rPr sz="2800" spc="20" dirty="0">
                <a:latin typeface="Calibri"/>
                <a:cs typeface="Calibri"/>
              </a:rPr>
              <a:t> </a:t>
            </a:r>
            <a:r>
              <a:rPr sz="2800" spc="-20" dirty="0">
                <a:latin typeface="Calibri"/>
                <a:cs typeface="Calibri"/>
              </a:rPr>
              <a:t>to</a:t>
            </a:r>
            <a:r>
              <a:rPr sz="2800" spc="10" dirty="0">
                <a:latin typeface="Calibri"/>
                <a:cs typeface="Calibri"/>
              </a:rPr>
              <a:t> </a:t>
            </a:r>
            <a:r>
              <a:rPr sz="2800" spc="-10" dirty="0">
                <a:latin typeface="Calibri"/>
                <a:cs typeface="Calibri"/>
              </a:rPr>
              <a:t>change</a:t>
            </a:r>
            <a:r>
              <a:rPr sz="2800" spc="15" dirty="0">
                <a:latin typeface="Calibri"/>
                <a:cs typeface="Calibri"/>
              </a:rPr>
              <a:t> </a:t>
            </a:r>
            <a:r>
              <a:rPr sz="2800" spc="-5" dirty="0">
                <a:latin typeface="Calibri"/>
                <a:cs typeface="Calibri"/>
              </a:rPr>
              <a:t>in</a:t>
            </a:r>
            <a:r>
              <a:rPr sz="2800" spc="15" dirty="0">
                <a:latin typeface="Calibri"/>
                <a:cs typeface="Calibri"/>
              </a:rPr>
              <a:t> </a:t>
            </a:r>
            <a:r>
              <a:rPr sz="2800" spc="-5" dirty="0">
                <a:latin typeface="Calibri"/>
                <a:cs typeface="Calibri"/>
              </a:rPr>
              <a:t>financial</a:t>
            </a:r>
            <a:r>
              <a:rPr sz="2800" spc="5" dirty="0">
                <a:latin typeface="Calibri"/>
                <a:cs typeface="Calibri"/>
              </a:rPr>
              <a:t> </a:t>
            </a:r>
            <a:r>
              <a:rPr sz="2800" spc="-5" dirty="0">
                <a:latin typeface="Calibri"/>
                <a:cs typeface="Calibri"/>
              </a:rPr>
              <a:t>aid </a:t>
            </a:r>
            <a:r>
              <a:rPr sz="2800" spc="-15" dirty="0">
                <a:latin typeface="Calibri"/>
                <a:cs typeface="Calibri"/>
              </a:rPr>
              <a:t>package,</a:t>
            </a:r>
            <a:r>
              <a:rPr sz="2800" dirty="0">
                <a:latin typeface="Calibri"/>
                <a:cs typeface="Calibri"/>
              </a:rPr>
              <a:t> </a:t>
            </a:r>
            <a:r>
              <a:rPr sz="2800" spc="-10" dirty="0">
                <a:latin typeface="Calibri"/>
                <a:cs typeface="Calibri"/>
              </a:rPr>
              <a:t>cancellation, </a:t>
            </a:r>
            <a:r>
              <a:rPr sz="2800" spc="-615" dirty="0">
                <a:latin typeface="Calibri"/>
                <a:cs typeface="Calibri"/>
              </a:rPr>
              <a:t> </a:t>
            </a:r>
            <a:r>
              <a:rPr sz="2800" spc="-5" dirty="0">
                <a:latin typeface="Calibri"/>
                <a:cs typeface="Calibri"/>
              </a:rPr>
              <a:t>or not</a:t>
            </a:r>
            <a:r>
              <a:rPr sz="2800" spc="5" dirty="0">
                <a:latin typeface="Calibri"/>
                <a:cs typeface="Calibri"/>
              </a:rPr>
              <a:t> </a:t>
            </a:r>
            <a:r>
              <a:rPr sz="2800" spc="-10" dirty="0">
                <a:latin typeface="Calibri"/>
                <a:cs typeface="Calibri"/>
              </a:rPr>
              <a:t>enrolled</a:t>
            </a:r>
            <a:r>
              <a:rPr sz="2800" spc="-5" dirty="0">
                <a:latin typeface="Calibri"/>
                <a:cs typeface="Calibri"/>
              </a:rPr>
              <a:t> </a:t>
            </a:r>
            <a:r>
              <a:rPr sz="2800" spc="-25" dirty="0">
                <a:latin typeface="Calibri"/>
                <a:cs typeface="Calibri"/>
              </a:rPr>
              <a:t>for</a:t>
            </a:r>
            <a:r>
              <a:rPr sz="2800" spc="-10" dirty="0">
                <a:latin typeface="Calibri"/>
                <a:cs typeface="Calibri"/>
              </a:rPr>
              <a:t> </a:t>
            </a:r>
            <a:r>
              <a:rPr sz="2800" dirty="0">
                <a:latin typeface="Calibri"/>
                <a:cs typeface="Calibri"/>
              </a:rPr>
              <a:t>6</a:t>
            </a:r>
            <a:r>
              <a:rPr sz="2800" spc="10" dirty="0">
                <a:latin typeface="Calibri"/>
                <a:cs typeface="Calibri"/>
              </a:rPr>
              <a:t> </a:t>
            </a:r>
            <a:r>
              <a:rPr sz="2800" spc="-10" dirty="0">
                <a:latin typeface="Calibri"/>
                <a:cs typeface="Calibri"/>
              </a:rPr>
              <a:t>credit</a:t>
            </a:r>
            <a:r>
              <a:rPr sz="2800" dirty="0">
                <a:latin typeface="Calibri"/>
                <a:cs typeface="Calibri"/>
              </a:rPr>
              <a:t> </a:t>
            </a:r>
            <a:r>
              <a:rPr sz="2800" spc="-15" dirty="0">
                <a:latin typeface="Calibri"/>
                <a:cs typeface="Calibri"/>
              </a:rPr>
              <a:t>hours</a:t>
            </a:r>
            <a:endParaRPr sz="2800">
              <a:latin typeface="Calibri"/>
              <a:cs typeface="Calibri"/>
            </a:endParaRPr>
          </a:p>
        </p:txBody>
      </p:sp>
      <p:pic>
        <p:nvPicPr>
          <p:cNvPr id="6" name="Audio 5">
            <a:hlinkClick r:id="" action="ppaction://media"/>
            <a:extLst>
              <a:ext uri="{FF2B5EF4-FFF2-40B4-BE49-F238E27FC236}">
                <a16:creationId xmlns:a16="http://schemas.microsoft.com/office/drawing/2014/main" id="{837F10A1-0535-4E4E-BE08-9B50DEB15C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240"/>
    </mc:Choice>
    <mc:Fallback xmlns="">
      <p:transition spd="slow" advTm="33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25</a:t>
            </a:fld>
            <a:endParaRPr dirty="0"/>
          </a:p>
        </p:txBody>
      </p:sp>
      <p:sp>
        <p:nvSpPr>
          <p:cNvPr id="2" name="object 2"/>
          <p:cNvSpPr txBox="1">
            <a:spLocks noGrp="1"/>
          </p:cNvSpPr>
          <p:nvPr>
            <p:ph type="title"/>
          </p:nvPr>
        </p:nvSpPr>
        <p:spPr>
          <a:xfrm>
            <a:off x="403204" y="914341"/>
            <a:ext cx="7280275" cy="635635"/>
          </a:xfrm>
          <a:prstGeom prst="rect">
            <a:avLst/>
          </a:prstGeom>
        </p:spPr>
        <p:txBody>
          <a:bodyPr vert="horz" wrap="square" lIns="0" tIns="12700" rIns="0" bIns="0" rtlCol="0">
            <a:spAutoFit/>
          </a:bodyPr>
          <a:lstStyle/>
          <a:p>
            <a:pPr marL="12700">
              <a:lnSpc>
                <a:spcPct val="100000"/>
              </a:lnSpc>
              <a:spcBef>
                <a:spcPts val="100"/>
              </a:spcBef>
            </a:pPr>
            <a:r>
              <a:rPr b="1" spc="-15" dirty="0">
                <a:latin typeface="Calibri"/>
                <a:cs typeface="Calibri"/>
              </a:rPr>
              <a:t>Candidate </a:t>
            </a:r>
            <a:r>
              <a:rPr b="1" spc="-5" dirty="0">
                <a:latin typeface="Calibri"/>
                <a:cs typeface="Calibri"/>
              </a:rPr>
              <a:t>Selection/Ready</a:t>
            </a:r>
            <a:r>
              <a:rPr b="1" spc="-15" dirty="0">
                <a:latin typeface="Calibri"/>
                <a:cs typeface="Calibri"/>
              </a:rPr>
              <a:t> </a:t>
            </a:r>
            <a:r>
              <a:rPr b="1" spc="-25" dirty="0">
                <a:latin typeface="Calibri"/>
                <a:cs typeface="Calibri"/>
              </a:rPr>
              <a:t>to</a:t>
            </a:r>
            <a:r>
              <a:rPr b="1" spc="-15" dirty="0">
                <a:latin typeface="Calibri"/>
                <a:cs typeface="Calibri"/>
              </a:rPr>
              <a:t> Hire</a:t>
            </a:r>
          </a:p>
        </p:txBody>
      </p:sp>
      <p:sp>
        <p:nvSpPr>
          <p:cNvPr id="3" name="object 3"/>
          <p:cNvSpPr txBox="1"/>
          <p:nvPr/>
        </p:nvSpPr>
        <p:spPr>
          <a:xfrm>
            <a:off x="403204" y="1734048"/>
            <a:ext cx="8404860" cy="5545108"/>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Calibri"/>
                <a:cs typeface="Calibri"/>
              </a:rPr>
              <a:t>Final</a:t>
            </a:r>
            <a:r>
              <a:rPr sz="2400" b="1" spc="-10" dirty="0">
                <a:latin typeface="Calibri"/>
                <a:cs typeface="Calibri"/>
              </a:rPr>
              <a:t> </a:t>
            </a:r>
            <a:r>
              <a:rPr sz="2400" b="1" spc="-20" dirty="0">
                <a:latin typeface="Calibri"/>
                <a:cs typeface="Calibri"/>
              </a:rPr>
              <a:t>step</a:t>
            </a:r>
            <a:r>
              <a:rPr sz="2400" b="1" spc="5" dirty="0">
                <a:latin typeface="Calibri"/>
                <a:cs typeface="Calibri"/>
              </a:rPr>
              <a:t> </a:t>
            </a:r>
            <a:r>
              <a:rPr sz="2400" b="1" spc="-5" dirty="0">
                <a:latin typeface="Calibri"/>
                <a:cs typeface="Calibri"/>
              </a:rPr>
              <a:t>once</a:t>
            </a:r>
            <a:r>
              <a:rPr sz="2400" b="1" spc="-10" dirty="0">
                <a:latin typeface="Calibri"/>
                <a:cs typeface="Calibri"/>
              </a:rPr>
              <a:t> </a:t>
            </a:r>
            <a:r>
              <a:rPr sz="2400" b="1" dirty="0">
                <a:latin typeface="Calibri"/>
                <a:cs typeface="Calibri"/>
              </a:rPr>
              <a:t>a</a:t>
            </a:r>
            <a:r>
              <a:rPr sz="2400" b="1" spc="-10" dirty="0">
                <a:latin typeface="Calibri"/>
                <a:cs typeface="Calibri"/>
              </a:rPr>
              <a:t> candidate</a:t>
            </a:r>
            <a:r>
              <a:rPr sz="2400" b="1" spc="5" dirty="0">
                <a:latin typeface="Calibri"/>
                <a:cs typeface="Calibri"/>
              </a:rPr>
              <a:t> </a:t>
            </a:r>
            <a:r>
              <a:rPr sz="2400" b="1" spc="-5" dirty="0">
                <a:latin typeface="Calibri"/>
                <a:cs typeface="Calibri"/>
              </a:rPr>
              <a:t>has</a:t>
            </a:r>
            <a:r>
              <a:rPr sz="2400" b="1" dirty="0">
                <a:latin typeface="Calibri"/>
                <a:cs typeface="Calibri"/>
              </a:rPr>
              <a:t> </a:t>
            </a:r>
            <a:r>
              <a:rPr sz="2400" b="1" spc="-5" dirty="0">
                <a:latin typeface="Calibri"/>
                <a:cs typeface="Calibri"/>
              </a:rPr>
              <a:t>been</a:t>
            </a:r>
            <a:r>
              <a:rPr sz="2400" b="1" spc="5" dirty="0">
                <a:latin typeface="Calibri"/>
                <a:cs typeface="Calibri"/>
              </a:rPr>
              <a:t> </a:t>
            </a:r>
            <a:r>
              <a:rPr sz="2400" b="1" spc="-10" dirty="0">
                <a:latin typeface="Calibri"/>
                <a:cs typeface="Calibri"/>
              </a:rPr>
              <a:t>selected:</a:t>
            </a:r>
            <a:endParaRPr sz="2400" dirty="0">
              <a:latin typeface="Calibri"/>
              <a:cs typeface="Calibri"/>
            </a:endParaRPr>
          </a:p>
          <a:p>
            <a:pPr>
              <a:lnSpc>
                <a:spcPct val="100000"/>
              </a:lnSpc>
              <a:spcBef>
                <a:spcPts val="10"/>
              </a:spcBef>
            </a:pPr>
            <a:endParaRPr sz="2350" dirty="0">
              <a:latin typeface="Calibri"/>
              <a:cs typeface="Calibri"/>
            </a:endParaRPr>
          </a:p>
          <a:p>
            <a:pPr marL="297815" marR="146685" indent="-285750">
              <a:lnSpc>
                <a:spcPct val="100000"/>
              </a:lnSpc>
              <a:buFont typeface="Arial"/>
              <a:buChar char="•"/>
              <a:tabLst>
                <a:tab pos="297815" algn="l"/>
                <a:tab pos="298450" algn="l"/>
                <a:tab pos="2507615" algn="l"/>
              </a:tabLst>
            </a:pPr>
            <a:r>
              <a:rPr sz="2400" b="1" spc="-15" dirty="0">
                <a:latin typeface="Calibri"/>
                <a:cs typeface="Calibri"/>
              </a:rPr>
              <a:t>Review </a:t>
            </a:r>
            <a:r>
              <a:rPr sz="2400" b="1" dirty="0">
                <a:latin typeface="Calibri"/>
                <a:cs typeface="Calibri"/>
              </a:rPr>
              <a:t>the </a:t>
            </a:r>
            <a:r>
              <a:rPr sz="2400" b="1" spc="-5" dirty="0">
                <a:latin typeface="Calibri"/>
                <a:cs typeface="Calibri"/>
              </a:rPr>
              <a:t>background check </a:t>
            </a:r>
            <a:r>
              <a:rPr sz="2400" b="1" spc="-10" dirty="0">
                <a:latin typeface="Calibri"/>
                <a:cs typeface="Calibri"/>
              </a:rPr>
              <a:t>requirements </a:t>
            </a:r>
            <a:r>
              <a:rPr sz="2400" b="1" spc="-15" dirty="0">
                <a:latin typeface="Calibri"/>
                <a:cs typeface="Calibri"/>
              </a:rPr>
              <a:t>for </a:t>
            </a:r>
            <a:r>
              <a:rPr sz="2400" b="1" dirty="0">
                <a:latin typeface="Calibri"/>
                <a:cs typeface="Calibri"/>
              </a:rPr>
              <a:t>the </a:t>
            </a:r>
            <a:r>
              <a:rPr sz="2400" b="1" spc="-5" dirty="0">
                <a:latin typeface="Calibri"/>
                <a:cs typeface="Calibri"/>
              </a:rPr>
              <a:t>position on </a:t>
            </a:r>
            <a:r>
              <a:rPr sz="2400" b="1" spc="-530" dirty="0">
                <a:latin typeface="Calibri"/>
                <a:cs typeface="Calibri"/>
              </a:rPr>
              <a:t> </a:t>
            </a:r>
            <a:r>
              <a:rPr sz="2400" b="1" dirty="0">
                <a:latin typeface="Calibri"/>
                <a:cs typeface="Calibri"/>
              </a:rPr>
              <a:t>the</a:t>
            </a:r>
            <a:r>
              <a:rPr sz="2400" b="1" spc="5" dirty="0">
                <a:latin typeface="Calibri"/>
                <a:cs typeface="Calibri"/>
              </a:rPr>
              <a:t> </a:t>
            </a:r>
            <a:r>
              <a:rPr sz="2400" b="1" spc="-5" dirty="0">
                <a:latin typeface="Calibri"/>
                <a:cs typeface="Calibri"/>
              </a:rPr>
              <a:t>job</a:t>
            </a:r>
            <a:r>
              <a:rPr sz="2400" b="1" dirty="0">
                <a:latin typeface="Calibri"/>
                <a:cs typeface="Calibri"/>
              </a:rPr>
              <a:t> </a:t>
            </a:r>
            <a:r>
              <a:rPr sz="2400" b="1" spc="-5" dirty="0">
                <a:latin typeface="Calibri"/>
                <a:cs typeface="Calibri"/>
              </a:rPr>
              <a:t>opening.	</a:t>
            </a:r>
            <a:r>
              <a:rPr sz="2400" b="1" spc="-15" dirty="0">
                <a:latin typeface="Calibri"/>
                <a:cs typeface="Calibri"/>
              </a:rPr>
              <a:t>For</a:t>
            </a:r>
            <a:r>
              <a:rPr sz="2400" b="1" spc="-20" dirty="0">
                <a:latin typeface="Calibri"/>
                <a:cs typeface="Calibri"/>
              </a:rPr>
              <a:t> </a:t>
            </a:r>
            <a:r>
              <a:rPr sz="2400" b="1" spc="-5" dirty="0">
                <a:latin typeface="Calibri"/>
                <a:cs typeface="Calibri"/>
              </a:rPr>
              <a:t>further </a:t>
            </a:r>
            <a:r>
              <a:rPr sz="2400" b="1" spc="-10" dirty="0">
                <a:latin typeface="Calibri"/>
                <a:cs typeface="Calibri"/>
              </a:rPr>
              <a:t>information</a:t>
            </a:r>
            <a:r>
              <a:rPr sz="2400" b="1" spc="-15" dirty="0">
                <a:latin typeface="Calibri"/>
                <a:cs typeface="Calibri"/>
              </a:rPr>
              <a:t> </a:t>
            </a:r>
            <a:r>
              <a:rPr sz="2400" b="1" spc="-5" dirty="0">
                <a:latin typeface="Calibri"/>
                <a:cs typeface="Calibri"/>
              </a:rPr>
              <a:t>please</a:t>
            </a:r>
            <a:r>
              <a:rPr sz="2400" b="1" spc="10" dirty="0">
                <a:latin typeface="Calibri"/>
                <a:cs typeface="Calibri"/>
              </a:rPr>
              <a:t> </a:t>
            </a:r>
            <a:r>
              <a:rPr sz="2400" b="1" spc="-25" dirty="0">
                <a:latin typeface="Calibri"/>
                <a:cs typeface="Calibri"/>
              </a:rPr>
              <a:t>refer</a:t>
            </a:r>
            <a:r>
              <a:rPr sz="2400" b="1" dirty="0">
                <a:latin typeface="Calibri"/>
                <a:cs typeface="Calibri"/>
              </a:rPr>
              <a:t> </a:t>
            </a:r>
            <a:r>
              <a:rPr sz="2400" b="1" spc="-10" dirty="0">
                <a:latin typeface="Calibri"/>
                <a:cs typeface="Calibri"/>
              </a:rPr>
              <a:t>to: </a:t>
            </a:r>
            <a:r>
              <a:rPr sz="2400" b="1" spc="-5" dirty="0">
                <a:solidFill>
                  <a:srgbClr val="0562C1"/>
                </a:solidFill>
                <a:latin typeface="Calibri"/>
                <a:cs typeface="Calibri"/>
              </a:rPr>
              <a:t> </a:t>
            </a:r>
            <a:r>
              <a:rPr sz="2400" u="heavy" spc="-15" dirty="0">
                <a:solidFill>
                  <a:srgbClr val="0562C1"/>
                </a:solidFill>
                <a:uFill>
                  <a:solidFill>
                    <a:srgbClr val="0562C1"/>
                  </a:solidFill>
                </a:uFill>
                <a:latin typeface="Calibri"/>
                <a:cs typeface="Calibri"/>
              </a:rPr>
              <a:t>https://hr.fsu.edu/?page=ers/bgc/1-home</a:t>
            </a:r>
            <a:endParaRPr sz="2400" dirty="0">
              <a:latin typeface="Calibri"/>
              <a:cs typeface="Calibri"/>
            </a:endParaRPr>
          </a:p>
          <a:p>
            <a:pPr marL="298450" marR="5080" indent="-285750">
              <a:buFont typeface="Arial"/>
              <a:buChar char="•"/>
              <a:tabLst>
                <a:tab pos="367030" algn="l"/>
                <a:tab pos="367665" algn="l"/>
                <a:tab pos="4356100" algn="l"/>
              </a:tabLst>
            </a:pPr>
            <a:r>
              <a:rPr dirty="0"/>
              <a:t>	</a:t>
            </a:r>
            <a:r>
              <a:rPr sz="2400" b="1" dirty="0">
                <a:latin typeface="Calibri"/>
                <a:cs typeface="Calibri"/>
              </a:rPr>
              <a:t>If a </a:t>
            </a:r>
            <a:r>
              <a:rPr sz="2400" b="1" spc="-5" dirty="0">
                <a:latin typeface="Calibri"/>
                <a:cs typeface="Calibri"/>
              </a:rPr>
              <a:t>background check is </a:t>
            </a:r>
            <a:r>
              <a:rPr sz="2400" b="1" spc="-10" dirty="0">
                <a:latin typeface="Calibri"/>
                <a:cs typeface="Calibri"/>
              </a:rPr>
              <a:t>required, </a:t>
            </a:r>
            <a:r>
              <a:rPr sz="2400" b="1" spc="-5" dirty="0">
                <a:latin typeface="Calibri"/>
                <a:cs typeface="Calibri"/>
              </a:rPr>
              <a:t>please </a:t>
            </a:r>
            <a:r>
              <a:rPr sz="2400" b="1" spc="-10" dirty="0">
                <a:latin typeface="Calibri"/>
                <a:cs typeface="Calibri"/>
              </a:rPr>
              <a:t>complete </a:t>
            </a:r>
            <a:r>
              <a:rPr sz="2400" b="1" dirty="0">
                <a:latin typeface="Calibri"/>
                <a:cs typeface="Calibri"/>
              </a:rPr>
              <a:t>a </a:t>
            </a:r>
            <a:r>
              <a:rPr sz="2400" b="1" spc="-15" dirty="0">
                <a:latin typeface="Calibri"/>
                <a:cs typeface="Calibri"/>
              </a:rPr>
              <a:t>Request </a:t>
            </a:r>
            <a:r>
              <a:rPr sz="2400" b="1" spc="-10" dirty="0">
                <a:latin typeface="Calibri"/>
                <a:cs typeface="Calibri"/>
              </a:rPr>
              <a:t> Form</a:t>
            </a:r>
            <a:r>
              <a:rPr sz="2400" b="1" spc="-20" dirty="0">
                <a:latin typeface="Calibri"/>
                <a:cs typeface="Calibri"/>
              </a:rPr>
              <a:t> </a:t>
            </a:r>
            <a:r>
              <a:rPr sz="2400" b="1" spc="-5" dirty="0">
                <a:latin typeface="Calibri"/>
                <a:cs typeface="Calibri"/>
              </a:rPr>
              <a:t>using</a:t>
            </a:r>
            <a:r>
              <a:rPr sz="2400" b="1" spc="-10" dirty="0">
                <a:latin typeface="Calibri"/>
                <a:cs typeface="Calibri"/>
              </a:rPr>
              <a:t> </a:t>
            </a:r>
            <a:r>
              <a:rPr sz="2400" b="1" dirty="0">
                <a:latin typeface="Calibri"/>
                <a:cs typeface="Calibri"/>
              </a:rPr>
              <a:t>the </a:t>
            </a:r>
            <a:r>
              <a:rPr sz="2400" b="1" spc="-10" dirty="0">
                <a:latin typeface="Calibri"/>
                <a:cs typeface="Calibri"/>
              </a:rPr>
              <a:t>Background</a:t>
            </a:r>
            <a:r>
              <a:rPr sz="2400" b="1" spc="-15" dirty="0">
                <a:latin typeface="Calibri"/>
                <a:cs typeface="Calibri"/>
              </a:rPr>
              <a:t> </a:t>
            </a:r>
            <a:r>
              <a:rPr sz="2400" b="1" spc="-5" dirty="0">
                <a:latin typeface="Calibri"/>
                <a:cs typeface="Calibri"/>
              </a:rPr>
              <a:t>Check </a:t>
            </a:r>
            <a:r>
              <a:rPr sz="2400" b="1" spc="-10" dirty="0">
                <a:latin typeface="Calibri"/>
                <a:cs typeface="Calibri"/>
              </a:rPr>
              <a:t>Forms </a:t>
            </a:r>
            <a:r>
              <a:rPr sz="2400" b="1" spc="-15" dirty="0">
                <a:latin typeface="Calibri"/>
                <a:cs typeface="Calibri"/>
              </a:rPr>
              <a:t>Portal to</a:t>
            </a:r>
            <a:r>
              <a:rPr sz="2400" b="1" dirty="0">
                <a:latin typeface="Calibri"/>
                <a:cs typeface="Calibri"/>
              </a:rPr>
              <a:t> </a:t>
            </a:r>
            <a:r>
              <a:rPr sz="2400" b="1" spc="-10" dirty="0">
                <a:latin typeface="Calibri"/>
                <a:cs typeface="Calibri"/>
              </a:rPr>
              <a:t>initiate</a:t>
            </a:r>
            <a:r>
              <a:rPr sz="2400" b="1" spc="10" dirty="0">
                <a:latin typeface="Calibri"/>
                <a:cs typeface="Calibri"/>
              </a:rPr>
              <a:t> </a:t>
            </a:r>
            <a:r>
              <a:rPr sz="2400" b="1" dirty="0">
                <a:latin typeface="Calibri"/>
                <a:cs typeface="Calibri"/>
              </a:rPr>
              <a:t>the </a:t>
            </a:r>
            <a:r>
              <a:rPr sz="2400" b="1" spc="5" dirty="0">
                <a:latin typeface="Calibri"/>
                <a:cs typeface="Calibri"/>
              </a:rPr>
              <a:t> </a:t>
            </a:r>
            <a:r>
              <a:rPr sz="2400" b="1" spc="-10" dirty="0">
                <a:latin typeface="Calibri"/>
                <a:cs typeface="Calibri"/>
              </a:rPr>
              <a:t>appropriate</a:t>
            </a:r>
            <a:r>
              <a:rPr sz="2400" b="1" spc="5" dirty="0">
                <a:latin typeface="Calibri"/>
                <a:cs typeface="Calibri"/>
              </a:rPr>
              <a:t> </a:t>
            </a:r>
            <a:r>
              <a:rPr sz="2400" b="1" spc="-5" dirty="0">
                <a:latin typeface="Calibri"/>
                <a:cs typeface="Calibri"/>
              </a:rPr>
              <a:t>background</a:t>
            </a:r>
            <a:r>
              <a:rPr sz="2400" b="1" spc="-20" dirty="0">
                <a:latin typeface="Calibri"/>
                <a:cs typeface="Calibri"/>
              </a:rPr>
              <a:t> </a:t>
            </a:r>
            <a:r>
              <a:rPr sz="2400" b="1" spc="-5" dirty="0">
                <a:latin typeface="Calibri"/>
                <a:cs typeface="Calibri"/>
              </a:rPr>
              <a:t>check.	Go </a:t>
            </a:r>
            <a:r>
              <a:rPr sz="2400" b="1" spc="-15" dirty="0">
                <a:latin typeface="Calibri"/>
                <a:cs typeface="Calibri"/>
              </a:rPr>
              <a:t>to </a:t>
            </a:r>
            <a:r>
              <a:rPr sz="2400" b="1" spc="-10" dirty="0">
                <a:solidFill>
                  <a:srgbClr val="0562C1"/>
                </a:solidFill>
                <a:latin typeface="Calibri"/>
                <a:cs typeface="Calibri"/>
              </a:rPr>
              <a:t>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https://hrapps.fsu.edu/background_check_portal/index.cfm?page=home#</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98450" marR="5080" indent="-285750">
              <a:lnSpc>
                <a:spcPct val="100000"/>
              </a:lnSpc>
              <a:buFont typeface="Arial"/>
              <a:buChar char="•"/>
              <a:tabLst>
                <a:tab pos="367030" algn="l"/>
                <a:tab pos="367665" algn="l"/>
                <a:tab pos="4356100" algn="l"/>
              </a:tabLst>
            </a:pPr>
            <a:r>
              <a:rPr lang="en-US" sz="2400" b="1" spc="-10" dirty="0">
                <a:uFill>
                  <a:solidFill>
                    <a:srgbClr val="0562C1"/>
                  </a:solidFill>
                </a:uFill>
                <a:latin typeface="Calibri"/>
                <a:cs typeface="Calibri"/>
              </a:rPr>
              <a:t>Once you have received an email from Human Resources that the candidate has been approved for hire, an offer of employment can be made</a:t>
            </a:r>
          </a:p>
          <a:p>
            <a:pPr marL="298450" marR="5080" indent="-285750">
              <a:lnSpc>
                <a:spcPct val="100000"/>
              </a:lnSpc>
              <a:buFont typeface="Arial"/>
              <a:buChar char="•"/>
              <a:tabLst>
                <a:tab pos="367030" algn="l"/>
                <a:tab pos="367665" algn="l"/>
                <a:tab pos="4356100" algn="l"/>
              </a:tabLst>
            </a:pPr>
            <a:endParaRPr sz="2400" dirty="0">
              <a:latin typeface="Calibri"/>
              <a:cs typeface="Calibri"/>
            </a:endParaRPr>
          </a:p>
          <a:p>
            <a:pPr marL="297815" marR="146050" indent="-285750">
              <a:lnSpc>
                <a:spcPct val="100000"/>
              </a:lnSpc>
              <a:buFont typeface="Arial"/>
              <a:buChar char="•"/>
              <a:tabLst>
                <a:tab pos="297815" algn="l"/>
                <a:tab pos="298450" algn="l"/>
              </a:tabLst>
            </a:pPr>
            <a:endParaRPr sz="2400" dirty="0">
              <a:latin typeface="Calibri"/>
              <a:cs typeface="Calibri"/>
            </a:endParaRPr>
          </a:p>
        </p:txBody>
      </p:sp>
      <p:pic>
        <p:nvPicPr>
          <p:cNvPr id="7" name="Recorded Sound">
            <a:hlinkClick r:id="" action="ppaction://media"/>
            <a:extLst>
              <a:ext uri="{FF2B5EF4-FFF2-40B4-BE49-F238E27FC236}">
                <a16:creationId xmlns:a16="http://schemas.microsoft.com/office/drawing/2014/main" id="{C9ED2ADF-6D4E-4E0D-BFD3-2AAC645901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8149" y="89916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118"/>
    </mc:Choice>
    <mc:Fallback xmlns="">
      <p:transition spd="slow" advTm="4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26</a:t>
            </a:fld>
            <a:endParaRPr dirty="0"/>
          </a:p>
        </p:txBody>
      </p:sp>
      <p:pic>
        <p:nvPicPr>
          <p:cNvPr id="12" name="Audio 11">
            <a:hlinkClick r:id="" action="ppaction://media"/>
            <a:extLst>
              <a:ext uri="{FF2B5EF4-FFF2-40B4-BE49-F238E27FC236}">
                <a16:creationId xmlns:a16="http://schemas.microsoft.com/office/drawing/2014/main" id="{9F57681F-6EE8-4876-9462-7F6619FC05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pic>
        <p:nvPicPr>
          <p:cNvPr id="4" name="Picture 3">
            <a:extLst>
              <a:ext uri="{FF2B5EF4-FFF2-40B4-BE49-F238E27FC236}">
                <a16:creationId xmlns:a16="http://schemas.microsoft.com/office/drawing/2014/main" id="{BF3B5D17-3966-4CB6-B793-1B7D090560E3}"/>
              </a:ext>
            </a:extLst>
          </p:cNvPr>
          <p:cNvPicPr>
            <a:picLocks noChangeAspect="1"/>
          </p:cNvPicPr>
          <p:nvPr/>
        </p:nvPicPr>
        <p:blipFill>
          <a:blip r:embed="rId6"/>
          <a:stretch>
            <a:fillRect/>
          </a:stretch>
        </p:blipFill>
        <p:spPr>
          <a:xfrm>
            <a:off x="1547812" y="1068641"/>
            <a:ext cx="9096375" cy="5572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574"/>
    </mc:Choice>
    <mc:Fallback xmlns="">
      <p:transition spd="slow" advTm="51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27</a:t>
            </a:fld>
            <a:endParaRPr dirty="0"/>
          </a:p>
        </p:txBody>
      </p:sp>
      <p:pic>
        <p:nvPicPr>
          <p:cNvPr id="7" name="Audio 6">
            <a:hlinkClick r:id="" action="ppaction://media"/>
            <a:extLst>
              <a:ext uri="{FF2B5EF4-FFF2-40B4-BE49-F238E27FC236}">
                <a16:creationId xmlns:a16="http://schemas.microsoft.com/office/drawing/2014/main" id="{9CBD8020-129F-41F2-8418-970F7952C5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pic>
        <p:nvPicPr>
          <p:cNvPr id="4" name="Picture 3">
            <a:extLst>
              <a:ext uri="{FF2B5EF4-FFF2-40B4-BE49-F238E27FC236}">
                <a16:creationId xmlns:a16="http://schemas.microsoft.com/office/drawing/2014/main" id="{E1E56951-D9CC-4896-AD3A-46B708E6FA2A}"/>
              </a:ext>
            </a:extLst>
          </p:cNvPr>
          <p:cNvPicPr>
            <a:picLocks noChangeAspect="1"/>
          </p:cNvPicPr>
          <p:nvPr/>
        </p:nvPicPr>
        <p:blipFill>
          <a:blip r:embed="rId5"/>
          <a:stretch>
            <a:fillRect/>
          </a:stretch>
        </p:blipFill>
        <p:spPr>
          <a:xfrm>
            <a:off x="1495425" y="1040066"/>
            <a:ext cx="9201150" cy="5600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47"/>
    </mc:Choice>
    <mc:Fallback xmlns="">
      <p:transition spd="slow" advTm="2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28</a:t>
            </a:fld>
            <a:endParaRPr dirty="0"/>
          </a:p>
        </p:txBody>
      </p:sp>
      <p:pic>
        <p:nvPicPr>
          <p:cNvPr id="4" name="Audio 3">
            <a:hlinkClick r:id="" action="ppaction://media"/>
            <a:extLst>
              <a:ext uri="{FF2B5EF4-FFF2-40B4-BE49-F238E27FC236}">
                <a16:creationId xmlns:a16="http://schemas.microsoft.com/office/drawing/2014/main" id="{344AD572-6176-42B6-8733-F876285128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pic>
        <p:nvPicPr>
          <p:cNvPr id="5" name="Picture 4">
            <a:extLst>
              <a:ext uri="{FF2B5EF4-FFF2-40B4-BE49-F238E27FC236}">
                <a16:creationId xmlns:a16="http://schemas.microsoft.com/office/drawing/2014/main" id="{5DD6A3B8-289B-4F0C-BBDB-8AA654237A5B}"/>
              </a:ext>
            </a:extLst>
          </p:cNvPr>
          <p:cNvPicPr>
            <a:picLocks noChangeAspect="1"/>
          </p:cNvPicPr>
          <p:nvPr/>
        </p:nvPicPr>
        <p:blipFill>
          <a:blip r:embed="rId5"/>
          <a:stretch>
            <a:fillRect/>
          </a:stretch>
        </p:blipFill>
        <p:spPr>
          <a:xfrm>
            <a:off x="1433512" y="1069933"/>
            <a:ext cx="9324975" cy="5572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623"/>
    </mc:Choice>
    <mc:Fallback xmlns="">
      <p:transition spd="slow" advTm="76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29</a:t>
            </a:fld>
            <a:endParaRPr dirty="0"/>
          </a:p>
        </p:txBody>
      </p:sp>
      <p:pic>
        <p:nvPicPr>
          <p:cNvPr id="7" name="Audio 6">
            <a:hlinkClick r:id="" action="ppaction://media"/>
            <a:extLst>
              <a:ext uri="{FF2B5EF4-FFF2-40B4-BE49-F238E27FC236}">
                <a16:creationId xmlns:a16="http://schemas.microsoft.com/office/drawing/2014/main" id="{8887F743-9A7B-4335-983D-CD505A4F58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pic>
        <p:nvPicPr>
          <p:cNvPr id="4" name="Picture 3">
            <a:extLst>
              <a:ext uri="{FF2B5EF4-FFF2-40B4-BE49-F238E27FC236}">
                <a16:creationId xmlns:a16="http://schemas.microsoft.com/office/drawing/2014/main" id="{A8EF6DC9-2BAD-4B91-BF6B-F65C80DB7DCB}"/>
              </a:ext>
            </a:extLst>
          </p:cNvPr>
          <p:cNvPicPr>
            <a:picLocks noChangeAspect="1"/>
          </p:cNvPicPr>
          <p:nvPr/>
        </p:nvPicPr>
        <p:blipFill>
          <a:blip r:embed="rId5"/>
          <a:stretch>
            <a:fillRect/>
          </a:stretch>
        </p:blipFill>
        <p:spPr>
          <a:xfrm>
            <a:off x="1338262" y="1087691"/>
            <a:ext cx="9515475" cy="5553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392"/>
    </mc:Choice>
    <mc:Fallback xmlns="">
      <p:transition spd="slow" advTm="7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47160"/>
            <a:ext cx="5483860" cy="635635"/>
          </a:xfrm>
          <a:prstGeom prst="rect">
            <a:avLst/>
          </a:prstGeom>
        </p:spPr>
        <p:txBody>
          <a:bodyPr vert="horz" wrap="square" lIns="0" tIns="12700" rIns="0" bIns="0" rtlCol="0">
            <a:spAutoFit/>
          </a:bodyPr>
          <a:lstStyle/>
          <a:p>
            <a:pPr marL="12700">
              <a:lnSpc>
                <a:spcPct val="100000"/>
              </a:lnSpc>
              <a:spcBef>
                <a:spcPts val="100"/>
              </a:spcBef>
            </a:pPr>
            <a:r>
              <a:rPr b="0" spc="-50" dirty="0">
                <a:latin typeface="Calibri Light"/>
                <a:cs typeface="Calibri Light"/>
              </a:rPr>
              <a:t>Federal</a:t>
            </a:r>
            <a:r>
              <a:rPr b="0" spc="-65" dirty="0">
                <a:latin typeface="Calibri Light"/>
                <a:cs typeface="Calibri Light"/>
              </a:rPr>
              <a:t> </a:t>
            </a:r>
            <a:r>
              <a:rPr b="0" spc="-45" dirty="0">
                <a:latin typeface="Calibri Light"/>
                <a:cs typeface="Calibri Light"/>
              </a:rPr>
              <a:t>Allocation</a:t>
            </a:r>
          </a:p>
        </p:txBody>
      </p:sp>
      <p:grpSp>
        <p:nvGrpSpPr>
          <p:cNvPr id="3" name="object 3"/>
          <p:cNvGrpSpPr/>
          <p:nvPr/>
        </p:nvGrpSpPr>
        <p:grpSpPr>
          <a:xfrm>
            <a:off x="1678758" y="2538068"/>
            <a:ext cx="9537700" cy="3226112"/>
            <a:chOff x="1676780" y="2617946"/>
            <a:chExt cx="9537700" cy="3226112"/>
          </a:xfrm>
        </p:grpSpPr>
        <p:sp>
          <p:nvSpPr>
            <p:cNvPr id="4" name="object 4"/>
            <p:cNvSpPr/>
            <p:nvPr/>
          </p:nvSpPr>
          <p:spPr>
            <a:xfrm>
              <a:off x="1676780" y="3897248"/>
              <a:ext cx="4469765" cy="1276350"/>
            </a:xfrm>
            <a:custGeom>
              <a:avLst/>
              <a:gdLst/>
              <a:ahLst/>
              <a:cxnLst/>
              <a:rect l="l" t="t" r="r" b="b"/>
              <a:pathLst>
                <a:path w="4469765" h="1276350">
                  <a:moveTo>
                    <a:pt x="0" y="1276350"/>
                  </a:moveTo>
                  <a:lnTo>
                    <a:pt x="654938" y="1276350"/>
                  </a:lnTo>
                </a:path>
                <a:path w="4469765" h="1276350">
                  <a:moveTo>
                    <a:pt x="1252346" y="1276350"/>
                  </a:moveTo>
                  <a:lnTo>
                    <a:pt x="2562224" y="1276350"/>
                  </a:lnTo>
                </a:path>
                <a:path w="4469765" h="1276350">
                  <a:moveTo>
                    <a:pt x="0" y="638556"/>
                  </a:moveTo>
                  <a:lnTo>
                    <a:pt x="654938" y="638556"/>
                  </a:lnTo>
                </a:path>
                <a:path w="4469765" h="1276350">
                  <a:moveTo>
                    <a:pt x="1252346" y="638556"/>
                  </a:moveTo>
                  <a:lnTo>
                    <a:pt x="2562224" y="638556"/>
                  </a:lnTo>
                </a:path>
                <a:path w="4469765" h="1276350">
                  <a:moveTo>
                    <a:pt x="0" y="0"/>
                  </a:moveTo>
                  <a:lnTo>
                    <a:pt x="654938" y="0"/>
                  </a:lnTo>
                </a:path>
                <a:path w="4469765" h="1276350">
                  <a:moveTo>
                    <a:pt x="1252346" y="0"/>
                  </a:moveTo>
                  <a:lnTo>
                    <a:pt x="4469510" y="0"/>
                  </a:lnTo>
                </a:path>
              </a:pathLst>
            </a:custGeom>
            <a:ln w="9525">
              <a:solidFill>
                <a:srgbClr val="D9D9D9"/>
              </a:solidFill>
            </a:ln>
          </p:spPr>
          <p:txBody>
            <a:bodyPr wrap="square" lIns="0" tIns="0" rIns="0" bIns="0" rtlCol="0"/>
            <a:lstStyle/>
            <a:p>
              <a:endParaRPr/>
            </a:p>
          </p:txBody>
        </p:sp>
        <p:sp>
          <p:nvSpPr>
            <p:cNvPr id="5" name="object 5"/>
            <p:cNvSpPr/>
            <p:nvPr/>
          </p:nvSpPr>
          <p:spPr>
            <a:xfrm>
              <a:off x="2331719" y="3401567"/>
              <a:ext cx="597535" cy="2411095"/>
            </a:xfrm>
            <a:custGeom>
              <a:avLst/>
              <a:gdLst/>
              <a:ahLst/>
              <a:cxnLst/>
              <a:rect l="l" t="t" r="r" b="b"/>
              <a:pathLst>
                <a:path w="597535" h="2411095">
                  <a:moveTo>
                    <a:pt x="597407" y="0"/>
                  </a:moveTo>
                  <a:lnTo>
                    <a:pt x="0" y="0"/>
                  </a:lnTo>
                  <a:lnTo>
                    <a:pt x="0" y="2410968"/>
                  </a:lnTo>
                  <a:lnTo>
                    <a:pt x="597407" y="2410968"/>
                  </a:lnTo>
                  <a:lnTo>
                    <a:pt x="597407" y="0"/>
                  </a:lnTo>
                  <a:close/>
                </a:path>
              </a:pathLst>
            </a:custGeom>
            <a:solidFill>
              <a:srgbClr val="800000"/>
            </a:solidFill>
          </p:spPr>
          <p:txBody>
            <a:bodyPr wrap="square" lIns="0" tIns="0" rIns="0" bIns="0" rtlCol="0"/>
            <a:lstStyle/>
            <a:p>
              <a:endParaRPr/>
            </a:p>
          </p:txBody>
        </p:sp>
        <p:sp>
          <p:nvSpPr>
            <p:cNvPr id="6" name="object 6"/>
            <p:cNvSpPr/>
            <p:nvPr/>
          </p:nvSpPr>
          <p:spPr>
            <a:xfrm>
              <a:off x="4837176" y="4535804"/>
              <a:ext cx="1309370" cy="638175"/>
            </a:xfrm>
            <a:custGeom>
              <a:avLst/>
              <a:gdLst/>
              <a:ahLst/>
              <a:cxnLst/>
              <a:rect l="l" t="t" r="r" b="b"/>
              <a:pathLst>
                <a:path w="1309370" h="638175">
                  <a:moveTo>
                    <a:pt x="0" y="637794"/>
                  </a:moveTo>
                  <a:lnTo>
                    <a:pt x="1309115" y="637794"/>
                  </a:lnTo>
                </a:path>
                <a:path w="1309370" h="638175">
                  <a:moveTo>
                    <a:pt x="0" y="0"/>
                  </a:moveTo>
                  <a:lnTo>
                    <a:pt x="1309115" y="0"/>
                  </a:lnTo>
                </a:path>
              </a:pathLst>
            </a:custGeom>
            <a:ln w="9525">
              <a:solidFill>
                <a:srgbClr val="D9D9D9"/>
              </a:solidFill>
            </a:ln>
          </p:spPr>
          <p:txBody>
            <a:bodyPr wrap="square" lIns="0" tIns="0" rIns="0" bIns="0" rtlCol="0"/>
            <a:lstStyle/>
            <a:p>
              <a:endParaRPr/>
            </a:p>
          </p:txBody>
        </p:sp>
        <p:sp>
          <p:nvSpPr>
            <p:cNvPr id="7" name="object 7"/>
            <p:cNvSpPr/>
            <p:nvPr/>
          </p:nvSpPr>
          <p:spPr>
            <a:xfrm>
              <a:off x="3612070" y="3960056"/>
              <a:ext cx="598170" cy="1866264"/>
            </a:xfrm>
            <a:custGeom>
              <a:avLst/>
              <a:gdLst/>
              <a:ahLst/>
              <a:cxnLst/>
              <a:rect l="l" t="t" r="r" b="b"/>
              <a:pathLst>
                <a:path w="598170" h="1866264">
                  <a:moveTo>
                    <a:pt x="598170" y="0"/>
                  </a:moveTo>
                  <a:lnTo>
                    <a:pt x="0" y="0"/>
                  </a:lnTo>
                  <a:lnTo>
                    <a:pt x="0" y="1866138"/>
                  </a:lnTo>
                  <a:lnTo>
                    <a:pt x="598170" y="1866138"/>
                  </a:lnTo>
                  <a:lnTo>
                    <a:pt x="598170" y="0"/>
                  </a:lnTo>
                  <a:close/>
                </a:path>
              </a:pathLst>
            </a:custGeom>
            <a:solidFill>
              <a:srgbClr val="800000"/>
            </a:solidFill>
          </p:spPr>
          <p:txBody>
            <a:bodyPr wrap="square" lIns="0" tIns="0" rIns="0" bIns="0" rtlCol="0"/>
            <a:lstStyle/>
            <a:p>
              <a:endParaRPr dirty="0"/>
            </a:p>
          </p:txBody>
        </p:sp>
        <p:sp>
          <p:nvSpPr>
            <p:cNvPr id="8" name="object 8"/>
            <p:cNvSpPr/>
            <p:nvPr/>
          </p:nvSpPr>
          <p:spPr>
            <a:xfrm>
              <a:off x="6744461" y="3897248"/>
              <a:ext cx="1309370" cy="1276350"/>
            </a:xfrm>
            <a:custGeom>
              <a:avLst/>
              <a:gdLst/>
              <a:ahLst/>
              <a:cxnLst/>
              <a:rect l="l" t="t" r="r" b="b"/>
              <a:pathLst>
                <a:path w="1309370" h="1276350">
                  <a:moveTo>
                    <a:pt x="0" y="1276350"/>
                  </a:moveTo>
                  <a:lnTo>
                    <a:pt x="1309116" y="1276350"/>
                  </a:lnTo>
                </a:path>
                <a:path w="1309370" h="1276350">
                  <a:moveTo>
                    <a:pt x="0" y="638556"/>
                  </a:moveTo>
                  <a:lnTo>
                    <a:pt x="1309116" y="638556"/>
                  </a:lnTo>
                </a:path>
                <a:path w="1309370" h="1276350">
                  <a:moveTo>
                    <a:pt x="0" y="0"/>
                  </a:moveTo>
                  <a:lnTo>
                    <a:pt x="1309116" y="0"/>
                  </a:lnTo>
                </a:path>
              </a:pathLst>
            </a:custGeom>
            <a:ln w="9525">
              <a:solidFill>
                <a:srgbClr val="D9D9D9"/>
              </a:solidFill>
            </a:ln>
          </p:spPr>
          <p:txBody>
            <a:bodyPr wrap="square" lIns="0" tIns="0" rIns="0" bIns="0" rtlCol="0"/>
            <a:lstStyle/>
            <a:p>
              <a:endParaRPr/>
            </a:p>
          </p:txBody>
        </p:sp>
        <p:sp>
          <p:nvSpPr>
            <p:cNvPr id="9" name="object 9"/>
            <p:cNvSpPr/>
            <p:nvPr/>
          </p:nvSpPr>
          <p:spPr>
            <a:xfrm>
              <a:off x="4992686" y="3349820"/>
              <a:ext cx="598170" cy="2476500"/>
            </a:xfrm>
            <a:custGeom>
              <a:avLst/>
              <a:gdLst/>
              <a:ahLst/>
              <a:cxnLst/>
              <a:rect l="l" t="t" r="r" b="b"/>
              <a:pathLst>
                <a:path w="598170" h="2476500">
                  <a:moveTo>
                    <a:pt x="598169" y="0"/>
                  </a:moveTo>
                  <a:lnTo>
                    <a:pt x="0" y="0"/>
                  </a:lnTo>
                  <a:lnTo>
                    <a:pt x="0" y="2476500"/>
                  </a:lnTo>
                  <a:lnTo>
                    <a:pt x="598169" y="2476500"/>
                  </a:lnTo>
                  <a:lnTo>
                    <a:pt x="598169" y="0"/>
                  </a:lnTo>
                  <a:close/>
                </a:path>
              </a:pathLst>
            </a:custGeom>
            <a:solidFill>
              <a:srgbClr val="800000"/>
            </a:solidFill>
          </p:spPr>
          <p:txBody>
            <a:bodyPr wrap="square" lIns="0" tIns="0" rIns="0" bIns="0" rtlCol="0"/>
            <a:lstStyle/>
            <a:p>
              <a:endParaRPr dirty="0"/>
            </a:p>
          </p:txBody>
        </p:sp>
        <p:sp>
          <p:nvSpPr>
            <p:cNvPr id="10" name="object 10"/>
            <p:cNvSpPr/>
            <p:nvPr/>
          </p:nvSpPr>
          <p:spPr>
            <a:xfrm>
              <a:off x="1676780" y="3258692"/>
              <a:ext cx="8284845" cy="1915160"/>
            </a:xfrm>
            <a:custGeom>
              <a:avLst/>
              <a:gdLst/>
              <a:ahLst/>
              <a:cxnLst/>
              <a:rect l="l" t="t" r="r" b="b"/>
              <a:pathLst>
                <a:path w="8284845" h="1915160">
                  <a:moveTo>
                    <a:pt x="6974967" y="1914905"/>
                  </a:moveTo>
                  <a:lnTo>
                    <a:pt x="8284845" y="1914905"/>
                  </a:lnTo>
                </a:path>
                <a:path w="8284845" h="1915160">
                  <a:moveTo>
                    <a:pt x="6974967" y="1277111"/>
                  </a:moveTo>
                  <a:lnTo>
                    <a:pt x="8284845" y="1277111"/>
                  </a:lnTo>
                </a:path>
                <a:path w="8284845" h="1915160">
                  <a:moveTo>
                    <a:pt x="6974967" y="638555"/>
                  </a:moveTo>
                  <a:lnTo>
                    <a:pt x="8284845" y="638555"/>
                  </a:lnTo>
                </a:path>
                <a:path w="8284845" h="1915160">
                  <a:moveTo>
                    <a:pt x="0" y="0"/>
                  </a:moveTo>
                  <a:lnTo>
                    <a:pt x="6376797" y="0"/>
                  </a:lnTo>
                </a:path>
                <a:path w="8284845" h="1915160">
                  <a:moveTo>
                    <a:pt x="6974967" y="0"/>
                  </a:moveTo>
                  <a:lnTo>
                    <a:pt x="8284845" y="0"/>
                  </a:lnTo>
                </a:path>
              </a:pathLst>
            </a:custGeom>
            <a:ln w="9525">
              <a:solidFill>
                <a:srgbClr val="D9D9D9"/>
              </a:solidFill>
            </a:ln>
          </p:spPr>
          <p:txBody>
            <a:bodyPr wrap="square" lIns="0" tIns="0" rIns="0" bIns="0" rtlCol="0"/>
            <a:lstStyle/>
            <a:p>
              <a:endParaRPr/>
            </a:p>
          </p:txBody>
        </p:sp>
        <p:sp>
          <p:nvSpPr>
            <p:cNvPr id="11" name="object 11"/>
            <p:cNvSpPr/>
            <p:nvPr/>
          </p:nvSpPr>
          <p:spPr>
            <a:xfrm>
              <a:off x="6530276" y="2873679"/>
              <a:ext cx="598170" cy="2936875"/>
            </a:xfrm>
            <a:custGeom>
              <a:avLst/>
              <a:gdLst/>
              <a:ahLst/>
              <a:cxnLst/>
              <a:rect l="l" t="t" r="r" b="b"/>
              <a:pathLst>
                <a:path w="598170" h="2936875">
                  <a:moveTo>
                    <a:pt x="598170" y="0"/>
                  </a:moveTo>
                  <a:lnTo>
                    <a:pt x="0" y="0"/>
                  </a:lnTo>
                  <a:lnTo>
                    <a:pt x="0" y="2936748"/>
                  </a:lnTo>
                  <a:lnTo>
                    <a:pt x="598170" y="2936748"/>
                  </a:lnTo>
                  <a:lnTo>
                    <a:pt x="598170" y="0"/>
                  </a:lnTo>
                  <a:close/>
                </a:path>
              </a:pathLst>
            </a:custGeom>
            <a:solidFill>
              <a:srgbClr val="800000"/>
            </a:solidFill>
          </p:spPr>
          <p:txBody>
            <a:bodyPr wrap="square" lIns="0" tIns="0" rIns="0" bIns="0" rtlCol="0"/>
            <a:lstStyle/>
            <a:p>
              <a:endParaRPr/>
            </a:p>
          </p:txBody>
        </p:sp>
        <p:sp>
          <p:nvSpPr>
            <p:cNvPr id="12" name="object 12"/>
            <p:cNvSpPr/>
            <p:nvPr/>
          </p:nvSpPr>
          <p:spPr>
            <a:xfrm>
              <a:off x="10559034" y="3258692"/>
              <a:ext cx="655320" cy="1915160"/>
            </a:xfrm>
            <a:custGeom>
              <a:avLst/>
              <a:gdLst/>
              <a:ahLst/>
              <a:cxnLst/>
              <a:rect l="l" t="t" r="r" b="b"/>
              <a:pathLst>
                <a:path w="655320" h="1915160">
                  <a:moveTo>
                    <a:pt x="0" y="1914905"/>
                  </a:moveTo>
                  <a:lnTo>
                    <a:pt x="654939" y="1914905"/>
                  </a:lnTo>
                </a:path>
                <a:path w="655320" h="1915160">
                  <a:moveTo>
                    <a:pt x="0" y="1277111"/>
                  </a:moveTo>
                  <a:lnTo>
                    <a:pt x="654939" y="1277111"/>
                  </a:lnTo>
                </a:path>
                <a:path w="655320" h="1915160">
                  <a:moveTo>
                    <a:pt x="0" y="638555"/>
                  </a:moveTo>
                  <a:lnTo>
                    <a:pt x="654939" y="638555"/>
                  </a:lnTo>
                </a:path>
                <a:path w="655320" h="1915160">
                  <a:moveTo>
                    <a:pt x="0" y="0"/>
                  </a:moveTo>
                  <a:lnTo>
                    <a:pt x="654939" y="0"/>
                  </a:lnTo>
                </a:path>
              </a:pathLst>
            </a:custGeom>
            <a:ln w="9525">
              <a:solidFill>
                <a:srgbClr val="D9D9D9"/>
              </a:solidFill>
            </a:ln>
          </p:spPr>
          <p:txBody>
            <a:bodyPr wrap="square" lIns="0" tIns="0" rIns="0" bIns="0" rtlCol="0"/>
            <a:lstStyle/>
            <a:p>
              <a:endParaRPr/>
            </a:p>
          </p:txBody>
        </p:sp>
        <p:sp>
          <p:nvSpPr>
            <p:cNvPr id="13" name="object 13"/>
            <p:cNvSpPr/>
            <p:nvPr/>
          </p:nvSpPr>
          <p:spPr>
            <a:xfrm>
              <a:off x="1676780" y="2617946"/>
              <a:ext cx="9537700" cy="5080"/>
            </a:xfrm>
            <a:custGeom>
              <a:avLst/>
              <a:gdLst/>
              <a:ahLst/>
              <a:cxnLst/>
              <a:rect l="l" t="t" r="r" b="b"/>
              <a:pathLst>
                <a:path w="9537700" h="5080">
                  <a:moveTo>
                    <a:pt x="0" y="4762"/>
                  </a:moveTo>
                  <a:lnTo>
                    <a:pt x="9537192" y="4762"/>
                  </a:lnTo>
                </a:path>
                <a:path w="9537700" h="5080">
                  <a:moveTo>
                    <a:pt x="0" y="0"/>
                  </a:moveTo>
                  <a:lnTo>
                    <a:pt x="9537192" y="0"/>
                  </a:lnTo>
                </a:path>
              </a:pathLst>
            </a:custGeom>
            <a:ln w="4381">
              <a:solidFill>
                <a:srgbClr val="D9D9D9"/>
              </a:solidFill>
            </a:ln>
          </p:spPr>
          <p:txBody>
            <a:bodyPr wrap="square" lIns="0" tIns="0" rIns="0" bIns="0" rtlCol="0"/>
            <a:lstStyle/>
            <a:p>
              <a:endParaRPr/>
            </a:p>
          </p:txBody>
        </p:sp>
        <p:sp>
          <p:nvSpPr>
            <p:cNvPr id="14" name="object 14"/>
            <p:cNvSpPr/>
            <p:nvPr/>
          </p:nvSpPr>
          <p:spPr>
            <a:xfrm>
              <a:off x="8040165" y="2651913"/>
              <a:ext cx="597535" cy="3192145"/>
            </a:xfrm>
            <a:custGeom>
              <a:avLst/>
              <a:gdLst/>
              <a:ahLst/>
              <a:cxnLst/>
              <a:rect l="l" t="t" r="r" b="b"/>
              <a:pathLst>
                <a:path w="597534" h="3192145">
                  <a:moveTo>
                    <a:pt x="597407" y="0"/>
                  </a:moveTo>
                  <a:lnTo>
                    <a:pt x="0" y="0"/>
                  </a:lnTo>
                  <a:lnTo>
                    <a:pt x="0" y="3192018"/>
                  </a:lnTo>
                  <a:lnTo>
                    <a:pt x="597407" y="3192018"/>
                  </a:lnTo>
                  <a:lnTo>
                    <a:pt x="597407" y="0"/>
                  </a:lnTo>
                  <a:close/>
                </a:path>
              </a:pathLst>
            </a:custGeom>
            <a:solidFill>
              <a:srgbClr val="800000"/>
            </a:solidFill>
          </p:spPr>
          <p:txBody>
            <a:bodyPr wrap="square" lIns="0" tIns="0" rIns="0" bIns="0" rtlCol="0"/>
            <a:lstStyle/>
            <a:p>
              <a:endParaRPr dirty="0"/>
            </a:p>
          </p:txBody>
        </p:sp>
        <p:sp>
          <p:nvSpPr>
            <p:cNvPr id="15" name="object 15"/>
            <p:cNvSpPr/>
            <p:nvPr/>
          </p:nvSpPr>
          <p:spPr>
            <a:xfrm>
              <a:off x="1676780" y="5812154"/>
              <a:ext cx="9537700" cy="0"/>
            </a:xfrm>
            <a:custGeom>
              <a:avLst/>
              <a:gdLst/>
              <a:ahLst/>
              <a:cxnLst/>
              <a:rect l="l" t="t" r="r" b="b"/>
              <a:pathLst>
                <a:path w="9537700">
                  <a:moveTo>
                    <a:pt x="0" y="0"/>
                  </a:moveTo>
                  <a:lnTo>
                    <a:pt x="9537192" y="0"/>
                  </a:lnTo>
                </a:path>
              </a:pathLst>
            </a:custGeom>
            <a:ln w="9525">
              <a:solidFill>
                <a:srgbClr val="D9D9D9"/>
              </a:solidFill>
            </a:ln>
          </p:spPr>
          <p:txBody>
            <a:bodyPr wrap="square" lIns="0" tIns="0" rIns="0" bIns="0" rtlCol="0"/>
            <a:lstStyle/>
            <a:p>
              <a:endParaRPr/>
            </a:p>
          </p:txBody>
        </p:sp>
      </p:grpSp>
      <p:sp>
        <p:nvSpPr>
          <p:cNvPr id="16" name="object 16"/>
          <p:cNvSpPr/>
          <p:nvPr/>
        </p:nvSpPr>
        <p:spPr>
          <a:xfrm>
            <a:off x="1676780" y="1981580"/>
            <a:ext cx="9537700" cy="0"/>
          </a:xfrm>
          <a:custGeom>
            <a:avLst/>
            <a:gdLst/>
            <a:ahLst/>
            <a:cxnLst/>
            <a:rect l="l" t="t" r="r" b="b"/>
            <a:pathLst>
              <a:path w="9537700">
                <a:moveTo>
                  <a:pt x="0" y="0"/>
                </a:moveTo>
                <a:lnTo>
                  <a:pt x="9537192" y="0"/>
                </a:lnTo>
              </a:path>
            </a:pathLst>
          </a:custGeom>
          <a:ln w="9525">
            <a:solidFill>
              <a:srgbClr val="D9D9D9"/>
            </a:solidFill>
          </a:ln>
        </p:spPr>
        <p:txBody>
          <a:bodyPr wrap="square" lIns="0" tIns="0" rIns="0" bIns="0" rtlCol="0"/>
          <a:lstStyle/>
          <a:p>
            <a:endParaRPr/>
          </a:p>
        </p:txBody>
      </p:sp>
      <p:sp>
        <p:nvSpPr>
          <p:cNvPr id="17" name="object 17"/>
          <p:cNvSpPr txBox="1"/>
          <p:nvPr/>
        </p:nvSpPr>
        <p:spPr>
          <a:xfrm>
            <a:off x="908053" y="1860489"/>
            <a:ext cx="640715" cy="4039235"/>
          </a:xfrm>
          <a:prstGeom prst="rect">
            <a:avLst/>
          </a:prstGeom>
        </p:spPr>
        <p:txBody>
          <a:bodyPr vert="horz" wrap="square" lIns="0" tIns="12700" rIns="0" bIns="0" rtlCol="0">
            <a:spAutoFit/>
          </a:bodyPr>
          <a:lstStyle/>
          <a:p>
            <a:pPr marR="5080" algn="r">
              <a:lnSpc>
                <a:spcPct val="100000"/>
              </a:lnSpc>
              <a:spcBef>
                <a:spcPts val="100"/>
              </a:spcBef>
            </a:pPr>
            <a:r>
              <a:rPr sz="1200" spc="-5" dirty="0">
                <a:solidFill>
                  <a:srgbClr val="585858"/>
                </a:solidFill>
                <a:latin typeface="Calibri"/>
                <a:cs typeface="Calibri"/>
              </a:rPr>
              <a:t>3</a:t>
            </a:r>
            <a:r>
              <a:rPr sz="1200" dirty="0">
                <a:solidFill>
                  <a:srgbClr val="585858"/>
                </a:solidFill>
                <a:latin typeface="Calibri"/>
                <a:cs typeface="Calibri"/>
              </a:rPr>
              <a:t>,</a:t>
            </a:r>
            <a:r>
              <a:rPr sz="1200" spc="-5" dirty="0">
                <a:solidFill>
                  <a:srgbClr val="585858"/>
                </a:solidFill>
                <a:latin typeface="Calibri"/>
                <a:cs typeface="Calibri"/>
              </a:rPr>
              <a:t>000</a:t>
            </a:r>
            <a:r>
              <a:rPr sz="1200" dirty="0">
                <a:solidFill>
                  <a:srgbClr val="585858"/>
                </a:solidFill>
                <a:latin typeface="Calibri"/>
                <a:cs typeface="Calibri"/>
              </a:rPr>
              <a:t>,</a:t>
            </a:r>
            <a:r>
              <a:rPr sz="1200" spc="-5" dirty="0">
                <a:solidFill>
                  <a:srgbClr val="585858"/>
                </a:solidFill>
                <a:latin typeface="Calibri"/>
                <a:cs typeface="Calibri"/>
              </a:rPr>
              <a:t>000</a:t>
            </a:r>
            <a:endParaRPr sz="1200">
              <a:latin typeface="Calibri"/>
              <a:cs typeface="Calibri"/>
            </a:endParaRPr>
          </a:p>
          <a:p>
            <a:pPr>
              <a:lnSpc>
                <a:spcPct val="100000"/>
              </a:lnSpc>
            </a:pPr>
            <a:endParaRPr sz="1200">
              <a:latin typeface="Calibri"/>
              <a:cs typeface="Calibri"/>
            </a:endParaRPr>
          </a:p>
          <a:p>
            <a:pPr>
              <a:lnSpc>
                <a:spcPct val="100000"/>
              </a:lnSpc>
              <a:spcBef>
                <a:spcPts val="45"/>
              </a:spcBef>
            </a:pPr>
            <a:endParaRPr sz="1700">
              <a:latin typeface="Calibri"/>
              <a:cs typeface="Calibri"/>
            </a:endParaRPr>
          </a:p>
          <a:p>
            <a:pPr marR="5080" algn="r">
              <a:lnSpc>
                <a:spcPct val="100000"/>
              </a:lnSpc>
            </a:pPr>
            <a:r>
              <a:rPr sz="1200" spc="-5" dirty="0">
                <a:solidFill>
                  <a:srgbClr val="585858"/>
                </a:solidFill>
                <a:latin typeface="Calibri"/>
                <a:cs typeface="Calibri"/>
              </a:rPr>
              <a:t>2</a:t>
            </a:r>
            <a:r>
              <a:rPr sz="1200" dirty="0">
                <a:solidFill>
                  <a:srgbClr val="585858"/>
                </a:solidFill>
                <a:latin typeface="Calibri"/>
                <a:cs typeface="Calibri"/>
              </a:rPr>
              <a:t>,</a:t>
            </a:r>
            <a:r>
              <a:rPr sz="1200" spc="-5" dirty="0">
                <a:solidFill>
                  <a:srgbClr val="585858"/>
                </a:solidFill>
                <a:latin typeface="Calibri"/>
                <a:cs typeface="Calibri"/>
              </a:rPr>
              <a:t>500</a:t>
            </a:r>
            <a:r>
              <a:rPr sz="1200" dirty="0">
                <a:solidFill>
                  <a:srgbClr val="585858"/>
                </a:solidFill>
                <a:latin typeface="Calibri"/>
                <a:cs typeface="Calibri"/>
              </a:rPr>
              <a:t>,</a:t>
            </a:r>
            <a:r>
              <a:rPr sz="1200" spc="-5" dirty="0">
                <a:solidFill>
                  <a:srgbClr val="585858"/>
                </a:solidFill>
                <a:latin typeface="Calibri"/>
                <a:cs typeface="Calibri"/>
              </a:rPr>
              <a:t>000</a:t>
            </a:r>
            <a:endParaRPr sz="1200">
              <a:latin typeface="Calibri"/>
              <a:cs typeface="Calibri"/>
            </a:endParaRPr>
          </a:p>
          <a:p>
            <a:pPr>
              <a:lnSpc>
                <a:spcPct val="100000"/>
              </a:lnSpc>
            </a:pPr>
            <a:endParaRPr sz="1200">
              <a:latin typeface="Calibri"/>
              <a:cs typeface="Calibri"/>
            </a:endParaRPr>
          </a:p>
          <a:p>
            <a:pPr>
              <a:lnSpc>
                <a:spcPct val="100000"/>
              </a:lnSpc>
              <a:spcBef>
                <a:spcPts val="45"/>
              </a:spcBef>
            </a:pPr>
            <a:endParaRPr sz="1700">
              <a:latin typeface="Calibri"/>
              <a:cs typeface="Calibri"/>
            </a:endParaRPr>
          </a:p>
          <a:p>
            <a:pPr marR="5080" algn="r">
              <a:lnSpc>
                <a:spcPct val="100000"/>
              </a:lnSpc>
            </a:pPr>
            <a:r>
              <a:rPr sz="1200" spc="-5" dirty="0">
                <a:solidFill>
                  <a:srgbClr val="585858"/>
                </a:solidFill>
                <a:latin typeface="Calibri"/>
                <a:cs typeface="Calibri"/>
              </a:rPr>
              <a:t>2</a:t>
            </a:r>
            <a:r>
              <a:rPr sz="1200" dirty="0">
                <a:solidFill>
                  <a:srgbClr val="585858"/>
                </a:solidFill>
                <a:latin typeface="Calibri"/>
                <a:cs typeface="Calibri"/>
              </a:rPr>
              <a:t>,</a:t>
            </a:r>
            <a:r>
              <a:rPr sz="1200" spc="-5" dirty="0">
                <a:solidFill>
                  <a:srgbClr val="585858"/>
                </a:solidFill>
                <a:latin typeface="Calibri"/>
                <a:cs typeface="Calibri"/>
              </a:rPr>
              <a:t>000</a:t>
            </a:r>
            <a:r>
              <a:rPr sz="1200" dirty="0">
                <a:solidFill>
                  <a:srgbClr val="585858"/>
                </a:solidFill>
                <a:latin typeface="Calibri"/>
                <a:cs typeface="Calibri"/>
              </a:rPr>
              <a:t>,</a:t>
            </a:r>
            <a:r>
              <a:rPr sz="1200" spc="-5" dirty="0">
                <a:solidFill>
                  <a:srgbClr val="585858"/>
                </a:solidFill>
                <a:latin typeface="Calibri"/>
                <a:cs typeface="Calibri"/>
              </a:rPr>
              <a:t>000</a:t>
            </a:r>
            <a:endParaRPr sz="1200">
              <a:latin typeface="Calibri"/>
              <a:cs typeface="Calibri"/>
            </a:endParaRPr>
          </a:p>
          <a:p>
            <a:pPr>
              <a:lnSpc>
                <a:spcPct val="100000"/>
              </a:lnSpc>
            </a:pPr>
            <a:endParaRPr sz="1200">
              <a:latin typeface="Calibri"/>
              <a:cs typeface="Calibri"/>
            </a:endParaRPr>
          </a:p>
          <a:p>
            <a:pPr>
              <a:lnSpc>
                <a:spcPct val="100000"/>
              </a:lnSpc>
              <a:spcBef>
                <a:spcPts val="50"/>
              </a:spcBef>
            </a:pPr>
            <a:endParaRPr sz="1700">
              <a:latin typeface="Calibri"/>
              <a:cs typeface="Calibri"/>
            </a:endParaRPr>
          </a:p>
          <a:p>
            <a:pPr marR="5080" algn="r">
              <a:lnSpc>
                <a:spcPct val="100000"/>
              </a:lnSpc>
            </a:pPr>
            <a:r>
              <a:rPr sz="1200" spc="-5" dirty="0">
                <a:solidFill>
                  <a:srgbClr val="585858"/>
                </a:solidFill>
                <a:latin typeface="Calibri"/>
                <a:cs typeface="Calibri"/>
              </a:rPr>
              <a:t>1</a:t>
            </a:r>
            <a:r>
              <a:rPr sz="1200" dirty="0">
                <a:solidFill>
                  <a:srgbClr val="585858"/>
                </a:solidFill>
                <a:latin typeface="Calibri"/>
                <a:cs typeface="Calibri"/>
              </a:rPr>
              <a:t>,</a:t>
            </a:r>
            <a:r>
              <a:rPr sz="1200" spc="-5" dirty="0">
                <a:solidFill>
                  <a:srgbClr val="585858"/>
                </a:solidFill>
                <a:latin typeface="Calibri"/>
                <a:cs typeface="Calibri"/>
              </a:rPr>
              <a:t>500</a:t>
            </a:r>
            <a:r>
              <a:rPr sz="1200" dirty="0">
                <a:solidFill>
                  <a:srgbClr val="585858"/>
                </a:solidFill>
                <a:latin typeface="Calibri"/>
                <a:cs typeface="Calibri"/>
              </a:rPr>
              <a:t>,</a:t>
            </a:r>
            <a:r>
              <a:rPr sz="1200" spc="-5" dirty="0">
                <a:solidFill>
                  <a:srgbClr val="585858"/>
                </a:solidFill>
                <a:latin typeface="Calibri"/>
                <a:cs typeface="Calibri"/>
              </a:rPr>
              <a:t>000</a:t>
            </a:r>
            <a:endParaRPr sz="1200">
              <a:latin typeface="Calibri"/>
              <a:cs typeface="Calibri"/>
            </a:endParaRPr>
          </a:p>
          <a:p>
            <a:pPr>
              <a:lnSpc>
                <a:spcPct val="100000"/>
              </a:lnSpc>
            </a:pPr>
            <a:endParaRPr sz="1200">
              <a:latin typeface="Calibri"/>
              <a:cs typeface="Calibri"/>
            </a:endParaRPr>
          </a:p>
          <a:p>
            <a:pPr>
              <a:lnSpc>
                <a:spcPct val="100000"/>
              </a:lnSpc>
              <a:spcBef>
                <a:spcPts val="45"/>
              </a:spcBef>
            </a:pPr>
            <a:endParaRPr sz="1700">
              <a:latin typeface="Calibri"/>
              <a:cs typeface="Calibri"/>
            </a:endParaRPr>
          </a:p>
          <a:p>
            <a:pPr marR="5080" algn="r">
              <a:lnSpc>
                <a:spcPct val="100000"/>
              </a:lnSpc>
            </a:pPr>
            <a:r>
              <a:rPr sz="1200" spc="-5" dirty="0">
                <a:solidFill>
                  <a:srgbClr val="585858"/>
                </a:solidFill>
                <a:latin typeface="Calibri"/>
                <a:cs typeface="Calibri"/>
              </a:rPr>
              <a:t>1</a:t>
            </a:r>
            <a:r>
              <a:rPr sz="1200" dirty="0">
                <a:solidFill>
                  <a:srgbClr val="585858"/>
                </a:solidFill>
                <a:latin typeface="Calibri"/>
                <a:cs typeface="Calibri"/>
              </a:rPr>
              <a:t>,</a:t>
            </a:r>
            <a:r>
              <a:rPr sz="1200" spc="-5" dirty="0">
                <a:solidFill>
                  <a:srgbClr val="585858"/>
                </a:solidFill>
                <a:latin typeface="Calibri"/>
                <a:cs typeface="Calibri"/>
              </a:rPr>
              <a:t>000</a:t>
            </a:r>
            <a:r>
              <a:rPr sz="1200" dirty="0">
                <a:solidFill>
                  <a:srgbClr val="585858"/>
                </a:solidFill>
                <a:latin typeface="Calibri"/>
                <a:cs typeface="Calibri"/>
              </a:rPr>
              <a:t>,</a:t>
            </a:r>
            <a:r>
              <a:rPr sz="1200" spc="-5" dirty="0">
                <a:solidFill>
                  <a:srgbClr val="585858"/>
                </a:solidFill>
                <a:latin typeface="Calibri"/>
                <a:cs typeface="Calibri"/>
              </a:rPr>
              <a:t>000</a:t>
            </a:r>
            <a:endParaRPr sz="1200">
              <a:latin typeface="Calibri"/>
              <a:cs typeface="Calibri"/>
            </a:endParaRPr>
          </a:p>
          <a:p>
            <a:pPr>
              <a:lnSpc>
                <a:spcPct val="100000"/>
              </a:lnSpc>
            </a:pPr>
            <a:endParaRPr sz="1200">
              <a:latin typeface="Calibri"/>
              <a:cs typeface="Calibri"/>
            </a:endParaRPr>
          </a:p>
          <a:p>
            <a:pPr>
              <a:lnSpc>
                <a:spcPct val="100000"/>
              </a:lnSpc>
              <a:spcBef>
                <a:spcPts val="45"/>
              </a:spcBef>
            </a:pPr>
            <a:endParaRPr sz="1700">
              <a:latin typeface="Calibri"/>
              <a:cs typeface="Calibri"/>
            </a:endParaRPr>
          </a:p>
          <a:p>
            <a:pPr marR="5080" algn="r">
              <a:lnSpc>
                <a:spcPct val="100000"/>
              </a:lnSpc>
            </a:pPr>
            <a:r>
              <a:rPr sz="1200" spc="-5" dirty="0">
                <a:solidFill>
                  <a:srgbClr val="585858"/>
                </a:solidFill>
                <a:latin typeface="Calibri"/>
                <a:cs typeface="Calibri"/>
              </a:rPr>
              <a:t>500,000</a:t>
            </a:r>
            <a:endParaRPr sz="1200">
              <a:latin typeface="Calibri"/>
              <a:cs typeface="Calibri"/>
            </a:endParaRPr>
          </a:p>
          <a:p>
            <a:pPr>
              <a:lnSpc>
                <a:spcPct val="100000"/>
              </a:lnSpc>
            </a:pPr>
            <a:endParaRPr sz="1200">
              <a:latin typeface="Calibri"/>
              <a:cs typeface="Calibri"/>
            </a:endParaRPr>
          </a:p>
          <a:p>
            <a:pPr>
              <a:lnSpc>
                <a:spcPct val="100000"/>
              </a:lnSpc>
              <a:spcBef>
                <a:spcPts val="50"/>
              </a:spcBef>
            </a:pPr>
            <a:endParaRPr sz="1700">
              <a:latin typeface="Calibri"/>
              <a:cs typeface="Calibri"/>
            </a:endParaRPr>
          </a:p>
          <a:p>
            <a:pPr marR="5080" algn="r">
              <a:lnSpc>
                <a:spcPct val="100000"/>
              </a:lnSpc>
            </a:pPr>
            <a:r>
              <a:rPr sz="1200" dirty="0">
                <a:solidFill>
                  <a:srgbClr val="585858"/>
                </a:solidFill>
                <a:latin typeface="Calibri"/>
                <a:cs typeface="Calibri"/>
              </a:rPr>
              <a:t>0</a:t>
            </a:r>
            <a:endParaRPr sz="1200">
              <a:latin typeface="Calibri"/>
              <a:cs typeface="Calibri"/>
            </a:endParaRPr>
          </a:p>
        </p:txBody>
      </p:sp>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114300">
              <a:lnSpc>
                <a:spcPts val="1240"/>
              </a:lnSpc>
            </a:pPr>
            <a:fld id="{81D60167-4931-47E6-BA6A-407CBD079E47}" type="slidenum">
              <a:rPr dirty="0"/>
              <a:t>3</a:t>
            </a:fld>
            <a:endParaRPr dirty="0"/>
          </a:p>
        </p:txBody>
      </p:sp>
      <p:sp>
        <p:nvSpPr>
          <p:cNvPr id="18" name="object 18"/>
          <p:cNvSpPr txBox="1"/>
          <p:nvPr/>
        </p:nvSpPr>
        <p:spPr>
          <a:xfrm>
            <a:off x="2286359" y="5888573"/>
            <a:ext cx="6889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2016-</a:t>
            </a:r>
            <a:r>
              <a:rPr sz="1200" dirty="0">
                <a:solidFill>
                  <a:srgbClr val="585858"/>
                </a:solidFill>
                <a:latin typeface="Calibri"/>
                <a:cs typeface="Calibri"/>
              </a:rPr>
              <a:t>2</a:t>
            </a:r>
            <a:r>
              <a:rPr sz="1200" spc="-5" dirty="0">
                <a:solidFill>
                  <a:srgbClr val="585858"/>
                </a:solidFill>
                <a:latin typeface="Calibri"/>
                <a:cs typeface="Calibri"/>
              </a:rPr>
              <a:t>017</a:t>
            </a:r>
            <a:endParaRPr sz="1200">
              <a:latin typeface="Calibri"/>
              <a:cs typeface="Calibri"/>
            </a:endParaRPr>
          </a:p>
        </p:txBody>
      </p:sp>
      <p:sp>
        <p:nvSpPr>
          <p:cNvPr id="19" name="object 19"/>
          <p:cNvSpPr txBox="1"/>
          <p:nvPr/>
        </p:nvSpPr>
        <p:spPr>
          <a:xfrm>
            <a:off x="3556735" y="5888573"/>
            <a:ext cx="6889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2017-</a:t>
            </a:r>
            <a:r>
              <a:rPr sz="1200" dirty="0">
                <a:solidFill>
                  <a:srgbClr val="585858"/>
                </a:solidFill>
                <a:latin typeface="Calibri"/>
                <a:cs typeface="Calibri"/>
              </a:rPr>
              <a:t>2</a:t>
            </a:r>
            <a:r>
              <a:rPr sz="1200" spc="-5" dirty="0">
                <a:solidFill>
                  <a:srgbClr val="585858"/>
                </a:solidFill>
                <a:latin typeface="Calibri"/>
                <a:cs typeface="Calibri"/>
              </a:rPr>
              <a:t>018</a:t>
            </a:r>
            <a:endParaRPr sz="1200" dirty="0">
              <a:latin typeface="Calibri"/>
              <a:cs typeface="Calibri"/>
            </a:endParaRPr>
          </a:p>
        </p:txBody>
      </p:sp>
      <p:sp>
        <p:nvSpPr>
          <p:cNvPr id="20" name="object 20"/>
          <p:cNvSpPr txBox="1"/>
          <p:nvPr/>
        </p:nvSpPr>
        <p:spPr>
          <a:xfrm>
            <a:off x="4777828" y="5871372"/>
            <a:ext cx="6889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2018-</a:t>
            </a:r>
            <a:r>
              <a:rPr sz="1200" dirty="0">
                <a:solidFill>
                  <a:srgbClr val="585858"/>
                </a:solidFill>
                <a:latin typeface="Calibri"/>
                <a:cs typeface="Calibri"/>
              </a:rPr>
              <a:t>2</a:t>
            </a:r>
            <a:r>
              <a:rPr sz="1200" spc="-5" dirty="0">
                <a:solidFill>
                  <a:srgbClr val="585858"/>
                </a:solidFill>
                <a:latin typeface="Calibri"/>
                <a:cs typeface="Calibri"/>
              </a:rPr>
              <a:t>019</a:t>
            </a:r>
            <a:endParaRPr sz="1200" dirty="0">
              <a:latin typeface="Calibri"/>
              <a:cs typeface="Calibri"/>
            </a:endParaRPr>
          </a:p>
        </p:txBody>
      </p:sp>
      <p:sp>
        <p:nvSpPr>
          <p:cNvPr id="21" name="object 21"/>
          <p:cNvSpPr txBox="1"/>
          <p:nvPr/>
        </p:nvSpPr>
        <p:spPr>
          <a:xfrm>
            <a:off x="6148153" y="5871372"/>
            <a:ext cx="6889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2019-</a:t>
            </a:r>
            <a:r>
              <a:rPr sz="1200" dirty="0">
                <a:solidFill>
                  <a:srgbClr val="585858"/>
                </a:solidFill>
                <a:latin typeface="Calibri"/>
                <a:cs typeface="Calibri"/>
              </a:rPr>
              <a:t>2</a:t>
            </a:r>
            <a:r>
              <a:rPr sz="1200" spc="-5" dirty="0">
                <a:solidFill>
                  <a:srgbClr val="585858"/>
                </a:solidFill>
                <a:latin typeface="Calibri"/>
                <a:cs typeface="Calibri"/>
              </a:rPr>
              <a:t>020</a:t>
            </a:r>
            <a:endParaRPr sz="1200" dirty="0">
              <a:latin typeface="Calibri"/>
              <a:cs typeface="Calibri"/>
            </a:endParaRPr>
          </a:p>
        </p:txBody>
      </p:sp>
      <p:sp>
        <p:nvSpPr>
          <p:cNvPr id="22" name="object 22"/>
          <p:cNvSpPr txBox="1"/>
          <p:nvPr/>
        </p:nvSpPr>
        <p:spPr>
          <a:xfrm>
            <a:off x="7799909" y="5784433"/>
            <a:ext cx="1367834" cy="382156"/>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2020-</a:t>
            </a:r>
            <a:r>
              <a:rPr sz="1200" dirty="0">
                <a:solidFill>
                  <a:srgbClr val="585858"/>
                </a:solidFill>
                <a:latin typeface="Calibri"/>
                <a:cs typeface="Calibri"/>
              </a:rPr>
              <a:t>2</a:t>
            </a:r>
            <a:r>
              <a:rPr sz="1200" spc="-5" dirty="0">
                <a:solidFill>
                  <a:srgbClr val="585858"/>
                </a:solidFill>
                <a:latin typeface="Calibri"/>
                <a:cs typeface="Calibri"/>
              </a:rPr>
              <a:t>02</a:t>
            </a:r>
            <a:r>
              <a:rPr lang="en-US" sz="1200" spc="-5" dirty="0">
                <a:solidFill>
                  <a:srgbClr val="585858"/>
                </a:solidFill>
                <a:latin typeface="Calibri"/>
                <a:cs typeface="Calibri"/>
              </a:rPr>
              <a:t>1       (COVID)</a:t>
            </a:r>
            <a:endParaRPr sz="1200" dirty="0">
              <a:latin typeface="Calibri"/>
              <a:cs typeface="Calibri"/>
            </a:endParaRPr>
          </a:p>
        </p:txBody>
      </p:sp>
      <p:sp>
        <p:nvSpPr>
          <p:cNvPr id="25" name="object 14">
            <a:extLst>
              <a:ext uri="{FF2B5EF4-FFF2-40B4-BE49-F238E27FC236}">
                <a16:creationId xmlns:a16="http://schemas.microsoft.com/office/drawing/2014/main" id="{8FF22226-5BE4-41B6-AFF3-5FDAA9F75B04}"/>
              </a:ext>
            </a:extLst>
          </p:cNvPr>
          <p:cNvSpPr/>
          <p:nvPr/>
        </p:nvSpPr>
        <p:spPr>
          <a:xfrm>
            <a:off x="9820712" y="2680366"/>
            <a:ext cx="597535" cy="3086216"/>
          </a:xfrm>
          <a:custGeom>
            <a:avLst/>
            <a:gdLst/>
            <a:ahLst/>
            <a:cxnLst/>
            <a:rect l="l" t="t" r="r" b="b"/>
            <a:pathLst>
              <a:path w="597534" h="3192145">
                <a:moveTo>
                  <a:pt x="597407" y="0"/>
                </a:moveTo>
                <a:lnTo>
                  <a:pt x="0" y="0"/>
                </a:lnTo>
                <a:lnTo>
                  <a:pt x="0" y="3192018"/>
                </a:lnTo>
                <a:lnTo>
                  <a:pt x="597407" y="3192018"/>
                </a:lnTo>
                <a:lnTo>
                  <a:pt x="597407" y="0"/>
                </a:lnTo>
                <a:close/>
              </a:path>
            </a:pathLst>
          </a:custGeom>
          <a:solidFill>
            <a:srgbClr val="800000"/>
          </a:solidFill>
        </p:spPr>
        <p:txBody>
          <a:bodyPr wrap="square" lIns="0" tIns="0" rIns="0" bIns="0" rtlCol="0"/>
          <a:lstStyle/>
          <a:p>
            <a:endParaRPr dirty="0"/>
          </a:p>
        </p:txBody>
      </p:sp>
      <p:sp>
        <p:nvSpPr>
          <p:cNvPr id="26" name="TextBox 25">
            <a:extLst>
              <a:ext uri="{FF2B5EF4-FFF2-40B4-BE49-F238E27FC236}">
                <a16:creationId xmlns:a16="http://schemas.microsoft.com/office/drawing/2014/main" id="{6D99ECC3-927A-41E3-B0E1-F0341AA7763F}"/>
              </a:ext>
            </a:extLst>
          </p:cNvPr>
          <p:cNvSpPr txBox="1"/>
          <p:nvPr/>
        </p:nvSpPr>
        <p:spPr>
          <a:xfrm>
            <a:off x="9677400" y="5899724"/>
            <a:ext cx="883612" cy="276999"/>
          </a:xfrm>
          <a:prstGeom prst="rect">
            <a:avLst/>
          </a:prstGeom>
          <a:noFill/>
        </p:spPr>
        <p:txBody>
          <a:bodyPr wrap="square" rtlCol="0">
            <a:spAutoFit/>
          </a:bodyPr>
          <a:lstStyle/>
          <a:p>
            <a:r>
              <a:rPr lang="en-US" sz="1200" dirty="0"/>
              <a:t>2021-2022</a:t>
            </a:r>
          </a:p>
        </p:txBody>
      </p:sp>
      <p:pic>
        <p:nvPicPr>
          <p:cNvPr id="31" name="Recorded Sound">
            <a:hlinkClick r:id="" action="ppaction://media"/>
            <a:extLst>
              <a:ext uri="{FF2B5EF4-FFF2-40B4-BE49-F238E27FC236}">
                <a16:creationId xmlns:a16="http://schemas.microsoft.com/office/drawing/2014/main" id="{D68BABA5-664C-4731-8584-1892F2F28B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8789" y="92964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45"/>
    </mc:Choice>
    <mc:Fallback xmlns="">
      <p:transition spd="slow" advTm="167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1543050" y="666750"/>
            <a:ext cx="9105899" cy="5524499"/>
          </a:xfrm>
          <a:prstGeom prst="rect">
            <a:avLst/>
          </a:prstGeom>
        </p:spPr>
      </p:pic>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30</a:t>
            </a:fld>
            <a:endParaRPr dirty="0"/>
          </a:p>
        </p:txBody>
      </p:sp>
      <p:pic>
        <p:nvPicPr>
          <p:cNvPr id="6" name="Audio 5">
            <a:hlinkClick r:id="" action="ppaction://media"/>
            <a:extLst>
              <a:ext uri="{FF2B5EF4-FFF2-40B4-BE49-F238E27FC236}">
                <a16:creationId xmlns:a16="http://schemas.microsoft.com/office/drawing/2014/main" id="{3C987307-DB5D-4099-8DD1-1F1986EF23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70"/>
    </mc:Choice>
    <mc:Fallback xmlns="">
      <p:transition spd="slow" advTm="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1566672" y="681227"/>
            <a:ext cx="9058655" cy="5495543"/>
          </a:xfrm>
          <a:prstGeom prst="rect">
            <a:avLst/>
          </a:prstGeom>
        </p:spPr>
      </p:pic>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31</a:t>
            </a:fld>
            <a:endParaRPr dirty="0"/>
          </a:p>
        </p:txBody>
      </p:sp>
      <p:pic>
        <p:nvPicPr>
          <p:cNvPr id="4" name="Audio 3">
            <a:hlinkClick r:id="" action="ppaction://media"/>
            <a:extLst>
              <a:ext uri="{FF2B5EF4-FFF2-40B4-BE49-F238E27FC236}">
                <a16:creationId xmlns:a16="http://schemas.microsoft.com/office/drawing/2014/main" id="{E3EA36D1-9804-47B1-8E3D-493B8678D1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46"/>
    </mc:Choice>
    <mc:Fallback xmlns="">
      <p:transition spd="slow" advTm="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1572006" y="662177"/>
            <a:ext cx="9048749" cy="5533643"/>
          </a:xfrm>
          <a:prstGeom prst="rect">
            <a:avLst/>
          </a:prstGeom>
        </p:spPr>
      </p:pic>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32</a:t>
            </a:fld>
            <a:endParaRPr dirty="0"/>
          </a:p>
        </p:txBody>
      </p:sp>
      <p:pic>
        <p:nvPicPr>
          <p:cNvPr id="4" name="Audio 3">
            <a:hlinkClick r:id="" action="ppaction://media"/>
            <a:extLst>
              <a:ext uri="{FF2B5EF4-FFF2-40B4-BE49-F238E27FC236}">
                <a16:creationId xmlns:a16="http://schemas.microsoft.com/office/drawing/2014/main" id="{2495F269-2806-4CA5-8570-9F64616F88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50"/>
    </mc:Choice>
    <mc:Fallback xmlns="">
      <p:transition spd="slow" advTm="6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55136"/>
            <a:ext cx="6071235" cy="1029335"/>
          </a:xfrm>
          <a:prstGeom prst="rect">
            <a:avLst/>
          </a:prstGeom>
        </p:spPr>
        <p:txBody>
          <a:bodyPr vert="horz" wrap="square" lIns="0" tIns="12700" rIns="0" bIns="0" rtlCol="0">
            <a:spAutoFit/>
          </a:bodyPr>
          <a:lstStyle/>
          <a:p>
            <a:pPr marL="12700">
              <a:lnSpc>
                <a:spcPts val="4670"/>
              </a:lnSpc>
              <a:spcBef>
                <a:spcPts val="100"/>
              </a:spcBef>
            </a:pPr>
            <a:r>
              <a:rPr b="0" spc="-20" dirty="0">
                <a:latin typeface="Calibri Light"/>
                <a:cs typeface="Calibri Light"/>
              </a:rPr>
              <a:t>e-Wizard</a:t>
            </a:r>
            <a:r>
              <a:rPr b="0" spc="-25" dirty="0">
                <a:latin typeface="Calibri Light"/>
                <a:cs typeface="Calibri Light"/>
              </a:rPr>
              <a:t> from</a:t>
            </a:r>
            <a:r>
              <a:rPr b="0" spc="-15" dirty="0">
                <a:latin typeface="Calibri Light"/>
                <a:cs typeface="Calibri Light"/>
              </a:rPr>
              <a:t> </a:t>
            </a:r>
            <a:r>
              <a:rPr b="0" spc="-10" dirty="0">
                <a:latin typeface="Calibri Light"/>
                <a:cs typeface="Calibri Light"/>
              </a:rPr>
              <a:t>Students</a:t>
            </a:r>
            <a:r>
              <a:rPr b="0" spc="-30" dirty="0">
                <a:latin typeface="Calibri Light"/>
                <a:cs typeface="Calibri Light"/>
              </a:rPr>
              <a:t> </a:t>
            </a:r>
            <a:r>
              <a:rPr b="0" spc="-10" dirty="0">
                <a:latin typeface="Calibri Light"/>
                <a:cs typeface="Calibri Light"/>
              </a:rPr>
              <a:t>view</a:t>
            </a:r>
          </a:p>
          <a:p>
            <a:pPr marL="12700">
              <a:lnSpc>
                <a:spcPts val="3229"/>
              </a:lnSpc>
            </a:pPr>
            <a:r>
              <a:rPr sz="2800" b="0" u="heavy" spc="-15" dirty="0">
                <a:solidFill>
                  <a:srgbClr val="0562C1"/>
                </a:solidFill>
                <a:uFill>
                  <a:solidFill>
                    <a:srgbClr val="0562C1"/>
                  </a:solidFill>
                </a:uFill>
                <a:latin typeface="Calibri Light"/>
                <a:cs typeface="Calibri Light"/>
                <a:hlinkClick r:id="rId5"/>
              </a:rPr>
              <a:t>https://hrapps.fsu.edu/formswizard6_fws/</a:t>
            </a:r>
            <a:endParaRPr sz="2800">
              <a:latin typeface="Calibri Light"/>
              <a:cs typeface="Calibri Light"/>
            </a:endParaRPr>
          </a:p>
        </p:txBody>
      </p:sp>
      <p:pic>
        <p:nvPicPr>
          <p:cNvPr id="3" name="object 3"/>
          <p:cNvPicPr/>
          <p:nvPr/>
        </p:nvPicPr>
        <p:blipFill>
          <a:blip r:embed="rId6" cstate="print"/>
          <a:stretch>
            <a:fillRect/>
          </a:stretch>
        </p:blipFill>
        <p:spPr>
          <a:xfrm>
            <a:off x="838200" y="2113788"/>
            <a:ext cx="10515599" cy="3774947"/>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33</a:t>
            </a:fld>
            <a:endParaRPr dirty="0"/>
          </a:p>
        </p:txBody>
      </p:sp>
      <p:pic>
        <p:nvPicPr>
          <p:cNvPr id="5" name="Audio 4">
            <a:hlinkClick r:id="" action="ppaction://media"/>
            <a:extLst>
              <a:ext uri="{FF2B5EF4-FFF2-40B4-BE49-F238E27FC236}">
                <a16:creationId xmlns:a16="http://schemas.microsoft.com/office/drawing/2014/main" id="{BA908A79-D487-47E4-A8CB-FA26DF9BD8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3"/>
    </mc:Choice>
    <mc:Fallback xmlns="">
      <p:transition spd="slow" advTm="4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0" y="957833"/>
            <a:ext cx="12123419" cy="5398757"/>
          </a:xfrm>
          <a:prstGeom prst="rect">
            <a:avLst/>
          </a:prstGeom>
        </p:spPr>
      </p:pic>
      <p:sp>
        <p:nvSpPr>
          <p:cNvPr id="3" name="object 3"/>
          <p:cNvSpPr txBox="1">
            <a:spLocks noGrp="1"/>
          </p:cNvSpPr>
          <p:nvPr>
            <p:ph type="title"/>
          </p:nvPr>
        </p:nvSpPr>
        <p:spPr>
          <a:xfrm>
            <a:off x="167229" y="147812"/>
            <a:ext cx="6995159" cy="735330"/>
          </a:xfrm>
          <a:prstGeom prst="rect">
            <a:avLst/>
          </a:prstGeom>
        </p:spPr>
        <p:txBody>
          <a:bodyPr vert="horz" wrap="square" lIns="0" tIns="12700" rIns="0" bIns="0" rtlCol="0">
            <a:spAutoFit/>
          </a:bodyPr>
          <a:lstStyle/>
          <a:p>
            <a:pPr marL="12700">
              <a:lnSpc>
                <a:spcPct val="100000"/>
              </a:lnSpc>
              <a:spcBef>
                <a:spcPts val="100"/>
              </a:spcBef>
            </a:pPr>
            <a:r>
              <a:rPr sz="2800" b="0" spc="-25" dirty="0">
                <a:latin typeface="Calibri Light"/>
                <a:cs typeface="Calibri Light"/>
              </a:rPr>
              <a:t>Students</a:t>
            </a:r>
            <a:r>
              <a:rPr sz="2800" b="0" spc="-75" dirty="0">
                <a:latin typeface="Calibri Light"/>
                <a:cs typeface="Calibri Light"/>
              </a:rPr>
              <a:t> </a:t>
            </a:r>
            <a:r>
              <a:rPr sz="2800" b="0" spc="-20" dirty="0">
                <a:latin typeface="Calibri Light"/>
                <a:cs typeface="Calibri Light"/>
              </a:rPr>
              <a:t>View-</a:t>
            </a:r>
            <a:r>
              <a:rPr sz="2800" b="0" spc="-70" dirty="0">
                <a:latin typeface="Calibri Light"/>
                <a:cs typeface="Calibri Light"/>
              </a:rPr>
              <a:t> </a:t>
            </a:r>
            <a:r>
              <a:rPr sz="2800" b="0" spc="-30" dirty="0">
                <a:latin typeface="Calibri Light"/>
                <a:cs typeface="Calibri Light"/>
              </a:rPr>
              <a:t>Part</a:t>
            </a:r>
            <a:r>
              <a:rPr sz="2800" b="0" spc="-80" dirty="0">
                <a:latin typeface="Calibri Light"/>
                <a:cs typeface="Calibri Light"/>
              </a:rPr>
              <a:t> </a:t>
            </a:r>
            <a:r>
              <a:rPr sz="2800" b="0" dirty="0">
                <a:latin typeface="Calibri Light"/>
                <a:cs typeface="Calibri Light"/>
              </a:rPr>
              <a:t>2</a:t>
            </a:r>
            <a:endParaRPr sz="2800">
              <a:latin typeface="Calibri Light"/>
              <a:cs typeface="Calibri Light"/>
            </a:endParaRPr>
          </a:p>
          <a:p>
            <a:pPr marL="12700">
              <a:lnSpc>
                <a:spcPct val="100000"/>
              </a:lnSpc>
              <a:spcBef>
                <a:spcPts val="65"/>
              </a:spcBef>
            </a:pPr>
            <a:r>
              <a:rPr sz="1800" spc="-5" dirty="0"/>
              <a:t>Candidates</a:t>
            </a:r>
            <a:r>
              <a:rPr sz="1800" spc="5" dirty="0"/>
              <a:t> </a:t>
            </a:r>
            <a:r>
              <a:rPr sz="1800" spc="-10" dirty="0"/>
              <a:t>completes</a:t>
            </a:r>
            <a:r>
              <a:rPr sz="1800" spc="10" dirty="0"/>
              <a:t> </a:t>
            </a:r>
            <a:r>
              <a:rPr sz="1800" spc="-5" dirty="0"/>
              <a:t>each</a:t>
            </a:r>
            <a:r>
              <a:rPr sz="1800" spc="15" dirty="0"/>
              <a:t> </a:t>
            </a:r>
            <a:r>
              <a:rPr sz="1800" spc="-10" dirty="0"/>
              <a:t>tab</a:t>
            </a:r>
            <a:r>
              <a:rPr sz="1800" spc="5" dirty="0"/>
              <a:t> </a:t>
            </a:r>
            <a:r>
              <a:rPr sz="1800" spc="-5" dirty="0"/>
              <a:t>below</a:t>
            </a:r>
            <a:r>
              <a:rPr sz="1800" spc="10" dirty="0"/>
              <a:t> </a:t>
            </a:r>
            <a:r>
              <a:rPr sz="1800" dirty="0"/>
              <a:t>and</a:t>
            </a:r>
            <a:r>
              <a:rPr sz="1800" spc="5" dirty="0"/>
              <a:t> </a:t>
            </a:r>
            <a:r>
              <a:rPr sz="1800" spc="-5" dirty="0"/>
              <a:t>confirms</a:t>
            </a:r>
            <a:r>
              <a:rPr sz="1800" spc="-10" dirty="0"/>
              <a:t> information</a:t>
            </a:r>
            <a:r>
              <a:rPr sz="1800" spc="-5" dirty="0"/>
              <a:t> </a:t>
            </a:r>
            <a:r>
              <a:rPr sz="1800" dirty="0"/>
              <a:t>is</a:t>
            </a:r>
            <a:r>
              <a:rPr sz="1800" spc="-5" dirty="0"/>
              <a:t> </a:t>
            </a:r>
            <a:r>
              <a:rPr sz="1800" spc="-10" dirty="0"/>
              <a:t>accurate</a:t>
            </a:r>
            <a:endParaRPr sz="180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34</a:t>
            </a:fld>
            <a:endParaRPr dirty="0"/>
          </a:p>
        </p:txBody>
      </p:sp>
      <p:pic>
        <p:nvPicPr>
          <p:cNvPr id="6" name="Audio 5">
            <a:hlinkClick r:id="" action="ppaction://media"/>
            <a:extLst>
              <a:ext uri="{FF2B5EF4-FFF2-40B4-BE49-F238E27FC236}">
                <a16:creationId xmlns:a16="http://schemas.microsoft.com/office/drawing/2014/main" id="{A6FDAE82-C670-45F1-A649-FBF35A611C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99"/>
    </mc:Choice>
    <mc:Fallback xmlns="">
      <p:transition spd="slow" advTm="10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0179" y="194563"/>
            <a:ext cx="11558270" cy="1245235"/>
          </a:xfrm>
          <a:prstGeom prst="rect">
            <a:avLst/>
          </a:prstGeom>
        </p:spPr>
        <p:txBody>
          <a:bodyPr vert="horz" wrap="square" lIns="0" tIns="12700" rIns="0" bIns="0" rtlCol="0">
            <a:spAutoFit/>
          </a:bodyPr>
          <a:lstStyle/>
          <a:p>
            <a:pPr marL="12700" marR="5080">
              <a:lnSpc>
                <a:spcPct val="100000"/>
              </a:lnSpc>
              <a:spcBef>
                <a:spcPts val="100"/>
              </a:spcBef>
            </a:pPr>
            <a:r>
              <a:rPr sz="4000" b="0" spc="-30" dirty="0">
                <a:latin typeface="Calibri Light"/>
                <a:cs typeface="Calibri Light"/>
              </a:rPr>
              <a:t>Email</a:t>
            </a:r>
            <a:r>
              <a:rPr sz="4000" b="0" spc="-65" dirty="0">
                <a:latin typeface="Calibri Light"/>
                <a:cs typeface="Calibri Light"/>
              </a:rPr>
              <a:t> </a:t>
            </a:r>
            <a:r>
              <a:rPr sz="4000" b="0" spc="-40" dirty="0">
                <a:latin typeface="Calibri Light"/>
                <a:cs typeface="Calibri Light"/>
              </a:rPr>
              <a:t>confirmation</a:t>
            </a:r>
            <a:r>
              <a:rPr sz="4000" b="0" spc="-75" dirty="0">
                <a:latin typeface="Calibri Light"/>
                <a:cs typeface="Calibri Light"/>
              </a:rPr>
              <a:t> </a:t>
            </a:r>
            <a:r>
              <a:rPr sz="4000" b="0" spc="-35" dirty="0">
                <a:latin typeface="Calibri Light"/>
                <a:cs typeface="Calibri Light"/>
              </a:rPr>
              <a:t>that</a:t>
            </a:r>
            <a:r>
              <a:rPr sz="4000" b="0" spc="-65" dirty="0">
                <a:latin typeface="Calibri Light"/>
                <a:cs typeface="Calibri Light"/>
              </a:rPr>
              <a:t> </a:t>
            </a:r>
            <a:r>
              <a:rPr sz="4000" b="0" spc="-25" dirty="0">
                <a:latin typeface="Calibri Light"/>
                <a:cs typeface="Calibri Light"/>
              </a:rPr>
              <a:t>HR</a:t>
            </a:r>
            <a:r>
              <a:rPr sz="4000" b="0" spc="-70" dirty="0">
                <a:latin typeface="Calibri Light"/>
                <a:cs typeface="Calibri Light"/>
              </a:rPr>
              <a:t> </a:t>
            </a:r>
            <a:r>
              <a:rPr sz="4000" b="0" spc="-55" dirty="0">
                <a:latin typeface="Calibri Light"/>
                <a:cs typeface="Calibri Light"/>
              </a:rPr>
              <a:t>Reps</a:t>
            </a:r>
            <a:r>
              <a:rPr sz="4000" b="0" spc="-60" dirty="0">
                <a:latin typeface="Calibri Light"/>
                <a:cs typeface="Calibri Light"/>
              </a:rPr>
              <a:t> </a:t>
            </a:r>
            <a:r>
              <a:rPr sz="4000" b="0" spc="-25" dirty="0">
                <a:latin typeface="Calibri Light"/>
                <a:cs typeface="Calibri Light"/>
              </a:rPr>
              <a:t>will</a:t>
            </a:r>
            <a:r>
              <a:rPr sz="4000" b="0" spc="-50" dirty="0">
                <a:latin typeface="Calibri Light"/>
                <a:cs typeface="Calibri Light"/>
              </a:rPr>
              <a:t> </a:t>
            </a:r>
            <a:r>
              <a:rPr sz="4000" b="0" spc="-40" dirty="0">
                <a:latin typeface="Calibri Light"/>
                <a:cs typeface="Calibri Light"/>
              </a:rPr>
              <a:t>receive</a:t>
            </a:r>
            <a:r>
              <a:rPr sz="4000" b="0" spc="-80" dirty="0">
                <a:latin typeface="Calibri Light"/>
                <a:cs typeface="Calibri Light"/>
              </a:rPr>
              <a:t> </a:t>
            </a:r>
            <a:r>
              <a:rPr sz="4000" b="0" spc="-25" dirty="0">
                <a:latin typeface="Calibri Light"/>
                <a:cs typeface="Calibri Light"/>
              </a:rPr>
              <a:t>once</a:t>
            </a:r>
            <a:r>
              <a:rPr sz="4000" b="0" spc="-60" dirty="0">
                <a:latin typeface="Calibri Light"/>
                <a:cs typeface="Calibri Light"/>
              </a:rPr>
              <a:t> </a:t>
            </a:r>
            <a:r>
              <a:rPr sz="4000" b="0" spc="-45" dirty="0">
                <a:latin typeface="Calibri Light"/>
                <a:cs typeface="Calibri Light"/>
              </a:rPr>
              <a:t>student </a:t>
            </a:r>
            <a:r>
              <a:rPr sz="4000" b="0" spc="-890" dirty="0">
                <a:latin typeface="Calibri Light"/>
                <a:cs typeface="Calibri Light"/>
              </a:rPr>
              <a:t> </a:t>
            </a:r>
            <a:r>
              <a:rPr sz="4000" b="0" spc="-25" dirty="0">
                <a:latin typeface="Calibri Light"/>
                <a:cs typeface="Calibri Light"/>
              </a:rPr>
              <a:t>has</a:t>
            </a:r>
            <a:r>
              <a:rPr sz="4000" b="0" spc="-60" dirty="0">
                <a:latin typeface="Calibri Light"/>
                <a:cs typeface="Calibri Light"/>
              </a:rPr>
              <a:t> </a:t>
            </a:r>
            <a:r>
              <a:rPr sz="4000" b="0" spc="-45" dirty="0">
                <a:latin typeface="Calibri Light"/>
                <a:cs typeface="Calibri Light"/>
              </a:rPr>
              <a:t>completed</a:t>
            </a:r>
            <a:r>
              <a:rPr sz="4000" b="0" spc="-80" dirty="0">
                <a:latin typeface="Calibri Light"/>
                <a:cs typeface="Calibri Light"/>
              </a:rPr>
              <a:t> </a:t>
            </a:r>
            <a:r>
              <a:rPr sz="4000" b="0" spc="-20" dirty="0">
                <a:latin typeface="Calibri Light"/>
                <a:cs typeface="Calibri Light"/>
              </a:rPr>
              <a:t>the</a:t>
            </a:r>
            <a:r>
              <a:rPr sz="4000" b="0" spc="-80" dirty="0">
                <a:latin typeface="Calibri Light"/>
                <a:cs typeface="Calibri Light"/>
              </a:rPr>
              <a:t> </a:t>
            </a:r>
            <a:r>
              <a:rPr sz="4000" b="0" spc="-45" dirty="0">
                <a:latin typeface="Calibri Light"/>
                <a:cs typeface="Calibri Light"/>
              </a:rPr>
              <a:t>e-Wizard</a:t>
            </a:r>
            <a:endParaRPr sz="4000">
              <a:latin typeface="Calibri Light"/>
              <a:cs typeface="Calibri Light"/>
            </a:endParaRPr>
          </a:p>
        </p:txBody>
      </p:sp>
      <p:sp>
        <p:nvSpPr>
          <p:cNvPr id="3" name="object 3"/>
          <p:cNvSpPr txBox="1"/>
          <p:nvPr/>
        </p:nvSpPr>
        <p:spPr>
          <a:xfrm>
            <a:off x="222758" y="1706371"/>
            <a:ext cx="83305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Copy</a:t>
            </a:r>
            <a:r>
              <a:rPr sz="1800" spc="15" dirty="0">
                <a:latin typeface="Calibri"/>
                <a:cs typeface="Calibri"/>
              </a:rPr>
              <a:t> </a:t>
            </a:r>
            <a:r>
              <a:rPr sz="1800" dirty="0">
                <a:latin typeface="Calibri"/>
                <a:cs typeface="Calibri"/>
              </a:rPr>
              <a:t>and</a:t>
            </a:r>
            <a:r>
              <a:rPr sz="1800" spc="10" dirty="0">
                <a:latin typeface="Calibri"/>
                <a:cs typeface="Calibri"/>
              </a:rPr>
              <a:t> </a:t>
            </a:r>
            <a:r>
              <a:rPr sz="1800" spc="-10" dirty="0">
                <a:latin typeface="Calibri"/>
                <a:cs typeface="Calibri"/>
              </a:rPr>
              <a:t>paste</a:t>
            </a:r>
            <a:r>
              <a:rPr sz="1800" spc="15" dirty="0">
                <a:latin typeface="Calibri"/>
                <a:cs typeface="Calibri"/>
              </a:rPr>
              <a:t> </a:t>
            </a:r>
            <a:r>
              <a:rPr sz="1800" spc="-10" dirty="0">
                <a:latin typeface="Calibri"/>
                <a:cs typeface="Calibri"/>
              </a:rPr>
              <a:t>Wizard</a:t>
            </a:r>
            <a:r>
              <a:rPr sz="1800" dirty="0">
                <a:latin typeface="Calibri"/>
                <a:cs typeface="Calibri"/>
              </a:rPr>
              <a:t> </a:t>
            </a:r>
            <a:r>
              <a:rPr sz="1800" spc="-5" dirty="0">
                <a:latin typeface="Calibri"/>
                <a:cs typeface="Calibri"/>
              </a:rPr>
              <a:t>Number</a:t>
            </a:r>
            <a:r>
              <a:rPr sz="1800" spc="15" dirty="0">
                <a:latin typeface="Calibri"/>
                <a:cs typeface="Calibri"/>
              </a:rPr>
              <a:t> </a:t>
            </a:r>
            <a:r>
              <a:rPr sz="1800" dirty="0">
                <a:latin typeface="Calibri"/>
                <a:cs typeface="Calibri"/>
              </a:rPr>
              <a:t>and</a:t>
            </a:r>
            <a:r>
              <a:rPr sz="1800" spc="15" dirty="0">
                <a:latin typeface="Calibri"/>
                <a:cs typeface="Calibri"/>
              </a:rPr>
              <a:t> </a:t>
            </a:r>
            <a:r>
              <a:rPr sz="1800" spc="-5" dirty="0">
                <a:latin typeface="Calibri"/>
                <a:cs typeface="Calibri"/>
              </a:rPr>
              <a:t>click</a:t>
            </a:r>
            <a:r>
              <a:rPr sz="1800" dirty="0">
                <a:latin typeface="Calibri"/>
                <a:cs typeface="Calibri"/>
              </a:rPr>
              <a:t> </a:t>
            </a:r>
            <a:r>
              <a:rPr sz="1800" spc="-10" dirty="0">
                <a:latin typeface="Calibri"/>
                <a:cs typeface="Calibri"/>
              </a:rPr>
              <a:t>“here”</a:t>
            </a:r>
            <a:r>
              <a:rPr sz="1800" spc="5" dirty="0">
                <a:latin typeface="Calibri"/>
                <a:cs typeface="Calibri"/>
              </a:rPr>
              <a:t> </a:t>
            </a:r>
            <a:r>
              <a:rPr sz="1800" spc="-15" dirty="0">
                <a:latin typeface="Calibri"/>
                <a:cs typeface="Calibri"/>
              </a:rPr>
              <a:t>to</a:t>
            </a:r>
            <a:r>
              <a:rPr sz="1800" spc="15" dirty="0">
                <a:latin typeface="Calibri"/>
                <a:cs typeface="Calibri"/>
              </a:rPr>
              <a:t> </a:t>
            </a:r>
            <a:r>
              <a:rPr sz="1800" spc="-5" dirty="0">
                <a:latin typeface="Calibri"/>
                <a:cs typeface="Calibri"/>
              </a:rPr>
              <a:t>upload</a:t>
            </a:r>
            <a:r>
              <a:rPr sz="1800" spc="20" dirty="0">
                <a:latin typeface="Calibri"/>
                <a:cs typeface="Calibri"/>
              </a:rPr>
              <a:t> </a:t>
            </a:r>
            <a:r>
              <a:rPr sz="1800" spc="-5" dirty="0">
                <a:latin typeface="Calibri"/>
                <a:cs typeface="Calibri"/>
              </a:rPr>
              <a:t>additional</a:t>
            </a:r>
            <a:r>
              <a:rPr sz="1800" spc="10" dirty="0">
                <a:latin typeface="Calibri"/>
                <a:cs typeface="Calibri"/>
              </a:rPr>
              <a:t> </a:t>
            </a:r>
            <a:r>
              <a:rPr sz="1800" spc="-5" dirty="0">
                <a:latin typeface="Calibri"/>
                <a:cs typeface="Calibri"/>
              </a:rPr>
              <a:t>documents</a:t>
            </a:r>
            <a:r>
              <a:rPr sz="1800" spc="20" dirty="0">
                <a:latin typeface="Calibri"/>
                <a:cs typeface="Calibri"/>
              </a:rPr>
              <a:t> </a:t>
            </a:r>
            <a:r>
              <a:rPr sz="1800" spc="-5" dirty="0">
                <a:latin typeface="Calibri"/>
                <a:cs typeface="Calibri"/>
              </a:rPr>
              <a:t>needed.</a:t>
            </a:r>
            <a:endParaRPr sz="1800">
              <a:latin typeface="Calibri"/>
              <a:cs typeface="Calibri"/>
            </a:endParaRPr>
          </a:p>
        </p:txBody>
      </p:sp>
      <p:pic>
        <p:nvPicPr>
          <p:cNvPr id="4" name="object 4"/>
          <p:cNvPicPr/>
          <p:nvPr/>
        </p:nvPicPr>
        <p:blipFill>
          <a:blip r:embed="rId4" cstate="print"/>
          <a:stretch>
            <a:fillRect/>
          </a:stretch>
        </p:blipFill>
        <p:spPr>
          <a:xfrm>
            <a:off x="1534667" y="2348496"/>
            <a:ext cx="8648699" cy="3562336"/>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35</a:t>
            </a:fld>
            <a:endParaRPr dirty="0"/>
          </a:p>
        </p:txBody>
      </p:sp>
      <p:pic>
        <p:nvPicPr>
          <p:cNvPr id="6" name="Audio 5">
            <a:hlinkClick r:id="" action="ppaction://media"/>
            <a:extLst>
              <a:ext uri="{FF2B5EF4-FFF2-40B4-BE49-F238E27FC236}">
                <a16:creationId xmlns:a16="http://schemas.microsoft.com/office/drawing/2014/main" id="{8F7E4391-DA53-4478-ACFB-9E1A967B78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48"/>
    </mc:Choice>
    <mc:Fallback xmlns="">
      <p:transition spd="slow" advTm="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900" y="198671"/>
            <a:ext cx="4670425" cy="1068070"/>
          </a:xfrm>
          <a:prstGeom prst="rect">
            <a:avLst/>
          </a:prstGeom>
        </p:spPr>
        <p:txBody>
          <a:bodyPr vert="horz" wrap="square" lIns="0" tIns="74295" rIns="0" bIns="0" rtlCol="0">
            <a:spAutoFit/>
          </a:bodyPr>
          <a:lstStyle/>
          <a:p>
            <a:pPr marL="12700" marR="5080">
              <a:lnSpc>
                <a:spcPts val="3890"/>
              </a:lnSpc>
              <a:spcBef>
                <a:spcPts val="585"/>
              </a:spcBef>
            </a:pPr>
            <a:r>
              <a:rPr sz="3600" b="0" spc="-40" dirty="0">
                <a:latin typeface="Calibri Light"/>
                <a:cs typeface="Calibri Light"/>
              </a:rPr>
              <a:t>Authorization </a:t>
            </a:r>
            <a:r>
              <a:rPr sz="3600" b="0" spc="-60" dirty="0">
                <a:latin typeface="Calibri Light"/>
                <a:cs typeface="Calibri Light"/>
              </a:rPr>
              <a:t>for </a:t>
            </a:r>
            <a:r>
              <a:rPr sz="3600" b="0" spc="-55" dirty="0">
                <a:latin typeface="Calibri Light"/>
                <a:cs typeface="Calibri Light"/>
              </a:rPr>
              <a:t> </a:t>
            </a:r>
            <a:r>
              <a:rPr sz="3600" b="0" spc="-40" dirty="0">
                <a:latin typeface="Calibri Light"/>
                <a:cs typeface="Calibri Light"/>
              </a:rPr>
              <a:t>Employment</a:t>
            </a:r>
            <a:r>
              <a:rPr sz="3600" b="0" spc="-75" dirty="0">
                <a:latin typeface="Calibri Light"/>
                <a:cs typeface="Calibri Light"/>
              </a:rPr>
              <a:t> </a:t>
            </a:r>
            <a:r>
              <a:rPr sz="3600" b="0" spc="-45" dirty="0">
                <a:latin typeface="Calibri Light"/>
                <a:cs typeface="Calibri Light"/>
              </a:rPr>
              <a:t>(Page</a:t>
            </a:r>
            <a:r>
              <a:rPr sz="3600" b="0" spc="-80" dirty="0">
                <a:latin typeface="Calibri Light"/>
                <a:cs typeface="Calibri Light"/>
              </a:rPr>
              <a:t> </a:t>
            </a:r>
            <a:r>
              <a:rPr sz="3600" b="0" dirty="0">
                <a:latin typeface="Calibri Light"/>
                <a:cs typeface="Calibri Light"/>
              </a:rPr>
              <a:t>1</a:t>
            </a:r>
            <a:r>
              <a:rPr sz="3600" b="0" spc="-70" dirty="0">
                <a:latin typeface="Calibri Light"/>
                <a:cs typeface="Calibri Light"/>
              </a:rPr>
              <a:t> </a:t>
            </a:r>
            <a:r>
              <a:rPr sz="3600" b="0" spc="-15" dirty="0">
                <a:latin typeface="Calibri Light"/>
                <a:cs typeface="Calibri Light"/>
              </a:rPr>
              <a:t>of</a:t>
            </a:r>
            <a:r>
              <a:rPr sz="3600" b="0" spc="-55" dirty="0">
                <a:latin typeface="Calibri Light"/>
                <a:cs typeface="Calibri Light"/>
              </a:rPr>
              <a:t> </a:t>
            </a:r>
            <a:r>
              <a:rPr sz="3600" b="0" spc="-25" dirty="0">
                <a:latin typeface="Calibri Light"/>
                <a:cs typeface="Calibri Light"/>
              </a:rPr>
              <a:t>2)</a:t>
            </a:r>
            <a:endParaRPr sz="3600">
              <a:latin typeface="Calibri Light"/>
              <a:cs typeface="Calibri Light"/>
            </a:endParaRPr>
          </a:p>
        </p:txBody>
      </p:sp>
      <p:sp>
        <p:nvSpPr>
          <p:cNvPr id="3" name="object 3"/>
          <p:cNvSpPr txBox="1"/>
          <p:nvPr/>
        </p:nvSpPr>
        <p:spPr>
          <a:xfrm>
            <a:off x="295909" y="1459317"/>
            <a:ext cx="4034790" cy="4506362"/>
          </a:xfrm>
          <a:prstGeom prst="rect">
            <a:avLst/>
          </a:prstGeom>
        </p:spPr>
        <p:txBody>
          <a:bodyPr vert="horz" wrap="square" lIns="0" tIns="12700" rIns="0" bIns="0" rtlCol="0">
            <a:spAutoFit/>
          </a:bodyPr>
          <a:lstStyle/>
          <a:p>
            <a:pPr marL="297815" marR="5080" indent="-285750">
              <a:lnSpc>
                <a:spcPct val="100000"/>
              </a:lnSpc>
              <a:spcBef>
                <a:spcPts val="100"/>
              </a:spcBef>
              <a:buFont typeface="Wingdings"/>
              <a:buChar char=""/>
              <a:tabLst>
                <a:tab pos="298450" algn="l"/>
              </a:tabLst>
            </a:pPr>
            <a:r>
              <a:rPr sz="1800" b="1" dirty="0">
                <a:latin typeface="Calibri"/>
                <a:cs typeface="Calibri"/>
              </a:rPr>
              <a:t>The </a:t>
            </a:r>
            <a:r>
              <a:rPr sz="1800" b="1" spc="-10" dirty="0">
                <a:latin typeface="Calibri"/>
                <a:cs typeface="Calibri"/>
              </a:rPr>
              <a:t>following </a:t>
            </a:r>
            <a:r>
              <a:rPr sz="1800" b="1" spc="-5" dirty="0">
                <a:latin typeface="Calibri"/>
                <a:cs typeface="Calibri"/>
              </a:rPr>
              <a:t>fields </a:t>
            </a:r>
            <a:r>
              <a:rPr sz="1800" b="1" spc="-10" dirty="0">
                <a:latin typeface="Calibri"/>
                <a:cs typeface="Calibri"/>
              </a:rPr>
              <a:t>must </a:t>
            </a:r>
            <a:r>
              <a:rPr sz="1800" b="1" dirty="0">
                <a:latin typeface="Calibri"/>
                <a:cs typeface="Calibri"/>
              </a:rPr>
              <a:t>be </a:t>
            </a:r>
            <a:r>
              <a:rPr sz="1800" b="1" spc="-10" dirty="0">
                <a:latin typeface="Calibri"/>
                <a:cs typeface="Calibri"/>
              </a:rPr>
              <a:t>completed </a:t>
            </a:r>
            <a:r>
              <a:rPr sz="1800" b="1" spc="-395" dirty="0">
                <a:latin typeface="Calibri"/>
                <a:cs typeface="Calibri"/>
              </a:rPr>
              <a:t> </a:t>
            </a:r>
            <a:r>
              <a:rPr sz="1800" b="1" spc="-5" dirty="0">
                <a:latin typeface="Calibri"/>
                <a:cs typeface="Calibri"/>
              </a:rPr>
              <a:t>on </a:t>
            </a:r>
            <a:r>
              <a:rPr sz="1800" b="1" dirty="0">
                <a:latin typeface="Calibri"/>
                <a:cs typeface="Calibri"/>
              </a:rPr>
              <a:t>the</a:t>
            </a:r>
            <a:r>
              <a:rPr sz="1800" b="1" spc="-5" dirty="0">
                <a:latin typeface="Calibri"/>
                <a:cs typeface="Calibri"/>
              </a:rPr>
              <a:t> </a:t>
            </a:r>
            <a:r>
              <a:rPr sz="1800" b="1" spc="-10" dirty="0">
                <a:latin typeface="Calibri"/>
                <a:cs typeface="Calibri"/>
              </a:rPr>
              <a:t>form:</a:t>
            </a:r>
            <a:endParaRPr sz="1800" dirty="0">
              <a:latin typeface="Calibri"/>
              <a:cs typeface="Calibri"/>
            </a:endParaRPr>
          </a:p>
          <a:p>
            <a:pPr marL="298450" indent="-285750">
              <a:lnSpc>
                <a:spcPct val="100000"/>
              </a:lnSpc>
              <a:spcBef>
                <a:spcPts val="10"/>
              </a:spcBef>
              <a:buFont typeface="Wingdings"/>
              <a:buChar char=""/>
              <a:tabLst>
                <a:tab pos="298450" algn="l"/>
              </a:tabLst>
            </a:pPr>
            <a:r>
              <a:rPr sz="1600" spc="-5" dirty="0">
                <a:latin typeface="Calibri"/>
                <a:cs typeface="Calibri"/>
              </a:rPr>
              <a:t>Job</a:t>
            </a:r>
            <a:r>
              <a:rPr sz="1600" spc="-15" dirty="0">
                <a:latin typeface="Calibri"/>
                <a:cs typeface="Calibri"/>
              </a:rPr>
              <a:t> </a:t>
            </a:r>
            <a:r>
              <a:rPr sz="1600" spc="-5" dirty="0">
                <a:latin typeface="Calibri"/>
                <a:cs typeface="Calibri"/>
              </a:rPr>
              <a:t>Opening</a:t>
            </a:r>
            <a:r>
              <a:rPr sz="1600" spc="-25" dirty="0">
                <a:latin typeface="Calibri"/>
                <a:cs typeface="Calibri"/>
              </a:rPr>
              <a:t> </a:t>
            </a:r>
            <a:r>
              <a:rPr sz="1600" spc="-5" dirty="0">
                <a:latin typeface="Calibri"/>
                <a:cs typeface="Calibri"/>
              </a:rPr>
              <a:t>ID#</a:t>
            </a:r>
            <a:endParaRPr sz="1600" dirty="0">
              <a:latin typeface="Calibri"/>
              <a:cs typeface="Calibri"/>
            </a:endParaRPr>
          </a:p>
          <a:p>
            <a:pPr marL="297815" marR="810895" indent="-285750">
              <a:lnSpc>
                <a:spcPct val="100000"/>
              </a:lnSpc>
              <a:buFont typeface="Wingdings"/>
              <a:buChar char=""/>
              <a:tabLst>
                <a:tab pos="298450" algn="l"/>
              </a:tabLst>
            </a:pPr>
            <a:r>
              <a:rPr sz="1600" spc="-5" dirty="0">
                <a:latin typeface="Calibri"/>
                <a:cs typeface="Calibri"/>
              </a:rPr>
              <a:t>Background Check </a:t>
            </a:r>
            <a:r>
              <a:rPr sz="1600" spc="-10" dirty="0">
                <a:latin typeface="Calibri"/>
                <a:cs typeface="Calibri"/>
              </a:rPr>
              <a:t>Requirement </a:t>
            </a:r>
            <a:r>
              <a:rPr sz="1600" spc="-15" dirty="0">
                <a:latin typeface="Calibri"/>
                <a:cs typeface="Calibri"/>
              </a:rPr>
              <a:t>for </a:t>
            </a:r>
            <a:r>
              <a:rPr sz="1600" spc="-350" dirty="0">
                <a:latin typeface="Calibri"/>
                <a:cs typeface="Calibri"/>
              </a:rPr>
              <a:t> </a:t>
            </a:r>
            <a:r>
              <a:rPr sz="1600" spc="-10" dirty="0">
                <a:latin typeface="Calibri"/>
                <a:cs typeface="Calibri"/>
              </a:rPr>
              <a:t>Candidate</a:t>
            </a:r>
            <a:endParaRPr sz="1600" dirty="0">
              <a:latin typeface="Calibri"/>
              <a:cs typeface="Calibri"/>
            </a:endParaRPr>
          </a:p>
          <a:p>
            <a:pPr marL="298450" indent="-285750">
              <a:lnSpc>
                <a:spcPct val="100000"/>
              </a:lnSpc>
              <a:spcBef>
                <a:spcPts val="5"/>
              </a:spcBef>
              <a:buFont typeface="Wingdings"/>
              <a:buChar char=""/>
              <a:tabLst>
                <a:tab pos="298450" algn="l"/>
              </a:tabLst>
            </a:pPr>
            <a:r>
              <a:rPr sz="1600" spc="-10" dirty="0">
                <a:latin typeface="Calibri"/>
                <a:cs typeface="Calibri"/>
              </a:rPr>
              <a:t>FSU</a:t>
            </a:r>
            <a:r>
              <a:rPr sz="1600" spc="-20" dirty="0">
                <a:latin typeface="Calibri"/>
                <a:cs typeface="Calibri"/>
              </a:rPr>
              <a:t> </a:t>
            </a:r>
            <a:r>
              <a:rPr sz="1600" spc="-5" dirty="0">
                <a:latin typeface="Calibri"/>
                <a:cs typeface="Calibri"/>
              </a:rPr>
              <a:t>Department</a:t>
            </a:r>
            <a:r>
              <a:rPr sz="1600" spc="-10" dirty="0">
                <a:latin typeface="Calibri"/>
                <a:cs typeface="Calibri"/>
              </a:rPr>
              <a:t> </a:t>
            </a:r>
            <a:r>
              <a:rPr sz="1600" dirty="0">
                <a:latin typeface="Calibri"/>
                <a:cs typeface="Calibri"/>
              </a:rPr>
              <a:t>#</a:t>
            </a:r>
          </a:p>
          <a:p>
            <a:pPr marL="298450" indent="-285750">
              <a:lnSpc>
                <a:spcPct val="100000"/>
              </a:lnSpc>
              <a:buFont typeface="Wingdings"/>
              <a:buChar char=""/>
              <a:tabLst>
                <a:tab pos="298450" algn="l"/>
              </a:tabLst>
            </a:pPr>
            <a:r>
              <a:rPr sz="1600" spc="-10" dirty="0">
                <a:latin typeface="Calibri"/>
                <a:cs typeface="Calibri"/>
              </a:rPr>
              <a:t>FSU </a:t>
            </a:r>
            <a:r>
              <a:rPr sz="1600" spc="-5" dirty="0">
                <a:latin typeface="Calibri"/>
                <a:cs typeface="Calibri"/>
              </a:rPr>
              <a:t>Supervisor Emp</a:t>
            </a:r>
            <a:r>
              <a:rPr sz="1600" dirty="0">
                <a:latin typeface="Calibri"/>
                <a:cs typeface="Calibri"/>
              </a:rPr>
              <a:t> </a:t>
            </a:r>
            <a:r>
              <a:rPr sz="1600" spc="-5" dirty="0">
                <a:latin typeface="Calibri"/>
                <a:cs typeface="Calibri"/>
              </a:rPr>
              <a:t>ID </a:t>
            </a:r>
            <a:r>
              <a:rPr sz="1600" dirty="0">
                <a:latin typeface="Calibri"/>
                <a:cs typeface="Calibri"/>
              </a:rPr>
              <a:t>#</a:t>
            </a:r>
          </a:p>
          <a:p>
            <a:pPr marL="298450" indent="-285750">
              <a:lnSpc>
                <a:spcPct val="100000"/>
              </a:lnSpc>
              <a:buFont typeface="Wingdings"/>
              <a:buChar char=""/>
              <a:tabLst>
                <a:tab pos="298450" algn="l"/>
              </a:tabLst>
            </a:pPr>
            <a:r>
              <a:rPr sz="1600" spc="-10" dirty="0">
                <a:latin typeface="Calibri"/>
                <a:cs typeface="Calibri"/>
              </a:rPr>
              <a:t>FSU</a:t>
            </a:r>
            <a:r>
              <a:rPr sz="1600" spc="-15" dirty="0">
                <a:latin typeface="Calibri"/>
                <a:cs typeface="Calibri"/>
              </a:rPr>
              <a:t> </a:t>
            </a:r>
            <a:r>
              <a:rPr sz="1600" spc="-5" dirty="0">
                <a:latin typeface="Calibri"/>
                <a:cs typeface="Calibri"/>
              </a:rPr>
              <a:t>Supervisor Name</a:t>
            </a:r>
            <a:endParaRPr sz="1600" dirty="0">
              <a:latin typeface="Calibri"/>
              <a:cs typeface="Calibri"/>
            </a:endParaRPr>
          </a:p>
          <a:p>
            <a:pPr marL="298450" indent="-285750">
              <a:lnSpc>
                <a:spcPct val="100000"/>
              </a:lnSpc>
              <a:buFont typeface="Wingdings"/>
              <a:buChar char=""/>
              <a:tabLst>
                <a:tab pos="298450" algn="l"/>
              </a:tabLst>
            </a:pPr>
            <a:r>
              <a:rPr sz="1600" spc="-5" dirty="0">
                <a:latin typeface="Calibri"/>
                <a:cs typeface="Calibri"/>
              </a:rPr>
              <a:t>Dept</a:t>
            </a:r>
            <a:r>
              <a:rPr sz="1600" spc="-15" dirty="0">
                <a:latin typeface="Calibri"/>
                <a:cs typeface="Calibri"/>
              </a:rPr>
              <a:t> </a:t>
            </a:r>
            <a:r>
              <a:rPr sz="1600" dirty="0">
                <a:latin typeface="Calibri"/>
                <a:cs typeface="Calibri"/>
              </a:rPr>
              <a:t>or</a:t>
            </a:r>
            <a:r>
              <a:rPr sz="1600" spc="-5" dirty="0">
                <a:latin typeface="Calibri"/>
                <a:cs typeface="Calibri"/>
              </a:rPr>
              <a:t> Agency</a:t>
            </a:r>
            <a:r>
              <a:rPr sz="1600" spc="-20" dirty="0">
                <a:latin typeface="Calibri"/>
                <a:cs typeface="Calibri"/>
              </a:rPr>
              <a:t> </a:t>
            </a:r>
            <a:r>
              <a:rPr sz="1600" spc="-5" dirty="0">
                <a:latin typeface="Calibri"/>
                <a:cs typeface="Calibri"/>
              </a:rPr>
              <a:t>Name</a:t>
            </a:r>
            <a:endParaRPr sz="1600" dirty="0">
              <a:latin typeface="Calibri"/>
              <a:cs typeface="Calibri"/>
            </a:endParaRPr>
          </a:p>
          <a:p>
            <a:pPr marL="298450" indent="-285750">
              <a:lnSpc>
                <a:spcPct val="100000"/>
              </a:lnSpc>
              <a:buFont typeface="Wingdings"/>
              <a:buChar char=""/>
              <a:tabLst>
                <a:tab pos="298450" algn="l"/>
              </a:tabLst>
            </a:pPr>
            <a:r>
              <a:rPr sz="1600" spc="-5" dirty="0">
                <a:latin typeface="Calibri"/>
                <a:cs typeface="Calibri"/>
              </a:rPr>
              <a:t>Dept </a:t>
            </a:r>
            <a:r>
              <a:rPr sz="1600" dirty="0">
                <a:latin typeface="Calibri"/>
                <a:cs typeface="Calibri"/>
              </a:rPr>
              <a:t>or </a:t>
            </a:r>
            <a:r>
              <a:rPr sz="1600" spc="-5" dirty="0">
                <a:latin typeface="Calibri"/>
                <a:cs typeface="Calibri"/>
              </a:rPr>
              <a:t>Agency</a:t>
            </a:r>
            <a:r>
              <a:rPr sz="1600" spc="-10" dirty="0">
                <a:latin typeface="Calibri"/>
                <a:cs typeface="Calibri"/>
              </a:rPr>
              <a:t> Contact </a:t>
            </a:r>
            <a:r>
              <a:rPr sz="1600" spc="-15" dirty="0">
                <a:latin typeface="Calibri"/>
                <a:cs typeface="Calibri"/>
              </a:rPr>
              <a:t>Person</a:t>
            </a:r>
            <a:endParaRPr sz="1600" dirty="0">
              <a:latin typeface="Calibri"/>
              <a:cs typeface="Calibri"/>
            </a:endParaRPr>
          </a:p>
          <a:p>
            <a:pPr marL="297815" marR="330200" indent="-285750">
              <a:lnSpc>
                <a:spcPct val="100000"/>
              </a:lnSpc>
              <a:buFont typeface="Wingdings"/>
              <a:buChar char=""/>
              <a:tabLst>
                <a:tab pos="298450" algn="l"/>
              </a:tabLst>
            </a:pPr>
            <a:r>
              <a:rPr sz="1600" spc="-5" dirty="0">
                <a:latin typeface="Calibri"/>
                <a:cs typeface="Calibri"/>
              </a:rPr>
              <a:t>Dept </a:t>
            </a:r>
            <a:r>
              <a:rPr sz="1600" dirty="0">
                <a:latin typeface="Calibri"/>
                <a:cs typeface="Calibri"/>
              </a:rPr>
              <a:t>or </a:t>
            </a:r>
            <a:r>
              <a:rPr sz="1600" spc="-5" dirty="0">
                <a:latin typeface="Calibri"/>
                <a:cs typeface="Calibri"/>
              </a:rPr>
              <a:t>Agency </a:t>
            </a:r>
            <a:r>
              <a:rPr sz="1600" spc="-10" dirty="0">
                <a:latin typeface="Calibri"/>
                <a:cs typeface="Calibri"/>
              </a:rPr>
              <a:t>contact person </a:t>
            </a:r>
            <a:r>
              <a:rPr sz="1600" spc="-5" dirty="0">
                <a:latin typeface="Calibri"/>
                <a:cs typeface="Calibri"/>
              </a:rPr>
              <a:t>email and </a:t>
            </a:r>
            <a:r>
              <a:rPr sz="1600" spc="-350" dirty="0">
                <a:latin typeface="Calibri"/>
                <a:cs typeface="Calibri"/>
              </a:rPr>
              <a:t> </a:t>
            </a:r>
            <a:r>
              <a:rPr sz="1600" spc="-5" dirty="0">
                <a:latin typeface="Calibri"/>
                <a:cs typeface="Calibri"/>
              </a:rPr>
              <a:t>phone</a:t>
            </a:r>
            <a:r>
              <a:rPr sz="1600" spc="-10" dirty="0">
                <a:latin typeface="Calibri"/>
                <a:cs typeface="Calibri"/>
              </a:rPr>
              <a:t> </a:t>
            </a:r>
            <a:r>
              <a:rPr sz="1600" spc="-5" dirty="0">
                <a:latin typeface="Calibri"/>
                <a:cs typeface="Calibri"/>
              </a:rPr>
              <a:t>number</a:t>
            </a:r>
            <a:endParaRPr sz="1600" dirty="0">
              <a:latin typeface="Calibri"/>
              <a:cs typeface="Calibri"/>
            </a:endParaRPr>
          </a:p>
          <a:p>
            <a:pPr marL="298450" indent="-285750">
              <a:lnSpc>
                <a:spcPct val="100000"/>
              </a:lnSpc>
              <a:buFont typeface="Wingdings"/>
              <a:buChar char=""/>
              <a:tabLst>
                <a:tab pos="298450" algn="l"/>
              </a:tabLst>
            </a:pPr>
            <a:r>
              <a:rPr sz="1600" spc="-5" dirty="0">
                <a:latin typeface="Calibri"/>
                <a:cs typeface="Calibri"/>
              </a:rPr>
              <a:t>Hourly</a:t>
            </a:r>
            <a:r>
              <a:rPr sz="1600" spc="-10" dirty="0">
                <a:latin typeface="Calibri"/>
                <a:cs typeface="Calibri"/>
              </a:rPr>
              <a:t> </a:t>
            </a:r>
            <a:r>
              <a:rPr sz="1600" spc="-15" dirty="0">
                <a:latin typeface="Calibri"/>
                <a:cs typeface="Calibri"/>
              </a:rPr>
              <a:t>Rate</a:t>
            </a:r>
            <a:r>
              <a:rPr sz="1600" spc="5" dirty="0">
                <a:latin typeface="Calibri"/>
                <a:cs typeface="Calibri"/>
              </a:rPr>
              <a:t> </a:t>
            </a:r>
            <a:r>
              <a:rPr sz="1600" dirty="0">
                <a:latin typeface="Calibri"/>
                <a:cs typeface="Calibri"/>
              </a:rPr>
              <a:t>of</a:t>
            </a:r>
            <a:r>
              <a:rPr sz="1600" spc="-5" dirty="0">
                <a:latin typeface="Calibri"/>
                <a:cs typeface="Calibri"/>
              </a:rPr>
              <a:t> </a:t>
            </a:r>
            <a:r>
              <a:rPr sz="1600" spc="-15" dirty="0">
                <a:latin typeface="Calibri"/>
                <a:cs typeface="Calibri"/>
              </a:rPr>
              <a:t>pay</a:t>
            </a:r>
            <a:endParaRPr sz="1600" dirty="0">
              <a:latin typeface="Calibri"/>
              <a:cs typeface="Calibri"/>
            </a:endParaRPr>
          </a:p>
          <a:p>
            <a:pPr marL="298450" indent="-285750">
              <a:lnSpc>
                <a:spcPct val="100000"/>
              </a:lnSpc>
              <a:buFont typeface="Wingdings"/>
              <a:buChar char=""/>
              <a:tabLst>
                <a:tab pos="298450" algn="l"/>
              </a:tabLst>
            </a:pPr>
            <a:r>
              <a:rPr sz="1600" spc="-15" dirty="0">
                <a:latin typeface="Calibri"/>
                <a:cs typeface="Calibri"/>
              </a:rPr>
              <a:t>Weekly </a:t>
            </a:r>
            <a:r>
              <a:rPr sz="1600" spc="-20" dirty="0">
                <a:latin typeface="Calibri"/>
                <a:cs typeface="Calibri"/>
              </a:rPr>
              <a:t>Work</a:t>
            </a:r>
            <a:r>
              <a:rPr sz="1600" spc="-10" dirty="0">
                <a:latin typeface="Calibri"/>
                <a:cs typeface="Calibri"/>
              </a:rPr>
              <a:t> hours</a:t>
            </a:r>
            <a:endParaRPr sz="1600" dirty="0">
              <a:latin typeface="Calibri"/>
              <a:cs typeface="Calibri"/>
            </a:endParaRPr>
          </a:p>
          <a:p>
            <a:pPr marL="298450" indent="-285750">
              <a:lnSpc>
                <a:spcPct val="100000"/>
              </a:lnSpc>
              <a:buFont typeface="Wingdings"/>
              <a:buChar char=""/>
              <a:tabLst>
                <a:tab pos="298450" algn="l"/>
              </a:tabLst>
            </a:pPr>
            <a:r>
              <a:rPr sz="1600" spc="-5" dirty="0">
                <a:latin typeface="Calibri"/>
                <a:cs typeface="Calibri"/>
              </a:rPr>
              <a:t>Employment</a:t>
            </a:r>
            <a:r>
              <a:rPr sz="1600" spc="-10" dirty="0">
                <a:latin typeface="Calibri"/>
                <a:cs typeface="Calibri"/>
              </a:rPr>
              <a:t> Start </a:t>
            </a:r>
            <a:r>
              <a:rPr sz="1600" spc="-15" dirty="0">
                <a:latin typeface="Calibri"/>
                <a:cs typeface="Calibri"/>
              </a:rPr>
              <a:t>Date</a:t>
            </a:r>
            <a:endParaRPr sz="1600" dirty="0">
              <a:latin typeface="Calibri"/>
              <a:cs typeface="Calibri"/>
            </a:endParaRPr>
          </a:p>
          <a:p>
            <a:pPr marL="927100">
              <a:lnSpc>
                <a:spcPct val="100000"/>
              </a:lnSpc>
            </a:pPr>
            <a:r>
              <a:rPr sz="1600" spc="-5" dirty="0">
                <a:latin typeface="Calibri"/>
                <a:cs typeface="Calibri"/>
              </a:rPr>
              <a:t>Select</a:t>
            </a:r>
            <a:r>
              <a:rPr sz="1600" spc="-10" dirty="0">
                <a:latin typeface="Calibri"/>
                <a:cs typeface="Calibri"/>
              </a:rPr>
              <a:t> Appropriate</a:t>
            </a:r>
            <a:r>
              <a:rPr sz="1600" spc="-5" dirty="0">
                <a:latin typeface="Calibri"/>
                <a:cs typeface="Calibri"/>
              </a:rPr>
              <a:t> Action</a:t>
            </a:r>
            <a:endParaRPr sz="1600" dirty="0">
              <a:latin typeface="Calibri"/>
              <a:cs typeface="Calibri"/>
            </a:endParaRPr>
          </a:p>
          <a:p>
            <a:pPr marL="298450" indent="-285750">
              <a:lnSpc>
                <a:spcPct val="100000"/>
              </a:lnSpc>
              <a:buFont typeface="Wingdings"/>
              <a:buChar char=""/>
              <a:tabLst>
                <a:tab pos="298450" algn="l"/>
              </a:tabLst>
            </a:pPr>
            <a:r>
              <a:rPr sz="1600" spc="-5" dirty="0">
                <a:latin typeface="Calibri"/>
                <a:cs typeface="Calibri"/>
              </a:rPr>
              <a:t>Job</a:t>
            </a:r>
            <a:r>
              <a:rPr sz="1600" spc="-20" dirty="0">
                <a:latin typeface="Calibri"/>
                <a:cs typeface="Calibri"/>
              </a:rPr>
              <a:t> </a:t>
            </a:r>
            <a:r>
              <a:rPr sz="1600" spc="-5" dirty="0">
                <a:latin typeface="Calibri"/>
                <a:cs typeface="Calibri"/>
              </a:rPr>
              <a:t>Title</a:t>
            </a:r>
            <a:endParaRPr sz="1600" dirty="0">
              <a:latin typeface="Calibri"/>
              <a:cs typeface="Calibri"/>
            </a:endParaRPr>
          </a:p>
          <a:p>
            <a:pPr marL="298450" indent="-285750">
              <a:lnSpc>
                <a:spcPct val="100000"/>
              </a:lnSpc>
              <a:buFont typeface="Wingdings"/>
              <a:buChar char=""/>
              <a:tabLst>
                <a:tab pos="298450" algn="l"/>
              </a:tabLst>
            </a:pPr>
            <a:r>
              <a:rPr sz="1600" spc="-5" dirty="0">
                <a:latin typeface="Calibri"/>
                <a:cs typeface="Calibri"/>
              </a:rPr>
              <a:t>Job</a:t>
            </a:r>
            <a:r>
              <a:rPr sz="1600" spc="-15" dirty="0">
                <a:latin typeface="Calibri"/>
                <a:cs typeface="Calibri"/>
              </a:rPr>
              <a:t> </a:t>
            </a:r>
            <a:r>
              <a:rPr sz="1600" spc="-5" dirty="0">
                <a:latin typeface="Calibri"/>
                <a:cs typeface="Calibri"/>
              </a:rPr>
              <a:t>Description</a:t>
            </a:r>
            <a:endParaRPr sz="1600" dirty="0">
              <a:latin typeface="Calibri"/>
              <a:cs typeface="Calibri"/>
            </a:endParaRPr>
          </a:p>
        </p:txBody>
      </p:sp>
      <p:sp>
        <p:nvSpPr>
          <p:cNvPr id="4" name="object 4"/>
          <p:cNvSpPr txBox="1"/>
          <p:nvPr/>
        </p:nvSpPr>
        <p:spPr>
          <a:xfrm>
            <a:off x="295909" y="6153237"/>
            <a:ext cx="4048760" cy="545465"/>
          </a:xfrm>
          <a:prstGeom prst="rect">
            <a:avLst/>
          </a:prstGeom>
        </p:spPr>
        <p:txBody>
          <a:bodyPr vert="horz" wrap="square" lIns="0" tIns="10795" rIns="0" bIns="0" rtlCol="0">
            <a:spAutoFit/>
          </a:bodyPr>
          <a:lstStyle/>
          <a:p>
            <a:pPr marL="12700" marR="5080" indent="-635">
              <a:lnSpc>
                <a:spcPct val="100600"/>
              </a:lnSpc>
              <a:spcBef>
                <a:spcPts val="85"/>
              </a:spcBef>
            </a:pPr>
            <a:r>
              <a:rPr sz="1800" spc="-10" dirty="0">
                <a:latin typeface="Calibri"/>
                <a:cs typeface="Calibri"/>
              </a:rPr>
              <a:t>*</a:t>
            </a:r>
            <a:r>
              <a:rPr sz="1600" b="1" u="heavy" spc="-10" dirty="0">
                <a:uFill>
                  <a:solidFill>
                    <a:srgbClr val="000000"/>
                  </a:solidFill>
                </a:uFill>
                <a:latin typeface="Calibri"/>
                <a:cs typeface="Calibri"/>
              </a:rPr>
              <a:t>MUST</a:t>
            </a:r>
            <a:r>
              <a:rPr sz="1600" b="1" u="heavy" spc="10" dirty="0">
                <a:uFill>
                  <a:solidFill>
                    <a:srgbClr val="000000"/>
                  </a:solidFill>
                </a:uFill>
                <a:latin typeface="Calibri"/>
                <a:cs typeface="Calibri"/>
              </a:rPr>
              <a:t> </a:t>
            </a:r>
            <a:r>
              <a:rPr sz="1600" b="1" u="heavy" spc="-45" dirty="0">
                <a:uFill>
                  <a:solidFill>
                    <a:srgbClr val="000000"/>
                  </a:solidFill>
                </a:uFill>
                <a:latin typeface="Calibri"/>
                <a:cs typeface="Calibri"/>
              </a:rPr>
              <a:t>ATTACH</a:t>
            </a:r>
            <a:r>
              <a:rPr sz="1600" b="1" u="heavy" spc="-5" dirty="0">
                <a:uFill>
                  <a:solidFill>
                    <a:srgbClr val="000000"/>
                  </a:solidFill>
                </a:uFill>
                <a:latin typeface="Calibri"/>
                <a:cs typeface="Calibri"/>
              </a:rPr>
              <a:t> </a:t>
            </a:r>
            <a:r>
              <a:rPr sz="1600" b="1" u="heavy" spc="-15" dirty="0">
                <a:uFill>
                  <a:solidFill>
                    <a:srgbClr val="000000"/>
                  </a:solidFill>
                </a:uFill>
                <a:latin typeface="Calibri"/>
                <a:cs typeface="Calibri"/>
              </a:rPr>
              <a:t>AUTHORIZATION</a:t>
            </a:r>
            <a:r>
              <a:rPr sz="1600" b="1" u="heavy" spc="-5" dirty="0">
                <a:uFill>
                  <a:solidFill>
                    <a:srgbClr val="000000"/>
                  </a:solidFill>
                </a:uFill>
                <a:latin typeface="Calibri"/>
                <a:cs typeface="Calibri"/>
              </a:rPr>
              <a:t> </a:t>
            </a:r>
            <a:r>
              <a:rPr sz="1600" b="1" u="heavy" spc="-10" dirty="0">
                <a:uFill>
                  <a:solidFill>
                    <a:srgbClr val="000000"/>
                  </a:solidFill>
                </a:uFill>
                <a:latin typeface="Calibri"/>
                <a:cs typeface="Calibri"/>
              </a:rPr>
              <a:t>for</a:t>
            </a:r>
            <a:r>
              <a:rPr sz="1600" b="1" u="heavy" spc="5" dirty="0">
                <a:uFill>
                  <a:solidFill>
                    <a:srgbClr val="000000"/>
                  </a:solidFill>
                </a:uFill>
                <a:latin typeface="Calibri"/>
                <a:cs typeface="Calibri"/>
              </a:rPr>
              <a:t> </a:t>
            </a:r>
            <a:r>
              <a:rPr sz="1600" b="1" u="heavy" spc="-5" dirty="0">
                <a:uFill>
                  <a:solidFill>
                    <a:srgbClr val="000000"/>
                  </a:solidFill>
                </a:uFill>
                <a:latin typeface="Calibri"/>
                <a:cs typeface="Calibri"/>
              </a:rPr>
              <a:t>EMPL</a:t>
            </a:r>
            <a:r>
              <a:rPr sz="1600" b="1" u="heavy" spc="-15" dirty="0">
                <a:uFill>
                  <a:solidFill>
                    <a:srgbClr val="000000"/>
                  </a:solidFill>
                </a:uFill>
                <a:latin typeface="Calibri"/>
                <a:cs typeface="Calibri"/>
              </a:rPr>
              <a:t> </a:t>
            </a:r>
            <a:r>
              <a:rPr sz="1600" b="1" u="heavy" spc="-10" dirty="0">
                <a:uFill>
                  <a:solidFill>
                    <a:srgbClr val="000000"/>
                  </a:solidFill>
                </a:uFill>
                <a:latin typeface="Calibri"/>
                <a:cs typeface="Calibri"/>
              </a:rPr>
              <a:t>to</a:t>
            </a:r>
            <a:r>
              <a:rPr sz="1600" b="1" u="heavy" spc="-5" dirty="0">
                <a:uFill>
                  <a:solidFill>
                    <a:srgbClr val="000000"/>
                  </a:solidFill>
                </a:uFill>
                <a:latin typeface="Calibri"/>
                <a:cs typeface="Calibri"/>
              </a:rPr>
              <a:t> e- </a:t>
            </a:r>
            <a:r>
              <a:rPr sz="1600" b="1" spc="-345" dirty="0">
                <a:latin typeface="Calibri"/>
                <a:cs typeface="Calibri"/>
              </a:rPr>
              <a:t> </a:t>
            </a:r>
            <a:r>
              <a:rPr sz="1600" b="1" u="heavy" spc="-30" dirty="0">
                <a:uFill>
                  <a:solidFill>
                    <a:srgbClr val="000000"/>
                  </a:solidFill>
                </a:uFill>
                <a:latin typeface="Calibri"/>
                <a:cs typeface="Calibri"/>
              </a:rPr>
              <a:t>PAF/Job</a:t>
            </a:r>
            <a:r>
              <a:rPr sz="1600" b="1" u="heavy" spc="-10" dirty="0">
                <a:uFill>
                  <a:solidFill>
                    <a:srgbClr val="000000"/>
                  </a:solidFill>
                </a:uFill>
                <a:latin typeface="Calibri"/>
                <a:cs typeface="Calibri"/>
              </a:rPr>
              <a:t> Offer</a:t>
            </a:r>
            <a:r>
              <a:rPr sz="1600" b="1" u="heavy" spc="20" dirty="0">
                <a:uFill>
                  <a:solidFill>
                    <a:srgbClr val="000000"/>
                  </a:solidFill>
                </a:uFill>
                <a:latin typeface="Calibri"/>
                <a:cs typeface="Calibri"/>
              </a:rPr>
              <a:t> </a:t>
            </a:r>
            <a:r>
              <a:rPr sz="1600" b="1" u="heavy" spc="-5" dirty="0">
                <a:uFill>
                  <a:solidFill>
                    <a:srgbClr val="000000"/>
                  </a:solidFill>
                </a:uFill>
                <a:latin typeface="Calibri"/>
                <a:cs typeface="Calibri"/>
              </a:rPr>
              <a:t>FOR</a:t>
            </a:r>
            <a:r>
              <a:rPr sz="1600" b="1" u="heavy" dirty="0">
                <a:uFill>
                  <a:solidFill>
                    <a:srgbClr val="000000"/>
                  </a:solidFill>
                </a:uFill>
                <a:latin typeface="Calibri"/>
                <a:cs typeface="Calibri"/>
              </a:rPr>
              <a:t> </a:t>
            </a:r>
            <a:r>
              <a:rPr sz="1600" b="1" u="heavy" spc="-10" dirty="0">
                <a:uFill>
                  <a:solidFill>
                    <a:srgbClr val="000000"/>
                  </a:solidFill>
                </a:uFill>
                <a:latin typeface="Calibri"/>
                <a:cs typeface="Calibri"/>
              </a:rPr>
              <a:t>PROCESSING.</a:t>
            </a:r>
            <a:endParaRPr sz="1600">
              <a:latin typeface="Calibri"/>
              <a:cs typeface="Calibri"/>
            </a:endParaRPr>
          </a:p>
        </p:txBody>
      </p:sp>
      <p:sp>
        <p:nvSpPr>
          <p:cNvPr id="5" name="object 5"/>
          <p:cNvSpPr txBox="1"/>
          <p:nvPr/>
        </p:nvSpPr>
        <p:spPr>
          <a:xfrm>
            <a:off x="11094211"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88888"/>
                </a:solidFill>
                <a:latin typeface="Calibri"/>
                <a:cs typeface="Calibri"/>
              </a:rPr>
              <a:t>35</a:t>
            </a:r>
            <a:endParaRPr sz="1200">
              <a:latin typeface="Calibri"/>
              <a:cs typeface="Calibri"/>
            </a:endParaRPr>
          </a:p>
        </p:txBody>
      </p:sp>
      <p:pic>
        <p:nvPicPr>
          <p:cNvPr id="6" name="object 6"/>
          <p:cNvPicPr/>
          <p:nvPr/>
        </p:nvPicPr>
        <p:blipFill>
          <a:blip r:embed="rId4" cstate="print"/>
          <a:stretch>
            <a:fillRect/>
          </a:stretch>
        </p:blipFill>
        <p:spPr>
          <a:xfrm>
            <a:off x="5905500" y="486263"/>
            <a:ext cx="5874257" cy="5870340"/>
          </a:xfrm>
          <a:prstGeom prst="rect">
            <a:avLst/>
          </a:prstGeom>
        </p:spPr>
      </p:pic>
      <p:pic>
        <p:nvPicPr>
          <p:cNvPr id="7" name="Audio 6">
            <a:hlinkClick r:id="" action="ppaction://media"/>
            <a:extLst>
              <a:ext uri="{FF2B5EF4-FFF2-40B4-BE49-F238E27FC236}">
                <a16:creationId xmlns:a16="http://schemas.microsoft.com/office/drawing/2014/main" id="{900A53F1-9D39-41C0-91C6-8F8FB22FE7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625"/>
    </mc:Choice>
    <mc:Fallback xmlns="">
      <p:transition spd="slow" advTm="54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46384" y="801532"/>
            <a:ext cx="5180330" cy="1854835"/>
          </a:xfrm>
          <a:prstGeom prst="rect">
            <a:avLst/>
          </a:prstGeom>
        </p:spPr>
        <p:txBody>
          <a:bodyPr vert="horz" wrap="square" lIns="0" tIns="12700" rIns="0" bIns="0" rtlCol="0">
            <a:spAutoFit/>
          </a:bodyPr>
          <a:lstStyle/>
          <a:p>
            <a:pPr marL="12700" marR="5080">
              <a:lnSpc>
                <a:spcPct val="100000"/>
              </a:lnSpc>
              <a:spcBef>
                <a:spcPts val="100"/>
              </a:spcBef>
            </a:pPr>
            <a:r>
              <a:rPr sz="4000" b="0" spc="-40" dirty="0">
                <a:latin typeface="Calibri Light"/>
                <a:cs typeface="Calibri Light"/>
              </a:rPr>
              <a:t>Authorization </a:t>
            </a:r>
            <a:r>
              <a:rPr sz="4000" b="0" spc="-55" dirty="0">
                <a:latin typeface="Calibri Light"/>
                <a:cs typeface="Calibri Light"/>
              </a:rPr>
              <a:t>for </a:t>
            </a:r>
            <a:r>
              <a:rPr sz="4000" b="0" spc="-50" dirty="0">
                <a:latin typeface="Calibri Light"/>
                <a:cs typeface="Calibri Light"/>
              </a:rPr>
              <a:t> </a:t>
            </a:r>
            <a:r>
              <a:rPr sz="4000" b="0" spc="-45" dirty="0">
                <a:latin typeface="Calibri Light"/>
                <a:cs typeface="Calibri Light"/>
              </a:rPr>
              <a:t>Employment</a:t>
            </a:r>
            <a:r>
              <a:rPr sz="4000" b="0" spc="-85" dirty="0">
                <a:latin typeface="Calibri Light"/>
                <a:cs typeface="Calibri Light"/>
              </a:rPr>
              <a:t> </a:t>
            </a:r>
            <a:r>
              <a:rPr sz="4000" b="0" spc="-50" dirty="0">
                <a:latin typeface="Calibri Light"/>
                <a:cs typeface="Calibri Light"/>
              </a:rPr>
              <a:t>(Page</a:t>
            </a:r>
            <a:r>
              <a:rPr sz="4000" b="0" spc="-85" dirty="0">
                <a:latin typeface="Calibri Light"/>
                <a:cs typeface="Calibri Light"/>
              </a:rPr>
              <a:t> </a:t>
            </a:r>
            <a:r>
              <a:rPr sz="4000" b="0" dirty="0">
                <a:latin typeface="Calibri Light"/>
                <a:cs typeface="Calibri Light"/>
              </a:rPr>
              <a:t>2</a:t>
            </a:r>
            <a:r>
              <a:rPr sz="4000" b="0" spc="-75" dirty="0">
                <a:latin typeface="Calibri Light"/>
                <a:cs typeface="Calibri Light"/>
              </a:rPr>
              <a:t> </a:t>
            </a:r>
            <a:r>
              <a:rPr sz="4000" b="0" spc="-20" dirty="0">
                <a:latin typeface="Calibri Light"/>
                <a:cs typeface="Calibri Light"/>
              </a:rPr>
              <a:t>of</a:t>
            </a:r>
            <a:r>
              <a:rPr sz="4000" b="0" spc="-60" dirty="0">
                <a:latin typeface="Calibri Light"/>
                <a:cs typeface="Calibri Light"/>
              </a:rPr>
              <a:t> </a:t>
            </a:r>
            <a:r>
              <a:rPr sz="4000" b="0" spc="-40" dirty="0">
                <a:latin typeface="Calibri Light"/>
                <a:cs typeface="Calibri Light"/>
              </a:rPr>
              <a:t>2) </a:t>
            </a:r>
            <a:r>
              <a:rPr sz="4000" b="0" spc="-890" dirty="0">
                <a:latin typeface="Calibri Light"/>
                <a:cs typeface="Calibri Light"/>
              </a:rPr>
              <a:t> </a:t>
            </a:r>
            <a:r>
              <a:rPr sz="4000" b="0" spc="-105" dirty="0">
                <a:latin typeface="Calibri Light"/>
                <a:cs typeface="Calibri Light"/>
              </a:rPr>
              <a:t>Terms</a:t>
            </a:r>
            <a:r>
              <a:rPr sz="4000" b="0" spc="-65" dirty="0">
                <a:latin typeface="Calibri Light"/>
                <a:cs typeface="Calibri Light"/>
              </a:rPr>
              <a:t> </a:t>
            </a:r>
            <a:r>
              <a:rPr sz="4000" b="0" spc="-25" dirty="0">
                <a:latin typeface="Calibri Light"/>
                <a:cs typeface="Calibri Light"/>
              </a:rPr>
              <a:t>and</a:t>
            </a:r>
            <a:r>
              <a:rPr sz="4000" b="0" spc="-75" dirty="0">
                <a:latin typeface="Calibri Light"/>
                <a:cs typeface="Calibri Light"/>
              </a:rPr>
              <a:t> </a:t>
            </a:r>
            <a:r>
              <a:rPr sz="4000" b="0" spc="-35" dirty="0">
                <a:latin typeface="Calibri Light"/>
                <a:cs typeface="Calibri Light"/>
              </a:rPr>
              <a:t>Conditions</a:t>
            </a:r>
            <a:endParaRPr sz="4000" dirty="0">
              <a:latin typeface="Calibri Light"/>
              <a:cs typeface="Calibri Light"/>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37</a:t>
            </a:fld>
            <a:endParaRPr dirty="0"/>
          </a:p>
        </p:txBody>
      </p:sp>
      <p:sp>
        <p:nvSpPr>
          <p:cNvPr id="4" name="object 4"/>
          <p:cNvSpPr txBox="1"/>
          <p:nvPr/>
        </p:nvSpPr>
        <p:spPr>
          <a:xfrm>
            <a:off x="446384" y="2922940"/>
            <a:ext cx="457962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a:t>
            </a:r>
            <a:r>
              <a:rPr sz="1800" b="1" spc="-5" dirty="0">
                <a:solidFill>
                  <a:srgbClr val="FF0000"/>
                </a:solidFill>
                <a:latin typeface="Calibri"/>
                <a:cs typeface="Calibri"/>
              </a:rPr>
              <a:t>Student</a:t>
            </a:r>
            <a:r>
              <a:rPr sz="1800" b="1" spc="5" dirty="0">
                <a:solidFill>
                  <a:srgbClr val="FF0000"/>
                </a:solidFill>
                <a:latin typeface="Calibri"/>
                <a:cs typeface="Calibri"/>
              </a:rPr>
              <a:t> </a:t>
            </a:r>
            <a:r>
              <a:rPr sz="1800" b="1" spc="-5" dirty="0">
                <a:solidFill>
                  <a:srgbClr val="FF0000"/>
                </a:solidFill>
                <a:latin typeface="Calibri"/>
                <a:cs typeface="Calibri"/>
              </a:rPr>
              <a:t>and</a:t>
            </a:r>
            <a:r>
              <a:rPr sz="1800" b="1" spc="5" dirty="0">
                <a:solidFill>
                  <a:srgbClr val="FF0000"/>
                </a:solidFill>
                <a:latin typeface="Calibri"/>
                <a:cs typeface="Calibri"/>
              </a:rPr>
              <a:t> </a:t>
            </a:r>
            <a:r>
              <a:rPr sz="1800" b="1" spc="-5" dirty="0">
                <a:solidFill>
                  <a:srgbClr val="FF0000"/>
                </a:solidFill>
                <a:latin typeface="Calibri"/>
                <a:cs typeface="Calibri"/>
              </a:rPr>
              <a:t>Supervisor </a:t>
            </a:r>
            <a:r>
              <a:rPr sz="1800" b="1" spc="-10" dirty="0">
                <a:solidFill>
                  <a:srgbClr val="FF0000"/>
                </a:solidFill>
                <a:latin typeface="Calibri"/>
                <a:cs typeface="Calibri"/>
              </a:rPr>
              <a:t>signature</a:t>
            </a:r>
            <a:r>
              <a:rPr sz="1800" b="1" dirty="0">
                <a:solidFill>
                  <a:srgbClr val="FF0000"/>
                </a:solidFill>
                <a:latin typeface="Calibri"/>
                <a:cs typeface="Calibri"/>
              </a:rPr>
              <a:t> is</a:t>
            </a:r>
            <a:r>
              <a:rPr sz="1800" b="1" spc="-5" dirty="0">
                <a:solidFill>
                  <a:srgbClr val="FF0000"/>
                </a:solidFill>
                <a:latin typeface="Calibri"/>
                <a:cs typeface="Calibri"/>
              </a:rPr>
              <a:t> </a:t>
            </a:r>
            <a:r>
              <a:rPr sz="1800" b="1" spc="-15" dirty="0">
                <a:solidFill>
                  <a:srgbClr val="FF0000"/>
                </a:solidFill>
                <a:latin typeface="Calibri"/>
                <a:cs typeface="Calibri"/>
              </a:rPr>
              <a:t>required</a:t>
            </a:r>
            <a:endParaRPr sz="1800">
              <a:latin typeface="Calibri"/>
              <a:cs typeface="Calibri"/>
            </a:endParaRPr>
          </a:p>
        </p:txBody>
      </p:sp>
      <p:pic>
        <p:nvPicPr>
          <p:cNvPr id="6" name="Audio 5">
            <a:hlinkClick r:id="" action="ppaction://media"/>
            <a:extLst>
              <a:ext uri="{FF2B5EF4-FFF2-40B4-BE49-F238E27FC236}">
                <a16:creationId xmlns:a16="http://schemas.microsoft.com/office/drawing/2014/main" id="{2B782B61-BCDF-4A19-844B-EF41DD68BC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pic>
        <p:nvPicPr>
          <p:cNvPr id="11" name="Picture 10">
            <a:extLst>
              <a:ext uri="{FF2B5EF4-FFF2-40B4-BE49-F238E27FC236}">
                <a16:creationId xmlns:a16="http://schemas.microsoft.com/office/drawing/2014/main" id="{05780B64-4ADF-4094-B7B1-2B19E27E7BF2}"/>
              </a:ext>
            </a:extLst>
          </p:cNvPr>
          <p:cNvPicPr>
            <a:picLocks noChangeAspect="1"/>
          </p:cNvPicPr>
          <p:nvPr/>
        </p:nvPicPr>
        <p:blipFill>
          <a:blip r:embed="rId5"/>
          <a:stretch>
            <a:fillRect/>
          </a:stretch>
        </p:blipFill>
        <p:spPr>
          <a:xfrm>
            <a:off x="6324600" y="990600"/>
            <a:ext cx="3787468" cy="56501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52"/>
    </mc:Choice>
    <mc:Fallback xmlns="">
      <p:transition spd="slow" advTm="26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2442972" y="2696717"/>
            <a:ext cx="7306055" cy="3915155"/>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E-Wizard</a:t>
            </a:r>
            <a:r>
              <a:rPr spc="-35" dirty="0"/>
              <a:t> </a:t>
            </a:r>
            <a:r>
              <a:rPr spc="-5" dirty="0"/>
              <a:t>Department</a:t>
            </a:r>
            <a:r>
              <a:rPr spc="-25" dirty="0"/>
              <a:t> Representative</a:t>
            </a:r>
            <a:r>
              <a:rPr spc="-20" dirty="0"/>
              <a:t> </a:t>
            </a:r>
            <a:r>
              <a:rPr spc="-25" dirty="0"/>
              <a:t>Portal</a:t>
            </a:r>
          </a:p>
        </p:txBody>
      </p:sp>
      <p:sp>
        <p:nvSpPr>
          <p:cNvPr id="5" name="object 5"/>
          <p:cNvSpPr txBox="1"/>
          <p:nvPr/>
        </p:nvSpPr>
        <p:spPr>
          <a:xfrm>
            <a:off x="11615321" y="6434307"/>
            <a:ext cx="179705" cy="177800"/>
          </a:xfrm>
          <a:prstGeom prst="rect">
            <a:avLst/>
          </a:prstGeom>
        </p:spPr>
        <p:txBody>
          <a:bodyPr vert="horz" wrap="square" lIns="0" tIns="0" rIns="0" bIns="0" rtlCol="0">
            <a:spAutoFit/>
          </a:bodyPr>
          <a:lstStyle/>
          <a:p>
            <a:pPr marL="12700">
              <a:lnSpc>
                <a:spcPts val="1240"/>
              </a:lnSpc>
            </a:pPr>
            <a:r>
              <a:rPr sz="1200" spc="-5" dirty="0">
                <a:solidFill>
                  <a:srgbClr val="888888"/>
                </a:solidFill>
                <a:latin typeface="Calibri"/>
                <a:cs typeface="Calibri"/>
              </a:rPr>
              <a:t>38</a:t>
            </a:r>
            <a:endParaRPr sz="1200">
              <a:latin typeface="Calibri"/>
              <a:cs typeface="Calibri"/>
            </a:endParaRP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12700">
              <a:lnSpc>
                <a:spcPts val="2140"/>
              </a:lnSpc>
              <a:spcBef>
                <a:spcPts val="100"/>
              </a:spcBef>
            </a:pPr>
            <a:r>
              <a:rPr spc="-10" dirty="0">
                <a:hlinkClick r:id="rId6"/>
              </a:rPr>
              <a:t>https://hrapps.fsu.edu/formswizard6_fws/deptreps/index.cfm?page=main</a:t>
            </a:r>
          </a:p>
          <a:p>
            <a:pPr marL="12700">
              <a:lnSpc>
                <a:spcPts val="2860"/>
              </a:lnSpc>
            </a:pPr>
            <a:r>
              <a:rPr sz="2400" b="0" u="none" spc="-10" dirty="0">
                <a:solidFill>
                  <a:srgbClr val="000000"/>
                </a:solidFill>
                <a:latin typeface="Calibri Light"/>
                <a:cs typeface="Calibri Light"/>
              </a:rPr>
              <a:t>After</a:t>
            </a:r>
            <a:r>
              <a:rPr sz="2400" b="0" u="none" spc="-15" dirty="0">
                <a:solidFill>
                  <a:srgbClr val="000000"/>
                </a:solidFill>
                <a:latin typeface="Calibri Light"/>
                <a:cs typeface="Calibri Light"/>
              </a:rPr>
              <a:t> </a:t>
            </a:r>
            <a:r>
              <a:rPr sz="2400" b="0" u="none" spc="-5" dirty="0">
                <a:solidFill>
                  <a:srgbClr val="000000"/>
                </a:solidFill>
                <a:latin typeface="Calibri Light"/>
                <a:cs typeface="Calibri Light"/>
              </a:rPr>
              <a:t>login</a:t>
            </a:r>
            <a:r>
              <a:rPr sz="2400" b="0" u="none" spc="-15" dirty="0">
                <a:solidFill>
                  <a:srgbClr val="000000"/>
                </a:solidFill>
                <a:latin typeface="Calibri Light"/>
                <a:cs typeface="Calibri Light"/>
              </a:rPr>
              <a:t> paste</a:t>
            </a:r>
            <a:r>
              <a:rPr sz="2400" b="0" u="none" spc="-5" dirty="0">
                <a:solidFill>
                  <a:srgbClr val="000000"/>
                </a:solidFill>
                <a:latin typeface="Calibri Light"/>
                <a:cs typeface="Calibri Light"/>
              </a:rPr>
              <a:t> the </a:t>
            </a:r>
            <a:r>
              <a:rPr sz="2400" b="0" u="none" spc="-20" dirty="0">
                <a:solidFill>
                  <a:srgbClr val="000000"/>
                </a:solidFill>
                <a:latin typeface="Calibri Light"/>
                <a:cs typeface="Calibri Light"/>
              </a:rPr>
              <a:t>wizard</a:t>
            </a:r>
            <a:r>
              <a:rPr sz="2400" b="0" u="none" spc="-10" dirty="0">
                <a:solidFill>
                  <a:srgbClr val="000000"/>
                </a:solidFill>
                <a:latin typeface="Calibri Light"/>
                <a:cs typeface="Calibri Light"/>
              </a:rPr>
              <a:t> </a:t>
            </a:r>
            <a:r>
              <a:rPr sz="2400" b="0" u="none" spc="-5" dirty="0">
                <a:solidFill>
                  <a:srgbClr val="000000"/>
                </a:solidFill>
                <a:latin typeface="Calibri Light"/>
                <a:cs typeface="Calibri Light"/>
              </a:rPr>
              <a:t>number</a:t>
            </a:r>
            <a:r>
              <a:rPr sz="2400" b="0" u="none" spc="5" dirty="0">
                <a:solidFill>
                  <a:srgbClr val="000000"/>
                </a:solidFill>
                <a:latin typeface="Calibri Light"/>
                <a:cs typeface="Calibri Light"/>
              </a:rPr>
              <a:t> </a:t>
            </a:r>
            <a:r>
              <a:rPr sz="2400" b="0" u="none" spc="-5" dirty="0">
                <a:solidFill>
                  <a:srgbClr val="000000"/>
                </a:solidFill>
                <a:latin typeface="Calibri Light"/>
                <a:cs typeface="Calibri Light"/>
              </a:rPr>
              <a:t>and submit</a:t>
            </a:r>
            <a:endParaRPr sz="2400">
              <a:latin typeface="Calibri Light"/>
              <a:cs typeface="Calibri Light"/>
            </a:endParaRPr>
          </a:p>
          <a:p>
            <a:pPr marL="12700" marR="5080">
              <a:lnSpc>
                <a:spcPct val="100000"/>
              </a:lnSpc>
            </a:pPr>
            <a:r>
              <a:rPr sz="2400" b="0" u="none" spc="-5" dirty="0">
                <a:solidFill>
                  <a:srgbClr val="000000"/>
                </a:solidFill>
                <a:latin typeface="Calibri Light"/>
                <a:cs typeface="Calibri Light"/>
              </a:rPr>
              <a:t>***</a:t>
            </a:r>
            <a:r>
              <a:rPr sz="2400" b="0" u="none" spc="10" dirty="0">
                <a:solidFill>
                  <a:srgbClr val="000000"/>
                </a:solidFill>
                <a:latin typeface="Calibri Light"/>
                <a:cs typeface="Calibri Light"/>
              </a:rPr>
              <a:t> </a:t>
            </a:r>
            <a:r>
              <a:rPr sz="2400" b="0" u="none" spc="-20" dirty="0">
                <a:solidFill>
                  <a:srgbClr val="000000"/>
                </a:solidFill>
                <a:latin typeface="Calibri Light"/>
                <a:cs typeface="Calibri Light"/>
              </a:rPr>
              <a:t>Wizard</a:t>
            </a:r>
            <a:r>
              <a:rPr sz="2400" b="0" u="none" dirty="0">
                <a:solidFill>
                  <a:srgbClr val="000000"/>
                </a:solidFill>
                <a:latin typeface="Calibri Light"/>
                <a:cs typeface="Calibri Light"/>
              </a:rPr>
              <a:t> </a:t>
            </a:r>
            <a:r>
              <a:rPr sz="2400" b="0" u="none" spc="-5" dirty="0">
                <a:solidFill>
                  <a:srgbClr val="000000"/>
                </a:solidFill>
                <a:latin typeface="Calibri Light"/>
                <a:cs typeface="Calibri Light"/>
              </a:rPr>
              <a:t>number</a:t>
            </a:r>
            <a:r>
              <a:rPr sz="2400" b="0" u="none" dirty="0">
                <a:solidFill>
                  <a:srgbClr val="000000"/>
                </a:solidFill>
                <a:latin typeface="Calibri Light"/>
                <a:cs typeface="Calibri Light"/>
              </a:rPr>
              <a:t> </a:t>
            </a:r>
            <a:r>
              <a:rPr sz="2400" b="0" u="none" spc="-5" dirty="0">
                <a:solidFill>
                  <a:srgbClr val="000000"/>
                </a:solidFill>
                <a:latin typeface="Calibri Light"/>
                <a:cs typeface="Calibri Light"/>
              </a:rPr>
              <a:t>is </a:t>
            </a:r>
            <a:r>
              <a:rPr sz="2400" b="0" u="none" spc="-10" dirty="0">
                <a:solidFill>
                  <a:srgbClr val="000000"/>
                </a:solidFill>
                <a:latin typeface="Calibri Light"/>
                <a:cs typeface="Calibri Light"/>
              </a:rPr>
              <a:t>provided </a:t>
            </a:r>
            <a:r>
              <a:rPr sz="2400" b="0" u="none" dirty="0">
                <a:solidFill>
                  <a:srgbClr val="000000"/>
                </a:solidFill>
                <a:latin typeface="Calibri Light"/>
                <a:cs typeface="Calibri Light"/>
              </a:rPr>
              <a:t>on</a:t>
            </a:r>
            <a:r>
              <a:rPr sz="2400" b="0" u="none" spc="-5" dirty="0">
                <a:solidFill>
                  <a:srgbClr val="000000"/>
                </a:solidFill>
                <a:latin typeface="Calibri Light"/>
                <a:cs typeface="Calibri Light"/>
              </a:rPr>
              <a:t> email</a:t>
            </a:r>
            <a:r>
              <a:rPr sz="2400" b="0" u="none" spc="-10" dirty="0">
                <a:solidFill>
                  <a:srgbClr val="000000"/>
                </a:solidFill>
                <a:latin typeface="Calibri Light"/>
                <a:cs typeface="Calibri Light"/>
              </a:rPr>
              <a:t> </a:t>
            </a:r>
            <a:r>
              <a:rPr sz="2400" b="0" u="none" spc="-15" dirty="0">
                <a:solidFill>
                  <a:srgbClr val="000000"/>
                </a:solidFill>
                <a:latin typeface="Calibri Light"/>
                <a:cs typeface="Calibri Light"/>
              </a:rPr>
              <a:t>from </a:t>
            </a:r>
            <a:r>
              <a:rPr sz="2400" b="0" u="none" spc="-5" dirty="0">
                <a:solidFill>
                  <a:srgbClr val="000000"/>
                </a:solidFill>
                <a:latin typeface="Calibri Light"/>
                <a:cs typeface="Calibri Light"/>
              </a:rPr>
              <a:t>the</a:t>
            </a:r>
            <a:r>
              <a:rPr sz="2400" b="0" u="none" dirty="0">
                <a:solidFill>
                  <a:srgbClr val="000000"/>
                </a:solidFill>
                <a:latin typeface="Calibri Light"/>
                <a:cs typeface="Calibri Light"/>
              </a:rPr>
              <a:t> </a:t>
            </a:r>
            <a:r>
              <a:rPr sz="2400" b="0" u="none" spc="-10" dirty="0">
                <a:solidFill>
                  <a:srgbClr val="000000"/>
                </a:solidFill>
                <a:latin typeface="Calibri Light"/>
                <a:cs typeface="Calibri Light"/>
              </a:rPr>
              <a:t>student</a:t>
            </a:r>
            <a:r>
              <a:rPr sz="2400" b="0" u="none" spc="-5" dirty="0">
                <a:solidFill>
                  <a:srgbClr val="000000"/>
                </a:solidFill>
                <a:latin typeface="Calibri Light"/>
                <a:cs typeface="Calibri Light"/>
              </a:rPr>
              <a:t> </a:t>
            </a:r>
            <a:r>
              <a:rPr sz="2400" b="0" u="none" spc="-10" dirty="0">
                <a:solidFill>
                  <a:srgbClr val="000000"/>
                </a:solidFill>
                <a:latin typeface="Calibri Light"/>
                <a:cs typeface="Calibri Light"/>
              </a:rPr>
              <a:t>after</a:t>
            </a:r>
            <a:r>
              <a:rPr sz="2400" b="0" u="none" spc="-15" dirty="0">
                <a:solidFill>
                  <a:srgbClr val="000000"/>
                </a:solidFill>
                <a:latin typeface="Calibri Light"/>
                <a:cs typeface="Calibri Light"/>
              </a:rPr>
              <a:t> </a:t>
            </a:r>
            <a:r>
              <a:rPr sz="2400" b="0" u="none" spc="-5" dirty="0">
                <a:solidFill>
                  <a:srgbClr val="000000"/>
                </a:solidFill>
                <a:latin typeface="Calibri Light"/>
                <a:cs typeface="Calibri Light"/>
              </a:rPr>
              <a:t>the </a:t>
            </a:r>
            <a:r>
              <a:rPr sz="2400" b="0" u="none" spc="-10" dirty="0">
                <a:solidFill>
                  <a:srgbClr val="000000"/>
                </a:solidFill>
                <a:latin typeface="Calibri Light"/>
                <a:cs typeface="Calibri Light"/>
              </a:rPr>
              <a:t>completion</a:t>
            </a:r>
            <a:r>
              <a:rPr sz="2400" b="0" u="none" dirty="0">
                <a:solidFill>
                  <a:srgbClr val="000000"/>
                </a:solidFill>
                <a:latin typeface="Calibri Light"/>
                <a:cs typeface="Calibri Light"/>
              </a:rPr>
              <a:t> of</a:t>
            </a:r>
            <a:r>
              <a:rPr sz="2400" b="0" u="none" spc="-20" dirty="0">
                <a:solidFill>
                  <a:srgbClr val="000000"/>
                </a:solidFill>
                <a:latin typeface="Calibri Light"/>
                <a:cs typeface="Calibri Light"/>
              </a:rPr>
              <a:t> </a:t>
            </a:r>
            <a:r>
              <a:rPr sz="2400" b="0" u="none" spc="-5" dirty="0">
                <a:solidFill>
                  <a:srgbClr val="000000"/>
                </a:solidFill>
                <a:latin typeface="Calibri Light"/>
                <a:cs typeface="Calibri Light"/>
              </a:rPr>
              <a:t>the</a:t>
            </a:r>
            <a:r>
              <a:rPr sz="2400" b="0" u="none" dirty="0">
                <a:solidFill>
                  <a:srgbClr val="000000"/>
                </a:solidFill>
                <a:latin typeface="Calibri Light"/>
                <a:cs typeface="Calibri Light"/>
              </a:rPr>
              <a:t> e- </a:t>
            </a:r>
            <a:r>
              <a:rPr sz="2400" b="0" u="none" spc="-525" dirty="0">
                <a:solidFill>
                  <a:srgbClr val="000000"/>
                </a:solidFill>
                <a:latin typeface="Calibri Light"/>
                <a:cs typeface="Calibri Light"/>
              </a:rPr>
              <a:t> </a:t>
            </a:r>
            <a:r>
              <a:rPr sz="2400" b="0" u="none" spc="-20" dirty="0">
                <a:solidFill>
                  <a:srgbClr val="000000"/>
                </a:solidFill>
                <a:latin typeface="Calibri Light"/>
                <a:cs typeface="Calibri Light"/>
              </a:rPr>
              <a:t>Wizard.</a:t>
            </a:r>
            <a:endParaRPr sz="2400">
              <a:latin typeface="Calibri Light"/>
              <a:cs typeface="Calibri Light"/>
            </a:endParaRPr>
          </a:p>
        </p:txBody>
      </p:sp>
      <p:pic>
        <p:nvPicPr>
          <p:cNvPr id="10" name="Audio 9">
            <a:hlinkClick r:id="" action="ppaction://media"/>
            <a:extLst>
              <a:ext uri="{FF2B5EF4-FFF2-40B4-BE49-F238E27FC236}">
                <a16:creationId xmlns:a16="http://schemas.microsoft.com/office/drawing/2014/main" id="{237E775C-D752-4E6E-A114-EFE86F2A0F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81"/>
    </mc:Choice>
    <mc:Fallback xmlns="">
      <p:transition spd="slow" advTm="15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9240" y="597662"/>
            <a:ext cx="5664835" cy="1000760"/>
          </a:xfrm>
          <a:prstGeom prst="rect">
            <a:avLst/>
          </a:prstGeom>
        </p:spPr>
        <p:txBody>
          <a:bodyPr vert="horz" wrap="square" lIns="0" tIns="12065" rIns="0" bIns="0" rtlCol="0">
            <a:spAutoFit/>
          </a:bodyPr>
          <a:lstStyle/>
          <a:p>
            <a:pPr marL="12700" marR="5080">
              <a:lnSpc>
                <a:spcPct val="100000"/>
              </a:lnSpc>
              <a:spcBef>
                <a:spcPts val="95"/>
              </a:spcBef>
            </a:pPr>
            <a:r>
              <a:rPr sz="3200" b="0" spc="-20" dirty="0">
                <a:latin typeface="Calibri Light"/>
                <a:cs typeface="Calibri Light"/>
              </a:rPr>
              <a:t>Please </a:t>
            </a:r>
            <a:r>
              <a:rPr sz="3200" b="0" spc="-25" dirty="0">
                <a:latin typeface="Calibri Light"/>
                <a:cs typeface="Calibri Light"/>
              </a:rPr>
              <a:t>upload </a:t>
            </a:r>
            <a:r>
              <a:rPr sz="3200" b="0" spc="-15" dirty="0">
                <a:latin typeface="Calibri Light"/>
                <a:cs typeface="Calibri Light"/>
              </a:rPr>
              <a:t>the </a:t>
            </a:r>
            <a:r>
              <a:rPr sz="3200" b="0" spc="-35" dirty="0">
                <a:latin typeface="Calibri Light"/>
                <a:cs typeface="Calibri Light"/>
              </a:rPr>
              <a:t>following </a:t>
            </a:r>
            <a:r>
              <a:rPr sz="3200" b="0" spc="-30" dirty="0">
                <a:latin typeface="Calibri Light"/>
                <a:cs typeface="Calibri Light"/>
              </a:rPr>
              <a:t> </a:t>
            </a:r>
            <a:r>
              <a:rPr sz="3200" b="0" spc="-35" dirty="0">
                <a:latin typeface="Calibri Light"/>
                <a:cs typeface="Calibri Light"/>
              </a:rPr>
              <a:t>required supplemental</a:t>
            </a:r>
            <a:r>
              <a:rPr sz="3200" b="0" spc="-40" dirty="0">
                <a:latin typeface="Calibri Light"/>
                <a:cs typeface="Calibri Light"/>
              </a:rPr>
              <a:t> </a:t>
            </a:r>
            <a:r>
              <a:rPr sz="3200" b="0" spc="-30" dirty="0">
                <a:latin typeface="Calibri Light"/>
                <a:cs typeface="Calibri Light"/>
              </a:rPr>
              <a:t>documents:</a:t>
            </a:r>
            <a:endParaRPr sz="3200">
              <a:latin typeface="Calibri Light"/>
              <a:cs typeface="Calibri Light"/>
            </a:endParaRPr>
          </a:p>
        </p:txBody>
      </p:sp>
      <p:sp>
        <p:nvSpPr>
          <p:cNvPr id="3" name="object 3"/>
          <p:cNvSpPr txBox="1"/>
          <p:nvPr/>
        </p:nvSpPr>
        <p:spPr>
          <a:xfrm>
            <a:off x="269240" y="1887727"/>
            <a:ext cx="5323205" cy="4026102"/>
          </a:xfrm>
          <a:prstGeom prst="rect">
            <a:avLst/>
          </a:prstGeom>
        </p:spPr>
        <p:txBody>
          <a:bodyPr vert="horz" wrap="square" lIns="0" tIns="12065" rIns="0" bIns="0" rtlCol="0">
            <a:spAutoFit/>
          </a:bodyPr>
          <a:lstStyle/>
          <a:p>
            <a:pPr marL="297815" indent="-285750">
              <a:lnSpc>
                <a:spcPct val="100000"/>
              </a:lnSpc>
              <a:spcBef>
                <a:spcPts val="95"/>
              </a:spcBef>
              <a:buFont typeface="Arial"/>
              <a:buChar char="•"/>
              <a:tabLst>
                <a:tab pos="297815" algn="l"/>
                <a:tab pos="298450" algn="l"/>
              </a:tabLst>
            </a:pPr>
            <a:r>
              <a:rPr sz="2000" spc="-5" dirty="0">
                <a:latin typeface="Calibri"/>
                <a:cs typeface="Calibri"/>
              </a:rPr>
              <a:t>Social</a:t>
            </a:r>
            <a:r>
              <a:rPr sz="2000" dirty="0">
                <a:latin typeface="Calibri"/>
                <a:cs typeface="Calibri"/>
              </a:rPr>
              <a:t> </a:t>
            </a:r>
            <a:r>
              <a:rPr sz="2000" spc="-5" dirty="0">
                <a:latin typeface="Calibri"/>
                <a:cs typeface="Calibri"/>
              </a:rPr>
              <a:t>Security</a:t>
            </a:r>
            <a:r>
              <a:rPr sz="2000" spc="10" dirty="0">
                <a:latin typeface="Calibri"/>
                <a:cs typeface="Calibri"/>
              </a:rPr>
              <a:t> </a:t>
            </a:r>
            <a:r>
              <a:rPr sz="2000" spc="-10" dirty="0">
                <a:latin typeface="Calibri"/>
                <a:cs typeface="Calibri"/>
              </a:rPr>
              <a:t>Card</a:t>
            </a:r>
            <a:endParaRPr sz="2000" dirty="0">
              <a:latin typeface="Calibri"/>
              <a:cs typeface="Calibri"/>
            </a:endParaRPr>
          </a:p>
          <a:p>
            <a:pPr marL="297815" indent="-285750">
              <a:lnSpc>
                <a:spcPct val="100000"/>
              </a:lnSpc>
              <a:buFont typeface="Arial"/>
              <a:buChar char="•"/>
              <a:tabLst>
                <a:tab pos="297815" algn="l"/>
                <a:tab pos="298450" algn="l"/>
              </a:tabLst>
            </a:pPr>
            <a:r>
              <a:rPr sz="2000" spc="-15" dirty="0">
                <a:latin typeface="Calibri"/>
                <a:cs typeface="Calibri"/>
              </a:rPr>
              <a:t>Notarized</a:t>
            </a:r>
            <a:r>
              <a:rPr sz="2000" spc="5" dirty="0">
                <a:latin typeface="Calibri"/>
                <a:cs typeface="Calibri"/>
              </a:rPr>
              <a:t> </a:t>
            </a:r>
            <a:r>
              <a:rPr sz="2000" spc="-10" dirty="0">
                <a:latin typeface="Calibri"/>
                <a:cs typeface="Calibri"/>
              </a:rPr>
              <a:t>Loyalty</a:t>
            </a:r>
            <a:r>
              <a:rPr sz="2000" spc="-20" dirty="0">
                <a:latin typeface="Calibri"/>
                <a:cs typeface="Calibri"/>
              </a:rPr>
              <a:t> </a:t>
            </a:r>
            <a:r>
              <a:rPr sz="2000" spc="-10" dirty="0">
                <a:latin typeface="Calibri"/>
                <a:cs typeface="Calibri"/>
              </a:rPr>
              <a:t>Oath</a:t>
            </a:r>
            <a:r>
              <a:rPr lang="en-US" sz="2000" spc="-10" dirty="0">
                <a:latin typeface="Calibri"/>
                <a:cs typeface="Calibri"/>
              </a:rPr>
              <a:t> </a:t>
            </a:r>
            <a:endParaRPr sz="2000" dirty="0">
              <a:latin typeface="Calibri"/>
              <a:cs typeface="Calibri"/>
            </a:endParaRPr>
          </a:p>
          <a:p>
            <a:pPr marL="297815" indent="-285750">
              <a:lnSpc>
                <a:spcPct val="100000"/>
              </a:lnSpc>
              <a:buFont typeface="Arial"/>
              <a:buChar char="•"/>
              <a:tabLst>
                <a:tab pos="297815" algn="l"/>
                <a:tab pos="298450" algn="l"/>
              </a:tabLst>
            </a:pPr>
            <a:r>
              <a:rPr lang="en-US" sz="2000" spc="-10" dirty="0">
                <a:latin typeface="Calibri"/>
                <a:cs typeface="Calibri"/>
              </a:rPr>
              <a:t>Authorization form</a:t>
            </a:r>
          </a:p>
          <a:p>
            <a:pPr marL="297815" indent="-285750">
              <a:lnSpc>
                <a:spcPct val="100000"/>
              </a:lnSpc>
              <a:buFont typeface="Arial"/>
              <a:buChar char="•"/>
              <a:tabLst>
                <a:tab pos="297815" algn="l"/>
                <a:tab pos="298450" algn="l"/>
              </a:tabLst>
            </a:pPr>
            <a:r>
              <a:rPr lang="en-US" sz="2000" spc="-10" dirty="0">
                <a:latin typeface="Calibri"/>
                <a:cs typeface="Calibri"/>
              </a:rPr>
              <a:t>Nepotism form (if required)</a:t>
            </a:r>
          </a:p>
          <a:p>
            <a:pPr marL="297815" indent="-285750">
              <a:lnSpc>
                <a:spcPct val="100000"/>
              </a:lnSpc>
              <a:buFont typeface="Arial"/>
              <a:buChar char="•"/>
              <a:tabLst>
                <a:tab pos="297815" algn="l"/>
                <a:tab pos="298450" algn="l"/>
              </a:tabLst>
            </a:pPr>
            <a:r>
              <a:rPr sz="2000" spc="-10" dirty="0">
                <a:latin typeface="Calibri"/>
                <a:cs typeface="Calibri"/>
              </a:rPr>
              <a:t>Background</a:t>
            </a:r>
            <a:r>
              <a:rPr sz="2000" dirty="0">
                <a:latin typeface="Calibri"/>
                <a:cs typeface="Calibri"/>
              </a:rPr>
              <a:t> </a:t>
            </a:r>
            <a:r>
              <a:rPr sz="2000" spc="-5" dirty="0">
                <a:latin typeface="Calibri"/>
                <a:cs typeface="Calibri"/>
              </a:rPr>
              <a:t>Check</a:t>
            </a:r>
            <a:r>
              <a:rPr sz="2000" spc="5" dirty="0">
                <a:latin typeface="Calibri"/>
                <a:cs typeface="Calibri"/>
              </a:rPr>
              <a:t> </a:t>
            </a:r>
            <a:r>
              <a:rPr sz="2000" spc="-10" dirty="0">
                <a:latin typeface="Calibri"/>
                <a:cs typeface="Calibri"/>
              </a:rPr>
              <a:t>Results</a:t>
            </a:r>
            <a:r>
              <a:rPr sz="2000" spc="30" dirty="0">
                <a:latin typeface="Calibri"/>
                <a:cs typeface="Calibri"/>
              </a:rPr>
              <a:t> </a:t>
            </a:r>
            <a:r>
              <a:rPr sz="2000" spc="-5" dirty="0">
                <a:latin typeface="Calibri"/>
                <a:cs typeface="Calibri"/>
              </a:rPr>
              <a:t>(if</a:t>
            </a:r>
            <a:r>
              <a:rPr sz="2000" spc="10" dirty="0">
                <a:latin typeface="Calibri"/>
                <a:cs typeface="Calibri"/>
              </a:rPr>
              <a:t> </a:t>
            </a:r>
            <a:r>
              <a:rPr sz="2000" spc="-10" dirty="0">
                <a:latin typeface="Calibri"/>
                <a:cs typeface="Calibri"/>
              </a:rPr>
              <a:t>required)</a:t>
            </a:r>
            <a:endParaRPr sz="2000" dirty="0">
              <a:latin typeface="Calibri"/>
              <a:cs typeface="Calibri"/>
            </a:endParaRPr>
          </a:p>
          <a:p>
            <a:pPr marL="297815" indent="-285750">
              <a:lnSpc>
                <a:spcPct val="100000"/>
              </a:lnSpc>
              <a:buFont typeface="Arial"/>
              <a:buChar char="•"/>
              <a:tabLst>
                <a:tab pos="297815" algn="l"/>
                <a:tab pos="298450" algn="l"/>
              </a:tabLst>
            </a:pPr>
            <a:r>
              <a:rPr sz="2000" spc="-5" dirty="0">
                <a:latin typeface="Calibri"/>
                <a:cs typeface="Calibri"/>
              </a:rPr>
              <a:t>Dual</a:t>
            </a:r>
            <a:r>
              <a:rPr sz="2000" spc="-10" dirty="0">
                <a:latin typeface="Calibri"/>
                <a:cs typeface="Calibri"/>
              </a:rPr>
              <a:t> </a:t>
            </a:r>
            <a:r>
              <a:rPr sz="2000" spc="-5" dirty="0">
                <a:latin typeface="Calibri"/>
                <a:cs typeface="Calibri"/>
              </a:rPr>
              <a:t>Compensation (if</a:t>
            </a:r>
            <a:r>
              <a:rPr sz="2000" spc="10" dirty="0">
                <a:latin typeface="Calibri"/>
                <a:cs typeface="Calibri"/>
              </a:rPr>
              <a:t> </a:t>
            </a:r>
            <a:r>
              <a:rPr sz="2000" spc="-10" dirty="0">
                <a:latin typeface="Calibri"/>
                <a:cs typeface="Calibri"/>
              </a:rPr>
              <a:t>required)</a:t>
            </a:r>
            <a:endParaRPr sz="2000" dirty="0">
              <a:latin typeface="Calibri"/>
              <a:cs typeface="Calibri"/>
            </a:endParaRPr>
          </a:p>
          <a:p>
            <a:pPr marL="297815" indent="-285750">
              <a:lnSpc>
                <a:spcPct val="100000"/>
              </a:lnSpc>
              <a:buFont typeface="Arial"/>
              <a:buChar char="•"/>
              <a:tabLst>
                <a:tab pos="297815" algn="l"/>
                <a:tab pos="298450" algn="l"/>
              </a:tabLst>
            </a:pPr>
            <a:r>
              <a:rPr sz="2000" spc="-10" dirty="0">
                <a:latin typeface="Calibri"/>
                <a:cs typeface="Calibri"/>
              </a:rPr>
              <a:t>Others</a:t>
            </a:r>
            <a:r>
              <a:rPr sz="2000" dirty="0">
                <a:latin typeface="Calibri"/>
                <a:cs typeface="Calibri"/>
              </a:rPr>
              <a:t> </a:t>
            </a:r>
            <a:r>
              <a:rPr sz="2000" spc="-5" dirty="0">
                <a:latin typeface="Calibri"/>
                <a:cs typeface="Calibri"/>
              </a:rPr>
              <a:t>such as:</a:t>
            </a:r>
            <a:endParaRPr sz="2000" dirty="0">
              <a:latin typeface="Calibri"/>
              <a:cs typeface="Calibri"/>
            </a:endParaRPr>
          </a:p>
          <a:p>
            <a:pPr marL="926465">
              <a:lnSpc>
                <a:spcPct val="100000"/>
              </a:lnSpc>
            </a:pPr>
            <a:r>
              <a:rPr sz="2000" spc="-10" dirty="0">
                <a:latin typeface="Calibri"/>
                <a:cs typeface="Calibri"/>
              </a:rPr>
              <a:t>Non-Resident</a:t>
            </a:r>
            <a:r>
              <a:rPr sz="2000" spc="5" dirty="0">
                <a:latin typeface="Calibri"/>
                <a:cs typeface="Calibri"/>
              </a:rPr>
              <a:t> </a:t>
            </a:r>
            <a:r>
              <a:rPr sz="2000" spc="-5" dirty="0">
                <a:latin typeface="Calibri"/>
                <a:cs typeface="Calibri"/>
              </a:rPr>
              <a:t>Aliens</a:t>
            </a:r>
            <a:endParaRPr sz="2000" dirty="0">
              <a:latin typeface="Calibri"/>
              <a:cs typeface="Calibri"/>
            </a:endParaRPr>
          </a:p>
          <a:p>
            <a:pPr marL="926465" marR="730250">
              <a:lnSpc>
                <a:spcPct val="100000"/>
              </a:lnSpc>
            </a:pPr>
            <a:r>
              <a:rPr sz="2000" spc="-5" dirty="0">
                <a:latin typeface="Calibri"/>
                <a:cs typeface="Calibri"/>
              </a:rPr>
              <a:t>I-20,</a:t>
            </a:r>
            <a:r>
              <a:rPr sz="2000" spc="-10" dirty="0">
                <a:latin typeface="Calibri"/>
                <a:cs typeface="Calibri"/>
              </a:rPr>
              <a:t> </a:t>
            </a:r>
            <a:r>
              <a:rPr sz="2000" spc="-5" dirty="0">
                <a:latin typeface="Calibri"/>
                <a:cs typeface="Calibri"/>
              </a:rPr>
              <a:t>DS-2019, I-797A or other</a:t>
            </a:r>
            <a:r>
              <a:rPr sz="2000" dirty="0">
                <a:latin typeface="Calibri"/>
                <a:cs typeface="Calibri"/>
              </a:rPr>
              <a:t> </a:t>
            </a:r>
            <a:r>
              <a:rPr sz="2000" spc="-10" dirty="0">
                <a:latin typeface="Calibri"/>
                <a:cs typeface="Calibri"/>
              </a:rPr>
              <a:t>work </a:t>
            </a:r>
            <a:r>
              <a:rPr sz="2000" spc="-434" dirty="0">
                <a:latin typeface="Calibri"/>
                <a:cs typeface="Calibri"/>
              </a:rPr>
              <a:t> </a:t>
            </a:r>
            <a:r>
              <a:rPr sz="2000" spc="-10" dirty="0">
                <a:latin typeface="Calibri"/>
                <a:cs typeface="Calibri"/>
              </a:rPr>
              <a:t>authorization</a:t>
            </a:r>
            <a:r>
              <a:rPr sz="2000" dirty="0">
                <a:latin typeface="Calibri"/>
                <a:cs typeface="Calibri"/>
              </a:rPr>
              <a:t> </a:t>
            </a:r>
            <a:r>
              <a:rPr sz="2000" spc="-10" dirty="0">
                <a:latin typeface="Calibri"/>
                <a:cs typeface="Calibri"/>
              </a:rPr>
              <a:t>granting</a:t>
            </a:r>
            <a:r>
              <a:rPr sz="2000" spc="5" dirty="0">
                <a:latin typeface="Calibri"/>
                <a:cs typeface="Calibri"/>
              </a:rPr>
              <a:t> </a:t>
            </a:r>
            <a:r>
              <a:rPr sz="2000" spc="-5" dirty="0">
                <a:latin typeface="Calibri"/>
                <a:cs typeface="Calibri"/>
              </a:rPr>
              <a:t>document </a:t>
            </a:r>
            <a:r>
              <a:rPr sz="2000" dirty="0">
                <a:latin typeface="Calibri"/>
                <a:cs typeface="Calibri"/>
              </a:rPr>
              <a:t> </a:t>
            </a:r>
            <a:r>
              <a:rPr sz="2000" spc="-10" dirty="0">
                <a:latin typeface="Calibri"/>
                <a:cs typeface="Calibri"/>
              </a:rPr>
              <a:t>Passport</a:t>
            </a:r>
            <a:endParaRPr sz="2000" dirty="0">
              <a:latin typeface="Calibri"/>
              <a:cs typeface="Calibri"/>
            </a:endParaRPr>
          </a:p>
          <a:p>
            <a:pPr marL="926465" marR="3966210">
              <a:lnSpc>
                <a:spcPts val="2400"/>
              </a:lnSpc>
              <a:spcBef>
                <a:spcPts val="75"/>
              </a:spcBef>
            </a:pPr>
            <a:r>
              <a:rPr sz="2000" spc="-5" dirty="0">
                <a:latin typeface="Calibri"/>
                <a:cs typeface="Calibri"/>
              </a:rPr>
              <a:t>V</a:t>
            </a:r>
            <a:r>
              <a:rPr sz="2000" spc="-10" dirty="0">
                <a:latin typeface="Calibri"/>
                <a:cs typeface="Calibri"/>
              </a:rPr>
              <a:t>isa  </a:t>
            </a:r>
            <a:r>
              <a:rPr sz="2000" spc="-5" dirty="0">
                <a:latin typeface="Calibri"/>
                <a:cs typeface="Calibri"/>
              </a:rPr>
              <a:t>I-94</a:t>
            </a:r>
            <a:endParaRPr sz="2000" dirty="0">
              <a:latin typeface="Calibri"/>
              <a:cs typeface="Calibri"/>
            </a:endParaRPr>
          </a:p>
        </p:txBody>
      </p:sp>
      <p:pic>
        <p:nvPicPr>
          <p:cNvPr id="4" name="object 4"/>
          <p:cNvPicPr/>
          <p:nvPr/>
        </p:nvPicPr>
        <p:blipFill>
          <a:blip r:embed="rId4" cstate="print"/>
          <a:stretch>
            <a:fillRect/>
          </a:stretch>
        </p:blipFill>
        <p:spPr>
          <a:xfrm>
            <a:off x="6307073" y="285750"/>
            <a:ext cx="5382004" cy="6409943"/>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39</a:t>
            </a:fld>
            <a:endParaRPr dirty="0"/>
          </a:p>
        </p:txBody>
      </p:sp>
      <p:pic>
        <p:nvPicPr>
          <p:cNvPr id="8" name="Audio 7">
            <a:hlinkClick r:id="" action="ppaction://media"/>
            <a:extLst>
              <a:ext uri="{FF2B5EF4-FFF2-40B4-BE49-F238E27FC236}">
                <a16:creationId xmlns:a16="http://schemas.microsoft.com/office/drawing/2014/main" id="{0428F769-04DD-4BBD-A27F-23587B4C76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42"/>
    </mc:Choice>
    <mc:Fallback xmlns="">
      <p:transition spd="slow" advTm="33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4077" y="647160"/>
            <a:ext cx="9951085" cy="635635"/>
          </a:xfrm>
          <a:prstGeom prst="rect">
            <a:avLst/>
          </a:prstGeom>
        </p:spPr>
        <p:txBody>
          <a:bodyPr vert="horz" wrap="square" lIns="0" tIns="12700" rIns="0" bIns="0" rtlCol="0">
            <a:spAutoFit/>
          </a:bodyPr>
          <a:lstStyle/>
          <a:p>
            <a:pPr marL="12700">
              <a:lnSpc>
                <a:spcPct val="100000"/>
              </a:lnSpc>
              <a:spcBef>
                <a:spcPts val="100"/>
              </a:spcBef>
            </a:pPr>
            <a:r>
              <a:rPr b="0" spc="-40" dirty="0">
                <a:latin typeface="Calibri Light"/>
                <a:cs typeface="Calibri Light"/>
              </a:rPr>
              <a:t>Number</a:t>
            </a:r>
            <a:r>
              <a:rPr b="0" spc="-70" dirty="0">
                <a:latin typeface="Calibri Light"/>
                <a:cs typeface="Calibri Light"/>
              </a:rPr>
              <a:t> </a:t>
            </a:r>
            <a:r>
              <a:rPr b="0" spc="-20" dirty="0">
                <a:latin typeface="Calibri Light"/>
                <a:cs typeface="Calibri Light"/>
              </a:rPr>
              <a:t>of</a:t>
            </a:r>
            <a:r>
              <a:rPr b="0" spc="-40" dirty="0">
                <a:latin typeface="Calibri Light"/>
                <a:cs typeface="Calibri Light"/>
              </a:rPr>
              <a:t> Students</a:t>
            </a:r>
            <a:r>
              <a:rPr b="0" spc="-55" dirty="0">
                <a:latin typeface="Calibri Light"/>
                <a:cs typeface="Calibri Light"/>
              </a:rPr>
              <a:t> </a:t>
            </a:r>
            <a:r>
              <a:rPr b="0" spc="-45" dirty="0">
                <a:latin typeface="Calibri Light"/>
                <a:cs typeface="Calibri Light"/>
              </a:rPr>
              <a:t>Employed</a:t>
            </a:r>
            <a:r>
              <a:rPr b="0" spc="-75" dirty="0">
                <a:latin typeface="Calibri Light"/>
                <a:cs typeface="Calibri Light"/>
              </a:rPr>
              <a:t> </a:t>
            </a:r>
            <a:r>
              <a:rPr b="0" spc="-25" dirty="0">
                <a:latin typeface="Calibri Light"/>
                <a:cs typeface="Calibri Light"/>
              </a:rPr>
              <a:t>thru</a:t>
            </a:r>
            <a:r>
              <a:rPr b="0" spc="-75" dirty="0">
                <a:latin typeface="Calibri Light"/>
                <a:cs typeface="Calibri Light"/>
              </a:rPr>
              <a:t> </a:t>
            </a:r>
            <a:r>
              <a:rPr b="0" spc="-40" dirty="0">
                <a:latin typeface="Calibri Light"/>
                <a:cs typeface="Calibri Light"/>
              </a:rPr>
              <a:t>FWS</a:t>
            </a:r>
            <a:r>
              <a:rPr b="0" spc="-60" dirty="0">
                <a:latin typeface="Calibri Light"/>
                <a:cs typeface="Calibri Light"/>
              </a:rPr>
              <a:t> Program</a:t>
            </a:r>
          </a:p>
        </p:txBody>
      </p:sp>
      <p:grpSp>
        <p:nvGrpSpPr>
          <p:cNvPr id="3" name="object 3"/>
          <p:cNvGrpSpPr/>
          <p:nvPr/>
        </p:nvGrpSpPr>
        <p:grpSpPr>
          <a:xfrm>
            <a:off x="1369694" y="2374769"/>
            <a:ext cx="9844406" cy="3432176"/>
            <a:chOff x="1369694" y="2380614"/>
            <a:chExt cx="9844406" cy="3432176"/>
          </a:xfrm>
        </p:grpSpPr>
        <p:sp>
          <p:nvSpPr>
            <p:cNvPr id="4" name="object 4"/>
            <p:cNvSpPr/>
            <p:nvPr/>
          </p:nvSpPr>
          <p:spPr>
            <a:xfrm>
              <a:off x="1369694" y="3258692"/>
              <a:ext cx="4613910" cy="1915160"/>
            </a:xfrm>
            <a:custGeom>
              <a:avLst/>
              <a:gdLst/>
              <a:ahLst/>
              <a:cxnLst/>
              <a:rect l="l" t="t" r="r" b="b"/>
              <a:pathLst>
                <a:path w="4613910" h="1915160">
                  <a:moveTo>
                    <a:pt x="0" y="1914905"/>
                  </a:moveTo>
                  <a:lnTo>
                    <a:pt x="676275" y="1914905"/>
                  </a:lnTo>
                </a:path>
                <a:path w="4613910" h="1915160">
                  <a:moveTo>
                    <a:pt x="1293495" y="1914905"/>
                  </a:moveTo>
                  <a:lnTo>
                    <a:pt x="2644521" y="1914905"/>
                  </a:lnTo>
                </a:path>
                <a:path w="4613910" h="1915160">
                  <a:moveTo>
                    <a:pt x="0" y="1277111"/>
                  </a:moveTo>
                  <a:lnTo>
                    <a:pt x="676275" y="1277111"/>
                  </a:lnTo>
                </a:path>
                <a:path w="4613910" h="1915160">
                  <a:moveTo>
                    <a:pt x="1293495" y="1277111"/>
                  </a:moveTo>
                  <a:lnTo>
                    <a:pt x="2644521" y="1277111"/>
                  </a:lnTo>
                </a:path>
                <a:path w="4613910" h="1915160">
                  <a:moveTo>
                    <a:pt x="0" y="638555"/>
                  </a:moveTo>
                  <a:lnTo>
                    <a:pt x="676275" y="638555"/>
                  </a:lnTo>
                </a:path>
                <a:path w="4613910" h="1915160">
                  <a:moveTo>
                    <a:pt x="1293495" y="638555"/>
                  </a:moveTo>
                  <a:lnTo>
                    <a:pt x="2644521" y="638555"/>
                  </a:lnTo>
                </a:path>
                <a:path w="4613910" h="1915160">
                  <a:moveTo>
                    <a:pt x="0" y="0"/>
                  </a:moveTo>
                  <a:lnTo>
                    <a:pt x="676275" y="0"/>
                  </a:lnTo>
                </a:path>
                <a:path w="4613910" h="1915160">
                  <a:moveTo>
                    <a:pt x="1293495" y="0"/>
                  </a:moveTo>
                  <a:lnTo>
                    <a:pt x="4613529" y="0"/>
                  </a:lnTo>
                </a:path>
              </a:pathLst>
            </a:custGeom>
            <a:ln w="9525">
              <a:solidFill>
                <a:srgbClr val="D9D9D9"/>
              </a:solidFill>
            </a:ln>
          </p:spPr>
          <p:txBody>
            <a:bodyPr wrap="square" lIns="0" tIns="0" rIns="0" bIns="0" rtlCol="0"/>
            <a:lstStyle/>
            <a:p>
              <a:endParaRPr/>
            </a:p>
          </p:txBody>
        </p:sp>
        <p:sp>
          <p:nvSpPr>
            <p:cNvPr id="5" name="object 5"/>
            <p:cNvSpPr/>
            <p:nvPr/>
          </p:nvSpPr>
          <p:spPr>
            <a:xfrm>
              <a:off x="2045969" y="3105150"/>
              <a:ext cx="617220" cy="2707640"/>
            </a:xfrm>
            <a:custGeom>
              <a:avLst/>
              <a:gdLst/>
              <a:ahLst/>
              <a:cxnLst/>
              <a:rect l="l" t="t" r="r" b="b"/>
              <a:pathLst>
                <a:path w="617219" h="2707640">
                  <a:moveTo>
                    <a:pt x="617219" y="0"/>
                  </a:moveTo>
                  <a:lnTo>
                    <a:pt x="0" y="0"/>
                  </a:lnTo>
                  <a:lnTo>
                    <a:pt x="0" y="2707386"/>
                  </a:lnTo>
                  <a:lnTo>
                    <a:pt x="617219" y="2707386"/>
                  </a:lnTo>
                  <a:lnTo>
                    <a:pt x="617219" y="0"/>
                  </a:lnTo>
                  <a:close/>
                </a:path>
              </a:pathLst>
            </a:custGeom>
            <a:solidFill>
              <a:srgbClr val="800000"/>
            </a:solidFill>
          </p:spPr>
          <p:txBody>
            <a:bodyPr wrap="square" lIns="0" tIns="0" rIns="0" bIns="0" rtlCol="0"/>
            <a:lstStyle/>
            <a:p>
              <a:endParaRPr/>
            </a:p>
          </p:txBody>
        </p:sp>
        <p:sp>
          <p:nvSpPr>
            <p:cNvPr id="6" name="object 6"/>
            <p:cNvSpPr/>
            <p:nvPr/>
          </p:nvSpPr>
          <p:spPr>
            <a:xfrm>
              <a:off x="4631435" y="3897249"/>
              <a:ext cx="1351915" cy="1276350"/>
            </a:xfrm>
            <a:custGeom>
              <a:avLst/>
              <a:gdLst/>
              <a:ahLst/>
              <a:cxnLst/>
              <a:rect l="l" t="t" r="r" b="b"/>
              <a:pathLst>
                <a:path w="1351914" h="1276350">
                  <a:moveTo>
                    <a:pt x="0" y="1276350"/>
                  </a:moveTo>
                  <a:lnTo>
                    <a:pt x="1351788" y="1276350"/>
                  </a:lnTo>
                </a:path>
                <a:path w="1351914" h="1276350">
                  <a:moveTo>
                    <a:pt x="0" y="638556"/>
                  </a:moveTo>
                  <a:lnTo>
                    <a:pt x="1351788" y="638556"/>
                  </a:lnTo>
                </a:path>
                <a:path w="1351914" h="1276350">
                  <a:moveTo>
                    <a:pt x="0" y="0"/>
                  </a:moveTo>
                  <a:lnTo>
                    <a:pt x="1351788" y="0"/>
                  </a:lnTo>
                </a:path>
              </a:pathLst>
            </a:custGeom>
            <a:ln w="9525">
              <a:solidFill>
                <a:srgbClr val="D9D9D9"/>
              </a:solidFill>
            </a:ln>
          </p:spPr>
          <p:txBody>
            <a:bodyPr wrap="square" lIns="0" tIns="0" rIns="0" bIns="0" rtlCol="0"/>
            <a:lstStyle/>
            <a:p>
              <a:endParaRPr/>
            </a:p>
          </p:txBody>
        </p:sp>
        <p:sp>
          <p:nvSpPr>
            <p:cNvPr id="7" name="object 7"/>
            <p:cNvSpPr/>
            <p:nvPr/>
          </p:nvSpPr>
          <p:spPr>
            <a:xfrm>
              <a:off x="3670491" y="3540803"/>
              <a:ext cx="617220" cy="2235200"/>
            </a:xfrm>
            <a:custGeom>
              <a:avLst/>
              <a:gdLst/>
              <a:ahLst/>
              <a:cxnLst/>
              <a:rect l="l" t="t" r="r" b="b"/>
              <a:pathLst>
                <a:path w="617220" h="2235200">
                  <a:moveTo>
                    <a:pt x="617220" y="0"/>
                  </a:moveTo>
                  <a:lnTo>
                    <a:pt x="0" y="0"/>
                  </a:lnTo>
                  <a:lnTo>
                    <a:pt x="0" y="2234946"/>
                  </a:lnTo>
                  <a:lnTo>
                    <a:pt x="617220" y="2234946"/>
                  </a:lnTo>
                  <a:lnTo>
                    <a:pt x="617220" y="0"/>
                  </a:lnTo>
                  <a:close/>
                </a:path>
              </a:pathLst>
            </a:custGeom>
            <a:solidFill>
              <a:srgbClr val="800000"/>
            </a:solidFill>
          </p:spPr>
          <p:txBody>
            <a:bodyPr wrap="square" lIns="0" tIns="0" rIns="0" bIns="0" rtlCol="0"/>
            <a:lstStyle/>
            <a:p>
              <a:endParaRPr/>
            </a:p>
          </p:txBody>
        </p:sp>
        <p:sp>
          <p:nvSpPr>
            <p:cNvPr id="8" name="object 8"/>
            <p:cNvSpPr/>
            <p:nvPr/>
          </p:nvSpPr>
          <p:spPr>
            <a:xfrm>
              <a:off x="6600443" y="3258692"/>
              <a:ext cx="1351915" cy="1915160"/>
            </a:xfrm>
            <a:custGeom>
              <a:avLst/>
              <a:gdLst/>
              <a:ahLst/>
              <a:cxnLst/>
              <a:rect l="l" t="t" r="r" b="b"/>
              <a:pathLst>
                <a:path w="1351915" h="1915160">
                  <a:moveTo>
                    <a:pt x="0" y="1914905"/>
                  </a:moveTo>
                  <a:lnTo>
                    <a:pt x="1351787" y="1914905"/>
                  </a:lnTo>
                </a:path>
                <a:path w="1351915" h="1915160">
                  <a:moveTo>
                    <a:pt x="0" y="1277111"/>
                  </a:moveTo>
                  <a:lnTo>
                    <a:pt x="1351787" y="1277111"/>
                  </a:lnTo>
                </a:path>
                <a:path w="1351915" h="1915160">
                  <a:moveTo>
                    <a:pt x="0" y="638555"/>
                  </a:moveTo>
                  <a:lnTo>
                    <a:pt x="1351787" y="638555"/>
                  </a:lnTo>
                </a:path>
                <a:path w="1351915" h="1915160">
                  <a:moveTo>
                    <a:pt x="0" y="0"/>
                  </a:moveTo>
                  <a:lnTo>
                    <a:pt x="1351787" y="0"/>
                  </a:lnTo>
                </a:path>
              </a:pathLst>
            </a:custGeom>
            <a:ln w="9525">
              <a:solidFill>
                <a:srgbClr val="D9D9D9"/>
              </a:solidFill>
            </a:ln>
          </p:spPr>
          <p:txBody>
            <a:bodyPr wrap="square" lIns="0" tIns="0" rIns="0" bIns="0" rtlCol="0"/>
            <a:lstStyle/>
            <a:p>
              <a:endParaRPr/>
            </a:p>
          </p:txBody>
        </p:sp>
        <p:sp>
          <p:nvSpPr>
            <p:cNvPr id="9" name="object 9"/>
            <p:cNvSpPr/>
            <p:nvPr/>
          </p:nvSpPr>
          <p:spPr>
            <a:xfrm>
              <a:off x="5395340" y="2738119"/>
              <a:ext cx="617220" cy="3074035"/>
            </a:xfrm>
            <a:custGeom>
              <a:avLst/>
              <a:gdLst/>
              <a:ahLst/>
              <a:cxnLst/>
              <a:rect l="l" t="t" r="r" b="b"/>
              <a:pathLst>
                <a:path w="617220" h="3074035">
                  <a:moveTo>
                    <a:pt x="617220" y="0"/>
                  </a:moveTo>
                  <a:lnTo>
                    <a:pt x="0" y="0"/>
                  </a:lnTo>
                  <a:lnTo>
                    <a:pt x="0" y="3073908"/>
                  </a:lnTo>
                  <a:lnTo>
                    <a:pt x="617220" y="3073908"/>
                  </a:lnTo>
                  <a:lnTo>
                    <a:pt x="617220" y="0"/>
                  </a:lnTo>
                  <a:close/>
                </a:path>
              </a:pathLst>
            </a:custGeom>
            <a:solidFill>
              <a:srgbClr val="800000"/>
            </a:solidFill>
          </p:spPr>
          <p:txBody>
            <a:bodyPr wrap="square" lIns="0" tIns="0" rIns="0" bIns="0" rtlCol="0"/>
            <a:lstStyle/>
            <a:p>
              <a:endParaRPr/>
            </a:p>
          </p:txBody>
        </p:sp>
        <p:sp>
          <p:nvSpPr>
            <p:cNvPr id="10" name="object 10"/>
            <p:cNvSpPr/>
            <p:nvPr/>
          </p:nvSpPr>
          <p:spPr>
            <a:xfrm>
              <a:off x="1369694" y="2620136"/>
              <a:ext cx="9844405" cy="2553970"/>
            </a:xfrm>
            <a:custGeom>
              <a:avLst/>
              <a:gdLst/>
              <a:ahLst/>
              <a:cxnLst/>
              <a:rect l="l" t="t" r="r" b="b"/>
              <a:pathLst>
                <a:path w="9844405" h="2553970">
                  <a:moveTo>
                    <a:pt x="7199757" y="2553462"/>
                  </a:moveTo>
                  <a:lnTo>
                    <a:pt x="8551545" y="2553462"/>
                  </a:lnTo>
                </a:path>
                <a:path w="9844405" h="2553970">
                  <a:moveTo>
                    <a:pt x="7199757" y="1915668"/>
                  </a:moveTo>
                  <a:lnTo>
                    <a:pt x="8551545" y="1915668"/>
                  </a:lnTo>
                </a:path>
                <a:path w="9844405" h="2553970">
                  <a:moveTo>
                    <a:pt x="7199757" y="1277112"/>
                  </a:moveTo>
                  <a:lnTo>
                    <a:pt x="8551545" y="1277112"/>
                  </a:lnTo>
                </a:path>
                <a:path w="9844405" h="2553970">
                  <a:moveTo>
                    <a:pt x="7199757" y="638556"/>
                  </a:moveTo>
                  <a:lnTo>
                    <a:pt x="9844278" y="638556"/>
                  </a:lnTo>
                </a:path>
                <a:path w="9844405" h="2553970">
                  <a:moveTo>
                    <a:pt x="0" y="0"/>
                  </a:moveTo>
                  <a:lnTo>
                    <a:pt x="6582536" y="0"/>
                  </a:lnTo>
                </a:path>
                <a:path w="9844405" h="2553970">
                  <a:moveTo>
                    <a:pt x="7199757" y="0"/>
                  </a:moveTo>
                  <a:lnTo>
                    <a:pt x="9844278" y="0"/>
                  </a:lnTo>
                </a:path>
              </a:pathLst>
            </a:custGeom>
            <a:ln w="9525">
              <a:solidFill>
                <a:srgbClr val="D9D9D9"/>
              </a:solidFill>
            </a:ln>
          </p:spPr>
          <p:txBody>
            <a:bodyPr wrap="square" lIns="0" tIns="0" rIns="0" bIns="0" rtlCol="0"/>
            <a:lstStyle/>
            <a:p>
              <a:endParaRPr/>
            </a:p>
          </p:txBody>
        </p:sp>
        <p:sp>
          <p:nvSpPr>
            <p:cNvPr id="11" name="object 11"/>
            <p:cNvSpPr/>
            <p:nvPr/>
          </p:nvSpPr>
          <p:spPr>
            <a:xfrm>
              <a:off x="7391074" y="2380614"/>
              <a:ext cx="617220" cy="3431540"/>
            </a:xfrm>
            <a:custGeom>
              <a:avLst/>
              <a:gdLst/>
              <a:ahLst/>
              <a:cxnLst/>
              <a:rect l="l" t="t" r="r" b="b"/>
              <a:pathLst>
                <a:path w="617220" h="3431540">
                  <a:moveTo>
                    <a:pt x="617220" y="0"/>
                  </a:moveTo>
                  <a:lnTo>
                    <a:pt x="0" y="0"/>
                  </a:lnTo>
                  <a:lnTo>
                    <a:pt x="0" y="3431286"/>
                  </a:lnTo>
                  <a:lnTo>
                    <a:pt x="617220" y="3431286"/>
                  </a:lnTo>
                  <a:lnTo>
                    <a:pt x="617220" y="0"/>
                  </a:lnTo>
                  <a:close/>
                </a:path>
              </a:pathLst>
            </a:custGeom>
            <a:solidFill>
              <a:srgbClr val="800000"/>
            </a:solidFill>
          </p:spPr>
          <p:txBody>
            <a:bodyPr wrap="square" lIns="0" tIns="0" rIns="0" bIns="0" rtlCol="0"/>
            <a:lstStyle/>
            <a:p>
              <a:endParaRPr/>
            </a:p>
          </p:txBody>
        </p:sp>
        <p:sp>
          <p:nvSpPr>
            <p:cNvPr id="12" name="object 12"/>
            <p:cNvSpPr/>
            <p:nvPr/>
          </p:nvSpPr>
          <p:spPr>
            <a:xfrm>
              <a:off x="10538460" y="3897249"/>
              <a:ext cx="675640" cy="1276350"/>
            </a:xfrm>
            <a:custGeom>
              <a:avLst/>
              <a:gdLst/>
              <a:ahLst/>
              <a:cxnLst/>
              <a:rect l="l" t="t" r="r" b="b"/>
              <a:pathLst>
                <a:path w="675640" h="1276350">
                  <a:moveTo>
                    <a:pt x="0" y="1276350"/>
                  </a:moveTo>
                  <a:lnTo>
                    <a:pt x="675512" y="1276350"/>
                  </a:lnTo>
                </a:path>
                <a:path w="675640" h="1276350">
                  <a:moveTo>
                    <a:pt x="0" y="638556"/>
                  </a:moveTo>
                  <a:lnTo>
                    <a:pt x="675512" y="638556"/>
                  </a:lnTo>
                </a:path>
                <a:path w="675640" h="1276350">
                  <a:moveTo>
                    <a:pt x="0" y="0"/>
                  </a:moveTo>
                  <a:lnTo>
                    <a:pt x="675512" y="0"/>
                  </a:lnTo>
                </a:path>
              </a:pathLst>
            </a:custGeom>
            <a:ln w="9525">
              <a:solidFill>
                <a:srgbClr val="D9D9D9"/>
              </a:solidFill>
            </a:ln>
          </p:spPr>
          <p:txBody>
            <a:bodyPr wrap="square" lIns="0" tIns="0" rIns="0" bIns="0" rtlCol="0"/>
            <a:lstStyle/>
            <a:p>
              <a:endParaRPr/>
            </a:p>
          </p:txBody>
        </p:sp>
        <p:sp>
          <p:nvSpPr>
            <p:cNvPr id="13" name="object 13"/>
            <p:cNvSpPr/>
            <p:nvPr/>
          </p:nvSpPr>
          <p:spPr>
            <a:xfrm>
              <a:off x="8908831" y="3540803"/>
              <a:ext cx="617220" cy="2235200"/>
            </a:xfrm>
            <a:custGeom>
              <a:avLst/>
              <a:gdLst/>
              <a:ahLst/>
              <a:cxnLst/>
              <a:rect l="l" t="t" r="r" b="b"/>
              <a:pathLst>
                <a:path w="617220" h="2235200">
                  <a:moveTo>
                    <a:pt x="617220" y="0"/>
                  </a:moveTo>
                  <a:lnTo>
                    <a:pt x="0" y="0"/>
                  </a:lnTo>
                  <a:lnTo>
                    <a:pt x="0" y="2234946"/>
                  </a:lnTo>
                  <a:lnTo>
                    <a:pt x="617220" y="2234946"/>
                  </a:lnTo>
                  <a:lnTo>
                    <a:pt x="617220" y="0"/>
                  </a:lnTo>
                  <a:close/>
                </a:path>
              </a:pathLst>
            </a:custGeom>
            <a:solidFill>
              <a:srgbClr val="800000"/>
            </a:solidFill>
          </p:spPr>
          <p:txBody>
            <a:bodyPr wrap="square" lIns="0" tIns="0" rIns="0" bIns="0" rtlCol="0"/>
            <a:lstStyle/>
            <a:p>
              <a:endParaRPr/>
            </a:p>
          </p:txBody>
        </p:sp>
        <p:sp>
          <p:nvSpPr>
            <p:cNvPr id="14" name="object 14"/>
            <p:cNvSpPr/>
            <p:nvPr/>
          </p:nvSpPr>
          <p:spPr>
            <a:xfrm>
              <a:off x="1369694" y="5812154"/>
              <a:ext cx="9844405" cy="0"/>
            </a:xfrm>
            <a:custGeom>
              <a:avLst/>
              <a:gdLst/>
              <a:ahLst/>
              <a:cxnLst/>
              <a:rect l="l" t="t" r="r" b="b"/>
              <a:pathLst>
                <a:path w="9844405">
                  <a:moveTo>
                    <a:pt x="0" y="0"/>
                  </a:moveTo>
                  <a:lnTo>
                    <a:pt x="9844278" y="0"/>
                  </a:lnTo>
                </a:path>
              </a:pathLst>
            </a:custGeom>
            <a:ln w="9525">
              <a:solidFill>
                <a:srgbClr val="D9D9D9"/>
              </a:solidFill>
            </a:ln>
          </p:spPr>
          <p:txBody>
            <a:bodyPr wrap="square" lIns="0" tIns="0" rIns="0" bIns="0" rtlCol="0"/>
            <a:lstStyle/>
            <a:p>
              <a:endParaRPr/>
            </a:p>
          </p:txBody>
        </p:sp>
      </p:grpSp>
      <p:sp>
        <p:nvSpPr>
          <p:cNvPr id="15" name="object 15"/>
          <p:cNvSpPr/>
          <p:nvPr/>
        </p:nvSpPr>
        <p:spPr>
          <a:xfrm>
            <a:off x="1369694" y="1981580"/>
            <a:ext cx="9844405" cy="0"/>
          </a:xfrm>
          <a:custGeom>
            <a:avLst/>
            <a:gdLst/>
            <a:ahLst/>
            <a:cxnLst/>
            <a:rect l="l" t="t" r="r" b="b"/>
            <a:pathLst>
              <a:path w="9844405">
                <a:moveTo>
                  <a:pt x="0" y="0"/>
                </a:moveTo>
                <a:lnTo>
                  <a:pt x="9844278" y="0"/>
                </a:lnTo>
              </a:path>
            </a:pathLst>
          </a:custGeom>
          <a:ln w="9525">
            <a:solidFill>
              <a:srgbClr val="D9D9D9"/>
            </a:solidFill>
          </a:ln>
        </p:spPr>
        <p:txBody>
          <a:bodyPr wrap="square" lIns="0" tIns="0" rIns="0" bIns="0" rtlCol="0"/>
          <a:lstStyle/>
          <a:p>
            <a:endParaRPr/>
          </a:p>
        </p:txBody>
      </p:sp>
      <p:sp>
        <p:nvSpPr>
          <p:cNvPr id="16" name="object 16"/>
          <p:cNvSpPr txBox="1"/>
          <p:nvPr/>
        </p:nvSpPr>
        <p:spPr>
          <a:xfrm>
            <a:off x="908089" y="1860489"/>
            <a:ext cx="334010" cy="4039235"/>
          </a:xfrm>
          <a:prstGeom prst="rect">
            <a:avLst/>
          </a:prstGeom>
        </p:spPr>
        <p:txBody>
          <a:bodyPr vert="horz" wrap="square" lIns="0" tIns="12700" rIns="0" bIns="0" rtlCol="0">
            <a:spAutoFit/>
          </a:bodyPr>
          <a:lstStyle/>
          <a:p>
            <a:pPr marR="5080" algn="r">
              <a:lnSpc>
                <a:spcPct val="100000"/>
              </a:lnSpc>
              <a:spcBef>
                <a:spcPts val="100"/>
              </a:spcBef>
            </a:pPr>
            <a:r>
              <a:rPr sz="1200" spc="-5" dirty="0">
                <a:solidFill>
                  <a:srgbClr val="585858"/>
                </a:solidFill>
                <a:latin typeface="Calibri"/>
                <a:cs typeface="Calibri"/>
              </a:rPr>
              <a:t>1200</a:t>
            </a:r>
            <a:endParaRPr sz="1200">
              <a:latin typeface="Calibri"/>
              <a:cs typeface="Calibri"/>
            </a:endParaRPr>
          </a:p>
          <a:p>
            <a:pPr>
              <a:lnSpc>
                <a:spcPct val="100000"/>
              </a:lnSpc>
            </a:pPr>
            <a:endParaRPr sz="1200">
              <a:latin typeface="Calibri"/>
              <a:cs typeface="Calibri"/>
            </a:endParaRPr>
          </a:p>
          <a:p>
            <a:pPr>
              <a:lnSpc>
                <a:spcPct val="100000"/>
              </a:lnSpc>
              <a:spcBef>
                <a:spcPts val="45"/>
              </a:spcBef>
            </a:pPr>
            <a:endParaRPr sz="1700">
              <a:latin typeface="Calibri"/>
              <a:cs typeface="Calibri"/>
            </a:endParaRPr>
          </a:p>
          <a:p>
            <a:pPr marR="5080" algn="r">
              <a:lnSpc>
                <a:spcPct val="100000"/>
              </a:lnSpc>
            </a:pPr>
            <a:r>
              <a:rPr sz="1200" spc="-5" dirty="0">
                <a:solidFill>
                  <a:srgbClr val="585858"/>
                </a:solidFill>
                <a:latin typeface="Calibri"/>
                <a:cs typeface="Calibri"/>
              </a:rPr>
              <a:t>1000</a:t>
            </a:r>
            <a:endParaRPr sz="1200">
              <a:latin typeface="Calibri"/>
              <a:cs typeface="Calibri"/>
            </a:endParaRPr>
          </a:p>
          <a:p>
            <a:pPr>
              <a:lnSpc>
                <a:spcPct val="100000"/>
              </a:lnSpc>
            </a:pPr>
            <a:endParaRPr sz="1200">
              <a:latin typeface="Calibri"/>
              <a:cs typeface="Calibri"/>
            </a:endParaRPr>
          </a:p>
          <a:p>
            <a:pPr>
              <a:lnSpc>
                <a:spcPct val="100000"/>
              </a:lnSpc>
              <a:spcBef>
                <a:spcPts val="45"/>
              </a:spcBef>
            </a:pPr>
            <a:endParaRPr sz="1700">
              <a:latin typeface="Calibri"/>
              <a:cs typeface="Calibri"/>
            </a:endParaRPr>
          </a:p>
          <a:p>
            <a:pPr marR="5080" algn="r">
              <a:lnSpc>
                <a:spcPct val="100000"/>
              </a:lnSpc>
            </a:pPr>
            <a:r>
              <a:rPr sz="1200" spc="-5" dirty="0">
                <a:solidFill>
                  <a:srgbClr val="585858"/>
                </a:solidFill>
                <a:latin typeface="Calibri"/>
                <a:cs typeface="Calibri"/>
              </a:rPr>
              <a:t>800</a:t>
            </a:r>
            <a:endParaRPr sz="1200">
              <a:latin typeface="Calibri"/>
              <a:cs typeface="Calibri"/>
            </a:endParaRPr>
          </a:p>
          <a:p>
            <a:pPr>
              <a:lnSpc>
                <a:spcPct val="100000"/>
              </a:lnSpc>
            </a:pPr>
            <a:endParaRPr sz="1200">
              <a:latin typeface="Calibri"/>
              <a:cs typeface="Calibri"/>
            </a:endParaRPr>
          </a:p>
          <a:p>
            <a:pPr>
              <a:lnSpc>
                <a:spcPct val="100000"/>
              </a:lnSpc>
              <a:spcBef>
                <a:spcPts val="50"/>
              </a:spcBef>
            </a:pPr>
            <a:endParaRPr sz="1700">
              <a:latin typeface="Calibri"/>
              <a:cs typeface="Calibri"/>
            </a:endParaRPr>
          </a:p>
          <a:p>
            <a:pPr marR="5080" algn="r">
              <a:lnSpc>
                <a:spcPct val="100000"/>
              </a:lnSpc>
            </a:pPr>
            <a:r>
              <a:rPr sz="1200" spc="-5" dirty="0">
                <a:solidFill>
                  <a:srgbClr val="585858"/>
                </a:solidFill>
                <a:latin typeface="Calibri"/>
                <a:cs typeface="Calibri"/>
              </a:rPr>
              <a:t>600</a:t>
            </a:r>
            <a:endParaRPr sz="1200">
              <a:latin typeface="Calibri"/>
              <a:cs typeface="Calibri"/>
            </a:endParaRPr>
          </a:p>
          <a:p>
            <a:pPr>
              <a:lnSpc>
                <a:spcPct val="100000"/>
              </a:lnSpc>
            </a:pPr>
            <a:endParaRPr sz="1200">
              <a:latin typeface="Calibri"/>
              <a:cs typeface="Calibri"/>
            </a:endParaRPr>
          </a:p>
          <a:p>
            <a:pPr>
              <a:lnSpc>
                <a:spcPct val="100000"/>
              </a:lnSpc>
              <a:spcBef>
                <a:spcPts val="45"/>
              </a:spcBef>
            </a:pPr>
            <a:endParaRPr sz="1700">
              <a:latin typeface="Calibri"/>
              <a:cs typeface="Calibri"/>
            </a:endParaRPr>
          </a:p>
          <a:p>
            <a:pPr marR="5080" algn="r">
              <a:lnSpc>
                <a:spcPct val="100000"/>
              </a:lnSpc>
            </a:pPr>
            <a:r>
              <a:rPr sz="1200" spc="-5" dirty="0">
                <a:solidFill>
                  <a:srgbClr val="585858"/>
                </a:solidFill>
                <a:latin typeface="Calibri"/>
                <a:cs typeface="Calibri"/>
              </a:rPr>
              <a:t>400</a:t>
            </a:r>
            <a:endParaRPr sz="1200">
              <a:latin typeface="Calibri"/>
              <a:cs typeface="Calibri"/>
            </a:endParaRPr>
          </a:p>
          <a:p>
            <a:pPr>
              <a:lnSpc>
                <a:spcPct val="100000"/>
              </a:lnSpc>
            </a:pPr>
            <a:endParaRPr sz="1200">
              <a:latin typeface="Calibri"/>
              <a:cs typeface="Calibri"/>
            </a:endParaRPr>
          </a:p>
          <a:p>
            <a:pPr>
              <a:lnSpc>
                <a:spcPct val="100000"/>
              </a:lnSpc>
              <a:spcBef>
                <a:spcPts val="45"/>
              </a:spcBef>
            </a:pPr>
            <a:endParaRPr sz="1700">
              <a:latin typeface="Calibri"/>
              <a:cs typeface="Calibri"/>
            </a:endParaRPr>
          </a:p>
          <a:p>
            <a:pPr marR="5080" algn="r">
              <a:lnSpc>
                <a:spcPct val="100000"/>
              </a:lnSpc>
            </a:pPr>
            <a:r>
              <a:rPr sz="1200" spc="-5" dirty="0">
                <a:solidFill>
                  <a:srgbClr val="585858"/>
                </a:solidFill>
                <a:latin typeface="Calibri"/>
                <a:cs typeface="Calibri"/>
              </a:rPr>
              <a:t>200</a:t>
            </a:r>
            <a:endParaRPr sz="1200">
              <a:latin typeface="Calibri"/>
              <a:cs typeface="Calibri"/>
            </a:endParaRPr>
          </a:p>
          <a:p>
            <a:pPr>
              <a:lnSpc>
                <a:spcPct val="100000"/>
              </a:lnSpc>
            </a:pPr>
            <a:endParaRPr sz="1200">
              <a:latin typeface="Calibri"/>
              <a:cs typeface="Calibri"/>
            </a:endParaRPr>
          </a:p>
          <a:p>
            <a:pPr>
              <a:lnSpc>
                <a:spcPct val="100000"/>
              </a:lnSpc>
              <a:spcBef>
                <a:spcPts val="50"/>
              </a:spcBef>
            </a:pPr>
            <a:endParaRPr sz="1700">
              <a:latin typeface="Calibri"/>
              <a:cs typeface="Calibri"/>
            </a:endParaRPr>
          </a:p>
          <a:p>
            <a:pPr marR="5080" algn="r">
              <a:lnSpc>
                <a:spcPct val="100000"/>
              </a:lnSpc>
            </a:pPr>
            <a:r>
              <a:rPr sz="1200" dirty="0">
                <a:solidFill>
                  <a:srgbClr val="585858"/>
                </a:solidFill>
                <a:latin typeface="Calibri"/>
                <a:cs typeface="Calibri"/>
              </a:rPr>
              <a:t>0</a:t>
            </a:r>
            <a:endParaRPr sz="1200">
              <a:latin typeface="Calibri"/>
              <a:cs typeface="Calibri"/>
            </a:endParaRPr>
          </a:p>
        </p:txBody>
      </p:sp>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114300">
              <a:lnSpc>
                <a:spcPts val="1240"/>
              </a:lnSpc>
            </a:pPr>
            <a:fld id="{81D60167-4931-47E6-BA6A-407CBD079E47}" type="slidenum">
              <a:rPr dirty="0"/>
              <a:t>4</a:t>
            </a:fld>
            <a:endParaRPr dirty="0"/>
          </a:p>
        </p:txBody>
      </p:sp>
      <p:sp>
        <p:nvSpPr>
          <p:cNvPr id="17" name="object 17"/>
          <p:cNvSpPr txBox="1"/>
          <p:nvPr/>
        </p:nvSpPr>
        <p:spPr>
          <a:xfrm>
            <a:off x="2010246" y="5888573"/>
            <a:ext cx="6889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2016-</a:t>
            </a:r>
            <a:r>
              <a:rPr sz="1200" dirty="0">
                <a:solidFill>
                  <a:srgbClr val="585858"/>
                </a:solidFill>
                <a:latin typeface="Calibri"/>
                <a:cs typeface="Calibri"/>
              </a:rPr>
              <a:t>2</a:t>
            </a:r>
            <a:r>
              <a:rPr sz="1200" spc="-5" dirty="0">
                <a:solidFill>
                  <a:srgbClr val="585858"/>
                </a:solidFill>
                <a:latin typeface="Calibri"/>
                <a:cs typeface="Calibri"/>
              </a:rPr>
              <a:t>017</a:t>
            </a:r>
            <a:endParaRPr sz="1200">
              <a:latin typeface="Calibri"/>
              <a:cs typeface="Calibri"/>
            </a:endParaRPr>
          </a:p>
        </p:txBody>
      </p:sp>
      <p:sp>
        <p:nvSpPr>
          <p:cNvPr id="18" name="object 18"/>
          <p:cNvSpPr txBox="1"/>
          <p:nvPr/>
        </p:nvSpPr>
        <p:spPr>
          <a:xfrm>
            <a:off x="3634613" y="5868404"/>
            <a:ext cx="6889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2017-</a:t>
            </a:r>
            <a:r>
              <a:rPr sz="1200" dirty="0">
                <a:solidFill>
                  <a:srgbClr val="585858"/>
                </a:solidFill>
                <a:latin typeface="Calibri"/>
                <a:cs typeface="Calibri"/>
              </a:rPr>
              <a:t>2</a:t>
            </a:r>
            <a:r>
              <a:rPr sz="1200" spc="-5" dirty="0">
                <a:solidFill>
                  <a:srgbClr val="585858"/>
                </a:solidFill>
                <a:latin typeface="Calibri"/>
                <a:cs typeface="Calibri"/>
              </a:rPr>
              <a:t>018</a:t>
            </a:r>
            <a:endParaRPr sz="1200" dirty="0">
              <a:latin typeface="Calibri"/>
              <a:cs typeface="Calibri"/>
            </a:endParaRPr>
          </a:p>
        </p:txBody>
      </p:sp>
      <p:sp>
        <p:nvSpPr>
          <p:cNvPr id="19" name="object 19"/>
          <p:cNvSpPr txBox="1"/>
          <p:nvPr/>
        </p:nvSpPr>
        <p:spPr>
          <a:xfrm>
            <a:off x="5431224" y="5868404"/>
            <a:ext cx="6889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2018-</a:t>
            </a:r>
            <a:r>
              <a:rPr sz="1200" dirty="0">
                <a:solidFill>
                  <a:srgbClr val="585858"/>
                </a:solidFill>
                <a:latin typeface="Calibri"/>
                <a:cs typeface="Calibri"/>
              </a:rPr>
              <a:t>2</a:t>
            </a:r>
            <a:r>
              <a:rPr sz="1200" spc="-5" dirty="0">
                <a:solidFill>
                  <a:srgbClr val="585858"/>
                </a:solidFill>
                <a:latin typeface="Calibri"/>
                <a:cs typeface="Calibri"/>
              </a:rPr>
              <a:t>019</a:t>
            </a:r>
            <a:endParaRPr sz="1200" dirty="0">
              <a:latin typeface="Calibri"/>
              <a:cs typeface="Calibri"/>
            </a:endParaRPr>
          </a:p>
        </p:txBody>
      </p:sp>
      <p:sp>
        <p:nvSpPr>
          <p:cNvPr id="20" name="object 20"/>
          <p:cNvSpPr txBox="1"/>
          <p:nvPr/>
        </p:nvSpPr>
        <p:spPr>
          <a:xfrm flipH="1">
            <a:off x="7391074" y="5899724"/>
            <a:ext cx="688977" cy="197490"/>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2019-</a:t>
            </a:r>
            <a:r>
              <a:rPr sz="1200" dirty="0">
                <a:solidFill>
                  <a:srgbClr val="585858"/>
                </a:solidFill>
                <a:latin typeface="Calibri"/>
                <a:cs typeface="Calibri"/>
              </a:rPr>
              <a:t>2</a:t>
            </a:r>
            <a:r>
              <a:rPr sz="1200" spc="-5" dirty="0">
                <a:solidFill>
                  <a:srgbClr val="585858"/>
                </a:solidFill>
                <a:latin typeface="Calibri"/>
                <a:cs typeface="Calibri"/>
              </a:rPr>
              <a:t>020</a:t>
            </a:r>
            <a:endParaRPr sz="1200" dirty="0">
              <a:latin typeface="Calibri"/>
              <a:cs typeface="Calibri"/>
            </a:endParaRPr>
          </a:p>
        </p:txBody>
      </p:sp>
      <p:sp>
        <p:nvSpPr>
          <p:cNvPr id="21" name="object 21"/>
          <p:cNvSpPr txBox="1"/>
          <p:nvPr/>
        </p:nvSpPr>
        <p:spPr>
          <a:xfrm>
            <a:off x="8695020" y="5893967"/>
            <a:ext cx="1311812" cy="197490"/>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2020-2021</a:t>
            </a:r>
            <a:r>
              <a:rPr sz="1200" spc="-60" dirty="0">
                <a:solidFill>
                  <a:srgbClr val="585858"/>
                </a:solidFill>
                <a:latin typeface="Calibri"/>
                <a:cs typeface="Calibri"/>
              </a:rPr>
              <a:t> </a:t>
            </a:r>
            <a:r>
              <a:rPr sz="1200" spc="-5" dirty="0">
                <a:solidFill>
                  <a:srgbClr val="585858"/>
                </a:solidFill>
                <a:latin typeface="Calibri"/>
                <a:cs typeface="Calibri"/>
              </a:rPr>
              <a:t>(COVID)</a:t>
            </a:r>
            <a:endParaRPr sz="1200" dirty="0">
              <a:latin typeface="Calibri"/>
              <a:cs typeface="Calibri"/>
            </a:endParaRPr>
          </a:p>
        </p:txBody>
      </p:sp>
      <p:sp>
        <p:nvSpPr>
          <p:cNvPr id="37" name="object 13">
            <a:extLst>
              <a:ext uri="{FF2B5EF4-FFF2-40B4-BE49-F238E27FC236}">
                <a16:creationId xmlns:a16="http://schemas.microsoft.com/office/drawing/2014/main" id="{C0F66C0D-6D9D-4758-9C9D-D338C9B8771A}"/>
              </a:ext>
            </a:extLst>
          </p:cNvPr>
          <p:cNvSpPr/>
          <p:nvPr/>
        </p:nvSpPr>
        <p:spPr>
          <a:xfrm>
            <a:off x="10229850" y="4189996"/>
            <a:ext cx="617220" cy="1633304"/>
          </a:xfrm>
          <a:custGeom>
            <a:avLst/>
            <a:gdLst/>
            <a:ahLst/>
            <a:cxnLst/>
            <a:rect l="l" t="t" r="r" b="b"/>
            <a:pathLst>
              <a:path w="617220" h="2235200">
                <a:moveTo>
                  <a:pt x="617220" y="0"/>
                </a:moveTo>
                <a:lnTo>
                  <a:pt x="0" y="0"/>
                </a:lnTo>
                <a:lnTo>
                  <a:pt x="0" y="2234946"/>
                </a:lnTo>
                <a:lnTo>
                  <a:pt x="617220" y="2234946"/>
                </a:lnTo>
                <a:lnTo>
                  <a:pt x="617220" y="0"/>
                </a:lnTo>
                <a:close/>
              </a:path>
            </a:pathLst>
          </a:custGeom>
          <a:solidFill>
            <a:srgbClr val="800000"/>
          </a:solidFill>
        </p:spPr>
        <p:txBody>
          <a:bodyPr wrap="square" lIns="0" tIns="0" rIns="0" bIns="0" rtlCol="0"/>
          <a:lstStyle/>
          <a:p>
            <a:endParaRPr/>
          </a:p>
        </p:txBody>
      </p:sp>
      <p:sp>
        <p:nvSpPr>
          <p:cNvPr id="23" name="TextBox 22">
            <a:extLst>
              <a:ext uri="{FF2B5EF4-FFF2-40B4-BE49-F238E27FC236}">
                <a16:creationId xmlns:a16="http://schemas.microsoft.com/office/drawing/2014/main" id="{47A0501B-1089-451F-A105-2F42DBFB9EC3}"/>
              </a:ext>
            </a:extLst>
          </p:cNvPr>
          <p:cNvSpPr txBox="1"/>
          <p:nvPr/>
        </p:nvSpPr>
        <p:spPr>
          <a:xfrm>
            <a:off x="10229849" y="5868404"/>
            <a:ext cx="917687" cy="276999"/>
          </a:xfrm>
          <a:prstGeom prst="rect">
            <a:avLst/>
          </a:prstGeom>
          <a:noFill/>
        </p:spPr>
        <p:txBody>
          <a:bodyPr wrap="square" rtlCol="0">
            <a:spAutoFit/>
          </a:bodyPr>
          <a:lstStyle/>
          <a:p>
            <a:r>
              <a:rPr lang="en-US" sz="1200" dirty="0">
                <a:latin typeface="+mj-lt"/>
              </a:rPr>
              <a:t>2021-2022</a:t>
            </a:r>
          </a:p>
        </p:txBody>
      </p:sp>
      <p:pic>
        <p:nvPicPr>
          <p:cNvPr id="41" name="Recorded Sound">
            <a:hlinkClick r:id="" action="ppaction://media"/>
            <a:extLst>
              <a:ext uri="{FF2B5EF4-FFF2-40B4-BE49-F238E27FC236}">
                <a16:creationId xmlns:a16="http://schemas.microsoft.com/office/drawing/2014/main" id="{B6419B6E-2114-415B-A4EB-3E0FD17730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8430" y="89916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53"/>
    </mc:Choice>
    <mc:Fallback xmlns="">
      <p:transition spd="slow" advTm="169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7"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0716" y="276479"/>
            <a:ext cx="4577715" cy="1854200"/>
          </a:xfrm>
          <a:prstGeom prst="rect">
            <a:avLst/>
          </a:prstGeom>
        </p:spPr>
        <p:txBody>
          <a:bodyPr vert="horz" wrap="square" lIns="0" tIns="12700" rIns="0" bIns="0" rtlCol="0">
            <a:spAutoFit/>
          </a:bodyPr>
          <a:lstStyle/>
          <a:p>
            <a:pPr marL="12700" marR="5080">
              <a:lnSpc>
                <a:spcPct val="100000"/>
              </a:lnSpc>
              <a:spcBef>
                <a:spcPts val="100"/>
              </a:spcBef>
            </a:pPr>
            <a:r>
              <a:rPr spc="-10" dirty="0"/>
              <a:t>Confirmation </a:t>
            </a:r>
            <a:r>
              <a:rPr spc="-15" dirty="0"/>
              <a:t>that </a:t>
            </a:r>
            <a:r>
              <a:rPr spc="-10" dirty="0"/>
              <a:t> </a:t>
            </a:r>
            <a:r>
              <a:rPr spc="-5" dirty="0"/>
              <a:t>documents</a:t>
            </a:r>
            <a:r>
              <a:rPr spc="-65" dirty="0"/>
              <a:t> </a:t>
            </a:r>
            <a:r>
              <a:rPr spc="-30" dirty="0"/>
              <a:t>have</a:t>
            </a:r>
            <a:r>
              <a:rPr spc="-45" dirty="0"/>
              <a:t> </a:t>
            </a:r>
            <a:r>
              <a:rPr spc="-5" dirty="0"/>
              <a:t>been </a:t>
            </a:r>
            <a:r>
              <a:rPr spc="-890" dirty="0"/>
              <a:t> </a:t>
            </a:r>
            <a:r>
              <a:rPr spc="-15" dirty="0"/>
              <a:t>sent</a:t>
            </a:r>
            <a:r>
              <a:rPr spc="-25" dirty="0"/>
              <a:t> </a:t>
            </a:r>
            <a:r>
              <a:rPr spc="-5" dirty="0"/>
              <a:t>via</a:t>
            </a:r>
            <a:r>
              <a:rPr spc="-15" dirty="0"/>
              <a:t> </a:t>
            </a:r>
            <a:r>
              <a:rPr spc="-20" dirty="0"/>
              <a:t>e-Wizard</a:t>
            </a:r>
          </a:p>
        </p:txBody>
      </p:sp>
      <p:pic>
        <p:nvPicPr>
          <p:cNvPr id="3" name="object 3"/>
          <p:cNvPicPr/>
          <p:nvPr/>
        </p:nvPicPr>
        <p:blipFill>
          <a:blip r:embed="rId4" cstate="print"/>
          <a:stretch>
            <a:fillRect/>
          </a:stretch>
        </p:blipFill>
        <p:spPr>
          <a:xfrm>
            <a:off x="6621780" y="133350"/>
            <a:ext cx="5209781" cy="6591286"/>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40</a:t>
            </a:fld>
            <a:endParaRPr dirty="0"/>
          </a:p>
        </p:txBody>
      </p:sp>
      <p:pic>
        <p:nvPicPr>
          <p:cNvPr id="6" name="Audio 5">
            <a:hlinkClick r:id="" action="ppaction://media"/>
            <a:extLst>
              <a:ext uri="{FF2B5EF4-FFF2-40B4-BE49-F238E27FC236}">
                <a16:creationId xmlns:a16="http://schemas.microsoft.com/office/drawing/2014/main" id="{9B4497B5-0061-4C82-A642-79A4C3FD81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88"/>
    </mc:Choice>
    <mc:Fallback xmlns="">
      <p:transition spd="slow" advTm="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063" y="324104"/>
            <a:ext cx="10870565" cy="1245235"/>
          </a:xfrm>
          <a:prstGeom prst="rect">
            <a:avLst/>
          </a:prstGeom>
        </p:spPr>
        <p:txBody>
          <a:bodyPr vert="horz" wrap="square" lIns="0" tIns="12700" rIns="0" bIns="0" rtlCol="0">
            <a:spAutoFit/>
          </a:bodyPr>
          <a:lstStyle/>
          <a:p>
            <a:pPr marL="12700" marR="5080">
              <a:lnSpc>
                <a:spcPct val="100000"/>
              </a:lnSpc>
              <a:spcBef>
                <a:spcPts val="100"/>
              </a:spcBef>
            </a:pPr>
            <a:r>
              <a:rPr b="0" spc="-5" dirty="0">
                <a:latin typeface="Calibri Light"/>
                <a:cs typeface="Calibri Light"/>
              </a:rPr>
              <a:t>Email </a:t>
            </a:r>
            <a:r>
              <a:rPr b="0" spc="-10" dirty="0">
                <a:latin typeface="Calibri Light"/>
                <a:cs typeface="Calibri Light"/>
              </a:rPr>
              <a:t>confirmation </a:t>
            </a:r>
            <a:r>
              <a:rPr b="0" spc="-15" dirty="0">
                <a:latin typeface="Calibri Light"/>
                <a:cs typeface="Calibri Light"/>
              </a:rPr>
              <a:t>received </a:t>
            </a:r>
            <a:r>
              <a:rPr b="0" dirty="0">
                <a:latin typeface="Calibri Light"/>
                <a:cs typeface="Calibri Light"/>
              </a:rPr>
              <a:t>when </a:t>
            </a:r>
            <a:r>
              <a:rPr b="0" spc="-20" dirty="0">
                <a:latin typeface="Calibri Light"/>
                <a:cs typeface="Calibri Light"/>
              </a:rPr>
              <a:t>e-Wizard </a:t>
            </a:r>
            <a:r>
              <a:rPr b="0" dirty="0">
                <a:latin typeface="Calibri Light"/>
                <a:cs typeface="Calibri Light"/>
              </a:rPr>
              <a:t>has been </a:t>
            </a:r>
            <a:r>
              <a:rPr b="0" spc="-890" dirty="0">
                <a:latin typeface="Calibri Light"/>
                <a:cs typeface="Calibri Light"/>
              </a:rPr>
              <a:t> </a:t>
            </a:r>
            <a:r>
              <a:rPr b="0" spc="-15" dirty="0">
                <a:latin typeface="Calibri Light"/>
                <a:cs typeface="Calibri Light"/>
              </a:rPr>
              <a:t>finalized</a:t>
            </a:r>
          </a:p>
        </p:txBody>
      </p:sp>
      <p:pic>
        <p:nvPicPr>
          <p:cNvPr id="3" name="object 3"/>
          <p:cNvPicPr/>
          <p:nvPr/>
        </p:nvPicPr>
        <p:blipFill>
          <a:blip r:embed="rId4" cstate="print"/>
          <a:stretch>
            <a:fillRect/>
          </a:stretch>
        </p:blipFill>
        <p:spPr>
          <a:xfrm>
            <a:off x="31062" y="2234881"/>
            <a:ext cx="12083280" cy="3479160"/>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41</a:t>
            </a:fld>
            <a:endParaRPr dirty="0"/>
          </a:p>
        </p:txBody>
      </p:sp>
      <p:pic>
        <p:nvPicPr>
          <p:cNvPr id="5" name="Audio 4">
            <a:hlinkClick r:id="" action="ppaction://media"/>
            <a:extLst>
              <a:ext uri="{FF2B5EF4-FFF2-40B4-BE49-F238E27FC236}">
                <a16:creationId xmlns:a16="http://schemas.microsoft.com/office/drawing/2014/main" id="{DE08E2ED-25AE-4F46-8164-BA10FDD11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05"/>
    </mc:Choice>
    <mc:Fallback xmlns="">
      <p:transition spd="slow" advTm="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45</a:t>
            </a:r>
          </a:p>
        </p:txBody>
      </p:sp>
      <p:sp>
        <p:nvSpPr>
          <p:cNvPr id="2" name="object 2"/>
          <p:cNvSpPr txBox="1">
            <a:spLocks noGrp="1"/>
          </p:cNvSpPr>
          <p:nvPr>
            <p:ph type="title"/>
          </p:nvPr>
        </p:nvSpPr>
        <p:spPr>
          <a:xfrm>
            <a:off x="724851" y="113668"/>
            <a:ext cx="2221230" cy="635635"/>
          </a:xfrm>
          <a:prstGeom prst="rect">
            <a:avLst/>
          </a:prstGeom>
        </p:spPr>
        <p:txBody>
          <a:bodyPr vert="horz" wrap="square" lIns="0" tIns="12700" rIns="0" bIns="0" rtlCol="0">
            <a:spAutoFit/>
          </a:bodyPr>
          <a:lstStyle/>
          <a:p>
            <a:pPr marL="12700">
              <a:lnSpc>
                <a:spcPct val="100000"/>
              </a:lnSpc>
              <a:spcBef>
                <a:spcPts val="100"/>
              </a:spcBef>
            </a:pPr>
            <a:r>
              <a:rPr b="0" spc="-5" dirty="0">
                <a:latin typeface="Calibri Light"/>
                <a:cs typeface="Calibri Light"/>
              </a:rPr>
              <a:t>I-9</a:t>
            </a:r>
            <a:r>
              <a:rPr b="0" spc="-90" dirty="0">
                <a:latin typeface="Calibri Light"/>
                <a:cs typeface="Calibri Light"/>
              </a:rPr>
              <a:t> </a:t>
            </a:r>
            <a:r>
              <a:rPr b="0" spc="-20" dirty="0">
                <a:latin typeface="Calibri Light"/>
                <a:cs typeface="Calibri Light"/>
              </a:rPr>
              <a:t>Process</a:t>
            </a:r>
          </a:p>
        </p:txBody>
      </p:sp>
      <p:sp>
        <p:nvSpPr>
          <p:cNvPr id="3" name="object 3"/>
          <p:cNvSpPr txBox="1"/>
          <p:nvPr/>
        </p:nvSpPr>
        <p:spPr>
          <a:xfrm>
            <a:off x="397718" y="1121722"/>
            <a:ext cx="10347960" cy="5353050"/>
          </a:xfrm>
          <a:prstGeom prst="rect">
            <a:avLst/>
          </a:prstGeom>
        </p:spPr>
        <p:txBody>
          <a:bodyPr vert="horz" wrap="square" lIns="0" tIns="12700" rIns="0" bIns="0" rtlCol="0">
            <a:spAutoFit/>
          </a:bodyPr>
          <a:lstStyle/>
          <a:p>
            <a:pPr marL="241300" indent="-228600">
              <a:lnSpc>
                <a:spcPct val="100000"/>
              </a:lnSpc>
              <a:spcBef>
                <a:spcPts val="100"/>
              </a:spcBef>
              <a:buFont typeface="Arial"/>
              <a:buChar char="•"/>
              <a:tabLst>
                <a:tab pos="241300" algn="l"/>
                <a:tab pos="2818130" algn="l"/>
              </a:tabLst>
            </a:pPr>
            <a:r>
              <a:rPr sz="2400" spc="-5" dirty="0">
                <a:latin typeface="Calibri"/>
                <a:cs typeface="Calibri"/>
              </a:rPr>
              <a:t>I-9 </a:t>
            </a:r>
            <a:r>
              <a:rPr sz="2400" spc="-10" dirty="0">
                <a:latin typeface="Calibri"/>
                <a:cs typeface="Calibri"/>
              </a:rPr>
              <a:t>information</a:t>
            </a:r>
            <a:r>
              <a:rPr sz="2400" spc="-20" dirty="0">
                <a:latin typeface="Calibri"/>
                <a:cs typeface="Calibri"/>
              </a:rPr>
              <a:t> </a:t>
            </a:r>
            <a:r>
              <a:rPr sz="2400" spc="-5" dirty="0">
                <a:latin typeface="Calibri"/>
                <a:cs typeface="Calibri"/>
              </a:rPr>
              <a:t>link:	</a:t>
            </a:r>
            <a:r>
              <a:rPr sz="2400" u="heavy" spc="-15" dirty="0">
                <a:solidFill>
                  <a:srgbClr val="0562C1"/>
                </a:solidFill>
                <a:uFill>
                  <a:solidFill>
                    <a:srgbClr val="0562C1"/>
                  </a:solidFill>
                </a:uFill>
                <a:latin typeface="Calibri"/>
                <a:cs typeface="Calibri"/>
              </a:rPr>
              <a:t>https://hr.fsu.edu/?page=edm/i9/i9_home</a:t>
            </a:r>
            <a:endParaRPr sz="2400">
              <a:latin typeface="Calibri"/>
              <a:cs typeface="Calibri"/>
            </a:endParaRPr>
          </a:p>
          <a:p>
            <a:pPr marL="241300" indent="-228600">
              <a:lnSpc>
                <a:spcPct val="100000"/>
              </a:lnSpc>
              <a:spcBef>
                <a:spcPts val="135"/>
              </a:spcBef>
              <a:buFont typeface="Arial"/>
              <a:buChar char="•"/>
              <a:tabLst>
                <a:tab pos="240665" algn="l"/>
                <a:tab pos="241300" algn="l"/>
              </a:tabLst>
            </a:pPr>
            <a:r>
              <a:rPr sz="2000" b="1" spc="-5" dirty="0">
                <a:latin typeface="Calibri"/>
                <a:cs typeface="Calibri"/>
              </a:rPr>
              <a:t>All</a:t>
            </a:r>
            <a:r>
              <a:rPr sz="2000" b="1" spc="-15" dirty="0">
                <a:latin typeface="Calibri"/>
                <a:cs typeface="Calibri"/>
              </a:rPr>
              <a:t> </a:t>
            </a:r>
            <a:r>
              <a:rPr sz="2400" b="1" spc="-15" dirty="0">
                <a:latin typeface="Calibri"/>
                <a:cs typeface="Calibri"/>
              </a:rPr>
              <a:t>Federal</a:t>
            </a:r>
            <a:r>
              <a:rPr sz="2400" b="1" spc="-5" dirty="0">
                <a:latin typeface="Calibri"/>
                <a:cs typeface="Calibri"/>
              </a:rPr>
              <a:t> </a:t>
            </a:r>
            <a:r>
              <a:rPr sz="2400" b="1" spc="-25" dirty="0">
                <a:latin typeface="Calibri"/>
                <a:cs typeface="Calibri"/>
              </a:rPr>
              <a:t>Work</a:t>
            </a:r>
            <a:r>
              <a:rPr sz="2400" b="1" spc="-15" dirty="0">
                <a:latin typeface="Calibri"/>
                <a:cs typeface="Calibri"/>
              </a:rPr>
              <a:t> </a:t>
            </a:r>
            <a:r>
              <a:rPr sz="2400" b="1" spc="-5" dirty="0">
                <a:latin typeface="Calibri"/>
                <a:cs typeface="Calibri"/>
              </a:rPr>
              <a:t>Study</a:t>
            </a:r>
            <a:r>
              <a:rPr sz="2400" b="1" spc="-10" dirty="0">
                <a:latin typeface="Calibri"/>
                <a:cs typeface="Calibri"/>
              </a:rPr>
              <a:t> employees</a:t>
            </a:r>
            <a:r>
              <a:rPr sz="2400" b="1" spc="10" dirty="0">
                <a:latin typeface="Calibri"/>
                <a:cs typeface="Calibri"/>
              </a:rPr>
              <a:t> </a:t>
            </a:r>
            <a:r>
              <a:rPr sz="2400" b="1" spc="-10" dirty="0">
                <a:latin typeface="Calibri"/>
                <a:cs typeface="Calibri"/>
              </a:rPr>
              <a:t>must</a:t>
            </a:r>
            <a:r>
              <a:rPr sz="2400" b="1" dirty="0">
                <a:latin typeface="Calibri"/>
                <a:cs typeface="Calibri"/>
              </a:rPr>
              <a:t> </a:t>
            </a:r>
            <a:r>
              <a:rPr sz="2400" b="1" spc="-10" dirty="0">
                <a:latin typeface="Calibri"/>
                <a:cs typeface="Calibri"/>
              </a:rPr>
              <a:t>complete</a:t>
            </a:r>
            <a:r>
              <a:rPr sz="2400" b="1" spc="-5" dirty="0">
                <a:latin typeface="Calibri"/>
                <a:cs typeface="Calibri"/>
              </a:rPr>
              <a:t> </a:t>
            </a:r>
            <a:r>
              <a:rPr sz="2400" b="1" dirty="0">
                <a:latin typeface="Calibri"/>
                <a:cs typeface="Calibri"/>
              </a:rPr>
              <a:t>a</a:t>
            </a:r>
            <a:r>
              <a:rPr sz="2400" b="1" spc="-10" dirty="0">
                <a:latin typeface="Calibri"/>
                <a:cs typeface="Calibri"/>
              </a:rPr>
              <a:t> </a:t>
            </a:r>
            <a:r>
              <a:rPr sz="2400" b="1" spc="5" dirty="0">
                <a:latin typeface="Calibri"/>
                <a:cs typeface="Calibri"/>
              </a:rPr>
              <a:t>I-9</a:t>
            </a:r>
            <a:endParaRPr sz="2400">
              <a:latin typeface="Calibri"/>
              <a:cs typeface="Calibri"/>
            </a:endParaRPr>
          </a:p>
          <a:p>
            <a:pPr marL="241300" indent="-228600">
              <a:lnSpc>
                <a:spcPts val="2775"/>
              </a:lnSpc>
              <a:spcBef>
                <a:spcPts val="135"/>
              </a:spcBef>
              <a:buFont typeface="Arial"/>
              <a:buChar char="•"/>
              <a:tabLst>
                <a:tab pos="241300" algn="l"/>
              </a:tabLst>
            </a:pPr>
            <a:r>
              <a:rPr sz="2400" b="1" spc="-5" dirty="0">
                <a:latin typeface="Calibri"/>
                <a:cs typeface="Calibri"/>
              </a:rPr>
              <a:t>When</a:t>
            </a:r>
            <a:r>
              <a:rPr sz="2400" b="1" spc="-20" dirty="0">
                <a:latin typeface="Calibri"/>
                <a:cs typeface="Calibri"/>
              </a:rPr>
              <a:t> </a:t>
            </a:r>
            <a:r>
              <a:rPr sz="2400" b="1" spc="-10" dirty="0">
                <a:latin typeface="Calibri"/>
                <a:cs typeface="Calibri"/>
              </a:rPr>
              <a:t>must</a:t>
            </a:r>
            <a:r>
              <a:rPr sz="2400" b="1" spc="-5" dirty="0">
                <a:latin typeface="Calibri"/>
                <a:cs typeface="Calibri"/>
              </a:rPr>
              <a:t> </a:t>
            </a:r>
            <a:r>
              <a:rPr sz="2400" b="1" dirty="0">
                <a:latin typeface="Calibri"/>
                <a:cs typeface="Calibri"/>
              </a:rPr>
              <a:t>the</a:t>
            </a:r>
            <a:r>
              <a:rPr sz="2400" b="1" spc="-5" dirty="0">
                <a:latin typeface="Calibri"/>
                <a:cs typeface="Calibri"/>
              </a:rPr>
              <a:t> </a:t>
            </a:r>
            <a:r>
              <a:rPr sz="2400" b="1" spc="-10" dirty="0">
                <a:latin typeface="Calibri"/>
                <a:cs typeface="Calibri"/>
              </a:rPr>
              <a:t>Form</a:t>
            </a:r>
            <a:r>
              <a:rPr sz="2400" b="1" spc="-25" dirty="0">
                <a:latin typeface="Calibri"/>
                <a:cs typeface="Calibri"/>
              </a:rPr>
              <a:t> </a:t>
            </a:r>
            <a:r>
              <a:rPr sz="2400" b="1" dirty="0">
                <a:latin typeface="Calibri"/>
                <a:cs typeface="Calibri"/>
              </a:rPr>
              <a:t>I-9</a:t>
            </a:r>
            <a:r>
              <a:rPr sz="2400" b="1" spc="-20" dirty="0">
                <a:latin typeface="Calibri"/>
                <a:cs typeface="Calibri"/>
              </a:rPr>
              <a:t> </a:t>
            </a:r>
            <a:r>
              <a:rPr sz="2400" b="1" dirty="0">
                <a:latin typeface="Calibri"/>
                <a:cs typeface="Calibri"/>
              </a:rPr>
              <a:t>be</a:t>
            </a:r>
            <a:r>
              <a:rPr sz="2400" b="1" spc="-15" dirty="0">
                <a:latin typeface="Calibri"/>
                <a:cs typeface="Calibri"/>
              </a:rPr>
              <a:t> </a:t>
            </a:r>
            <a:r>
              <a:rPr sz="2400" b="1" spc="-10" dirty="0">
                <a:latin typeface="Calibri"/>
                <a:cs typeface="Calibri"/>
              </a:rPr>
              <a:t>completed?</a:t>
            </a:r>
            <a:endParaRPr sz="2400">
              <a:latin typeface="Calibri"/>
              <a:cs typeface="Calibri"/>
            </a:endParaRPr>
          </a:p>
          <a:p>
            <a:pPr marL="698500" lvl="1" indent="-228600">
              <a:lnSpc>
                <a:spcPts val="2295"/>
              </a:lnSpc>
              <a:buFont typeface="Arial"/>
              <a:buChar char="•"/>
              <a:tabLst>
                <a:tab pos="697865" algn="l"/>
                <a:tab pos="698500" algn="l"/>
              </a:tabLst>
            </a:pPr>
            <a:r>
              <a:rPr sz="2000" spc="-10" dirty="0">
                <a:latin typeface="Calibri"/>
                <a:cs typeface="Calibri"/>
              </a:rPr>
              <a:t>After</a:t>
            </a:r>
            <a:r>
              <a:rPr sz="2000" spc="10" dirty="0">
                <a:latin typeface="Calibri"/>
                <a:cs typeface="Calibri"/>
              </a:rPr>
              <a:t> </a:t>
            </a:r>
            <a:r>
              <a:rPr sz="2000" spc="-5" dirty="0">
                <a:latin typeface="Calibri"/>
                <a:cs typeface="Calibri"/>
              </a:rPr>
              <a:t>acceptance</a:t>
            </a:r>
            <a:r>
              <a:rPr sz="2000" spc="20" dirty="0">
                <a:latin typeface="Calibri"/>
                <a:cs typeface="Calibri"/>
              </a:rPr>
              <a:t> </a:t>
            </a:r>
            <a:r>
              <a:rPr sz="2000" spc="-5" dirty="0">
                <a:latin typeface="Calibri"/>
                <a:cs typeface="Calibri"/>
              </a:rPr>
              <a:t>of</a:t>
            </a:r>
            <a:r>
              <a:rPr sz="2000" spc="-10" dirty="0">
                <a:latin typeface="Calibri"/>
                <a:cs typeface="Calibri"/>
              </a:rPr>
              <a:t> </a:t>
            </a:r>
            <a:r>
              <a:rPr sz="2000" spc="-5" dirty="0">
                <a:latin typeface="Calibri"/>
                <a:cs typeface="Calibri"/>
              </a:rPr>
              <a:t>their</a:t>
            </a:r>
            <a:r>
              <a:rPr sz="2000" spc="10" dirty="0">
                <a:latin typeface="Calibri"/>
                <a:cs typeface="Calibri"/>
              </a:rPr>
              <a:t> </a:t>
            </a:r>
            <a:r>
              <a:rPr sz="2000" spc="-5" dirty="0">
                <a:latin typeface="Calibri"/>
                <a:cs typeface="Calibri"/>
              </a:rPr>
              <a:t>Job</a:t>
            </a:r>
            <a:r>
              <a:rPr sz="2000" spc="-10" dirty="0">
                <a:latin typeface="Calibri"/>
                <a:cs typeface="Calibri"/>
              </a:rPr>
              <a:t> </a:t>
            </a:r>
            <a:r>
              <a:rPr sz="2000" spc="-20" dirty="0">
                <a:latin typeface="Calibri"/>
                <a:cs typeface="Calibri"/>
              </a:rPr>
              <a:t>Offer</a:t>
            </a:r>
            <a:endParaRPr sz="2000">
              <a:latin typeface="Calibri"/>
              <a:cs typeface="Calibri"/>
            </a:endParaRPr>
          </a:p>
          <a:p>
            <a:pPr marL="241300" indent="-228600">
              <a:lnSpc>
                <a:spcPct val="100000"/>
              </a:lnSpc>
              <a:spcBef>
                <a:spcPts val="125"/>
              </a:spcBef>
              <a:buFont typeface="Arial"/>
              <a:buChar char="•"/>
              <a:tabLst>
                <a:tab pos="241300" algn="l"/>
              </a:tabLst>
            </a:pPr>
            <a:r>
              <a:rPr sz="2400" spc="-5" dirty="0">
                <a:latin typeface="Calibri"/>
                <a:cs typeface="Calibri"/>
              </a:rPr>
              <a:t>Section</a:t>
            </a:r>
            <a:r>
              <a:rPr sz="2400" spc="-15" dirty="0">
                <a:latin typeface="Calibri"/>
                <a:cs typeface="Calibri"/>
              </a:rPr>
              <a:t> </a:t>
            </a:r>
            <a:r>
              <a:rPr sz="2400" dirty="0">
                <a:latin typeface="Calibri"/>
                <a:cs typeface="Calibri"/>
              </a:rPr>
              <a:t>1</a:t>
            </a:r>
            <a:r>
              <a:rPr sz="2400" spc="-10" dirty="0">
                <a:latin typeface="Calibri"/>
                <a:cs typeface="Calibri"/>
              </a:rPr>
              <a:t> </a:t>
            </a:r>
            <a:r>
              <a:rPr sz="2400" dirty="0">
                <a:latin typeface="Calibri"/>
                <a:cs typeface="Calibri"/>
              </a:rPr>
              <a:t>-</a:t>
            </a:r>
            <a:r>
              <a:rPr sz="2400" spc="-5" dirty="0">
                <a:latin typeface="Calibri"/>
                <a:cs typeface="Calibri"/>
              </a:rPr>
              <a:t> no</a:t>
            </a:r>
            <a:r>
              <a:rPr sz="2400" spc="-15" dirty="0">
                <a:latin typeface="Calibri"/>
                <a:cs typeface="Calibri"/>
              </a:rPr>
              <a:t> later</a:t>
            </a:r>
            <a:r>
              <a:rPr sz="2400" spc="-10" dirty="0">
                <a:latin typeface="Calibri"/>
                <a:cs typeface="Calibri"/>
              </a:rPr>
              <a:t> </a:t>
            </a:r>
            <a:r>
              <a:rPr sz="2400" dirty="0">
                <a:latin typeface="Calibri"/>
                <a:cs typeface="Calibri"/>
              </a:rPr>
              <a:t>than</a:t>
            </a:r>
            <a:r>
              <a:rPr sz="2400" spc="-15" dirty="0">
                <a:latin typeface="Calibri"/>
                <a:cs typeface="Calibri"/>
              </a:rPr>
              <a:t> </a:t>
            </a:r>
            <a:r>
              <a:rPr sz="2400" spc="-5" dirty="0">
                <a:latin typeface="Calibri"/>
                <a:cs typeface="Calibri"/>
              </a:rPr>
              <a:t>their</a:t>
            </a:r>
            <a:r>
              <a:rPr sz="2400" spc="5" dirty="0">
                <a:latin typeface="Calibri"/>
                <a:cs typeface="Calibri"/>
              </a:rPr>
              <a:t> </a:t>
            </a:r>
            <a:r>
              <a:rPr sz="2400" b="1" spc="-15" dirty="0">
                <a:latin typeface="Calibri"/>
                <a:cs typeface="Calibri"/>
              </a:rPr>
              <a:t>first</a:t>
            </a:r>
            <a:r>
              <a:rPr sz="2400" b="1" spc="5" dirty="0">
                <a:latin typeface="Calibri"/>
                <a:cs typeface="Calibri"/>
              </a:rPr>
              <a:t> </a:t>
            </a:r>
            <a:r>
              <a:rPr sz="2400" b="1" spc="-15" dirty="0">
                <a:latin typeface="Calibri"/>
                <a:cs typeface="Calibri"/>
              </a:rPr>
              <a:t>day</a:t>
            </a:r>
            <a:r>
              <a:rPr sz="2400" b="1" spc="-10" dirty="0">
                <a:latin typeface="Calibri"/>
                <a:cs typeface="Calibri"/>
              </a:rPr>
              <a:t> </a:t>
            </a:r>
            <a:r>
              <a:rPr sz="2400" b="1" spc="-5" dirty="0">
                <a:latin typeface="Calibri"/>
                <a:cs typeface="Calibri"/>
              </a:rPr>
              <a:t>of</a:t>
            </a:r>
            <a:r>
              <a:rPr sz="2400" b="1" spc="-10" dirty="0">
                <a:latin typeface="Calibri"/>
                <a:cs typeface="Calibri"/>
              </a:rPr>
              <a:t> work </a:t>
            </a:r>
            <a:r>
              <a:rPr sz="2400" spc="-20" dirty="0">
                <a:latin typeface="Calibri"/>
                <a:cs typeface="Calibri"/>
              </a:rPr>
              <a:t>for</a:t>
            </a:r>
            <a:r>
              <a:rPr sz="2400" spc="-5" dirty="0">
                <a:latin typeface="Calibri"/>
                <a:cs typeface="Calibri"/>
              </a:rPr>
              <a:t> </a:t>
            </a:r>
            <a:r>
              <a:rPr sz="2400" spc="-20" dirty="0">
                <a:latin typeface="Calibri"/>
                <a:cs typeface="Calibri"/>
              </a:rPr>
              <a:t>pay</a:t>
            </a:r>
            <a:endParaRPr sz="2400">
              <a:latin typeface="Calibri"/>
              <a:cs typeface="Calibri"/>
            </a:endParaRPr>
          </a:p>
          <a:p>
            <a:pPr marL="241300" indent="-228600">
              <a:lnSpc>
                <a:spcPts val="2770"/>
              </a:lnSpc>
              <a:spcBef>
                <a:spcPts val="140"/>
              </a:spcBef>
              <a:buFont typeface="Arial"/>
              <a:buChar char="•"/>
              <a:tabLst>
                <a:tab pos="241300" algn="l"/>
              </a:tabLst>
            </a:pPr>
            <a:r>
              <a:rPr sz="2400" spc="-5" dirty="0">
                <a:latin typeface="Calibri"/>
                <a:cs typeface="Calibri"/>
              </a:rPr>
              <a:t>Section</a:t>
            </a:r>
            <a:r>
              <a:rPr sz="2400" spc="-15" dirty="0">
                <a:latin typeface="Calibri"/>
                <a:cs typeface="Calibri"/>
              </a:rPr>
              <a:t> </a:t>
            </a:r>
            <a:r>
              <a:rPr sz="2400" dirty="0">
                <a:latin typeface="Calibri"/>
                <a:cs typeface="Calibri"/>
              </a:rPr>
              <a:t>2</a:t>
            </a:r>
            <a:r>
              <a:rPr sz="2400" spc="-10" dirty="0">
                <a:latin typeface="Calibri"/>
                <a:cs typeface="Calibri"/>
              </a:rPr>
              <a:t> </a:t>
            </a:r>
            <a:r>
              <a:rPr sz="2400" dirty="0">
                <a:latin typeface="Calibri"/>
                <a:cs typeface="Calibri"/>
              </a:rPr>
              <a:t>- </a:t>
            </a:r>
            <a:r>
              <a:rPr sz="2400" spc="-5" dirty="0">
                <a:latin typeface="Calibri"/>
                <a:cs typeface="Calibri"/>
              </a:rPr>
              <a:t>no</a:t>
            </a:r>
            <a:r>
              <a:rPr sz="2400" spc="-15" dirty="0">
                <a:latin typeface="Calibri"/>
                <a:cs typeface="Calibri"/>
              </a:rPr>
              <a:t> later</a:t>
            </a:r>
            <a:r>
              <a:rPr sz="2400" spc="-5" dirty="0">
                <a:latin typeface="Calibri"/>
                <a:cs typeface="Calibri"/>
              </a:rPr>
              <a:t> </a:t>
            </a:r>
            <a:r>
              <a:rPr sz="2400" dirty="0">
                <a:latin typeface="Calibri"/>
                <a:cs typeface="Calibri"/>
              </a:rPr>
              <a:t>than</a:t>
            </a:r>
            <a:r>
              <a:rPr sz="2400" spc="-15" dirty="0">
                <a:latin typeface="Calibri"/>
                <a:cs typeface="Calibri"/>
              </a:rPr>
              <a:t> </a:t>
            </a:r>
            <a:r>
              <a:rPr sz="2400" dirty="0">
                <a:latin typeface="Calibri"/>
                <a:cs typeface="Calibri"/>
              </a:rPr>
              <a:t>the</a:t>
            </a:r>
            <a:r>
              <a:rPr sz="2400" spc="10" dirty="0">
                <a:latin typeface="Calibri"/>
                <a:cs typeface="Calibri"/>
              </a:rPr>
              <a:t> </a:t>
            </a:r>
            <a:r>
              <a:rPr sz="2400" b="1" spc="-10" dirty="0">
                <a:latin typeface="Calibri"/>
                <a:cs typeface="Calibri"/>
              </a:rPr>
              <a:t>third </a:t>
            </a:r>
            <a:r>
              <a:rPr sz="2400" b="1" spc="-5" dirty="0">
                <a:latin typeface="Calibri"/>
                <a:cs typeface="Calibri"/>
              </a:rPr>
              <a:t>business</a:t>
            </a:r>
            <a:r>
              <a:rPr sz="2400" b="1" dirty="0">
                <a:latin typeface="Calibri"/>
                <a:cs typeface="Calibri"/>
              </a:rPr>
              <a:t> </a:t>
            </a:r>
            <a:r>
              <a:rPr sz="2400" b="1" spc="-15" dirty="0">
                <a:latin typeface="Calibri"/>
                <a:cs typeface="Calibri"/>
              </a:rPr>
              <a:t>day</a:t>
            </a:r>
            <a:r>
              <a:rPr sz="2400" b="1" spc="5" dirty="0">
                <a:latin typeface="Calibri"/>
                <a:cs typeface="Calibri"/>
              </a:rPr>
              <a:t> </a:t>
            </a:r>
            <a:r>
              <a:rPr sz="2400" spc="-10" dirty="0">
                <a:latin typeface="Calibri"/>
                <a:cs typeface="Calibri"/>
              </a:rPr>
              <a:t>employee</a:t>
            </a:r>
            <a:r>
              <a:rPr sz="2400" dirty="0">
                <a:latin typeface="Calibri"/>
                <a:cs typeface="Calibri"/>
              </a:rPr>
              <a:t> </a:t>
            </a:r>
            <a:r>
              <a:rPr sz="2400" spc="-15" dirty="0">
                <a:latin typeface="Calibri"/>
                <a:cs typeface="Calibri"/>
              </a:rPr>
              <a:t>starts</a:t>
            </a:r>
            <a:r>
              <a:rPr sz="2400" spc="-10" dirty="0">
                <a:latin typeface="Calibri"/>
                <a:cs typeface="Calibri"/>
              </a:rPr>
              <a:t> work </a:t>
            </a:r>
            <a:r>
              <a:rPr sz="2400" spc="-20" dirty="0">
                <a:latin typeface="Calibri"/>
                <a:cs typeface="Calibri"/>
              </a:rPr>
              <a:t>for</a:t>
            </a:r>
            <a:r>
              <a:rPr sz="2400" spc="-5" dirty="0">
                <a:latin typeface="Calibri"/>
                <a:cs typeface="Calibri"/>
              </a:rPr>
              <a:t> </a:t>
            </a:r>
            <a:r>
              <a:rPr sz="2400" spc="-20" dirty="0">
                <a:latin typeface="Calibri"/>
                <a:cs typeface="Calibri"/>
              </a:rPr>
              <a:t>pay</a:t>
            </a:r>
            <a:endParaRPr sz="2400">
              <a:latin typeface="Calibri"/>
              <a:cs typeface="Calibri"/>
            </a:endParaRPr>
          </a:p>
          <a:p>
            <a:pPr marL="698500" lvl="1" indent="-228600">
              <a:lnSpc>
                <a:spcPts val="1930"/>
              </a:lnSpc>
              <a:buFont typeface="Arial"/>
              <a:buChar char="•"/>
              <a:tabLst>
                <a:tab pos="697865" algn="l"/>
                <a:tab pos="698500" algn="l"/>
              </a:tabLst>
            </a:pPr>
            <a:r>
              <a:rPr sz="2000" u="heavy" spc="-5" dirty="0">
                <a:uFill>
                  <a:solidFill>
                    <a:srgbClr val="000000"/>
                  </a:solidFill>
                </a:uFill>
                <a:latin typeface="Calibri"/>
                <a:cs typeface="Calibri"/>
              </a:rPr>
              <a:t>If</a:t>
            </a:r>
            <a:r>
              <a:rPr sz="2000" u="heavy" spc="-10" dirty="0">
                <a:uFill>
                  <a:solidFill>
                    <a:srgbClr val="000000"/>
                  </a:solidFill>
                </a:uFill>
                <a:latin typeface="Calibri"/>
                <a:cs typeface="Calibri"/>
              </a:rPr>
              <a:t> work</a:t>
            </a:r>
            <a:r>
              <a:rPr sz="2000" u="heavy" spc="5" dirty="0">
                <a:uFill>
                  <a:solidFill>
                    <a:srgbClr val="000000"/>
                  </a:solidFill>
                </a:uFill>
                <a:latin typeface="Calibri"/>
                <a:cs typeface="Calibri"/>
              </a:rPr>
              <a:t> </a:t>
            </a:r>
            <a:r>
              <a:rPr sz="2000" u="heavy" spc="-10" dirty="0">
                <a:uFill>
                  <a:solidFill>
                    <a:srgbClr val="000000"/>
                  </a:solidFill>
                </a:uFill>
                <a:latin typeface="Calibri"/>
                <a:cs typeface="Calibri"/>
              </a:rPr>
              <a:t>lasts</a:t>
            </a:r>
            <a:r>
              <a:rPr sz="2000" u="heavy" spc="25" dirty="0">
                <a:uFill>
                  <a:solidFill>
                    <a:srgbClr val="000000"/>
                  </a:solidFill>
                </a:uFill>
                <a:latin typeface="Calibri"/>
                <a:cs typeface="Calibri"/>
              </a:rPr>
              <a:t> </a:t>
            </a:r>
            <a:r>
              <a:rPr sz="2000" u="heavy" spc="-5" dirty="0">
                <a:uFill>
                  <a:solidFill>
                    <a:srgbClr val="000000"/>
                  </a:solidFill>
                </a:uFill>
                <a:latin typeface="Calibri"/>
                <a:cs typeface="Calibri"/>
              </a:rPr>
              <a:t>less</a:t>
            </a:r>
            <a:r>
              <a:rPr sz="2000" u="heavy" spc="30" dirty="0">
                <a:uFill>
                  <a:solidFill>
                    <a:srgbClr val="000000"/>
                  </a:solidFill>
                </a:uFill>
                <a:latin typeface="Calibri"/>
                <a:cs typeface="Calibri"/>
              </a:rPr>
              <a:t> </a:t>
            </a:r>
            <a:r>
              <a:rPr sz="2000" u="heavy" spc="-5" dirty="0">
                <a:uFill>
                  <a:solidFill>
                    <a:srgbClr val="000000"/>
                  </a:solidFill>
                </a:uFill>
                <a:latin typeface="Calibri"/>
                <a:cs typeface="Calibri"/>
              </a:rPr>
              <a:t>than</a:t>
            </a:r>
            <a:r>
              <a:rPr sz="2000" u="heavy" spc="5" dirty="0">
                <a:uFill>
                  <a:solidFill>
                    <a:srgbClr val="000000"/>
                  </a:solidFill>
                </a:uFill>
                <a:latin typeface="Calibri"/>
                <a:cs typeface="Calibri"/>
              </a:rPr>
              <a:t> </a:t>
            </a:r>
            <a:r>
              <a:rPr sz="2000" u="heavy" spc="-10" dirty="0">
                <a:uFill>
                  <a:solidFill>
                    <a:srgbClr val="000000"/>
                  </a:solidFill>
                </a:uFill>
                <a:latin typeface="Calibri"/>
                <a:cs typeface="Calibri"/>
              </a:rPr>
              <a:t>three</a:t>
            </a:r>
            <a:r>
              <a:rPr sz="2000" u="heavy" spc="15" dirty="0">
                <a:uFill>
                  <a:solidFill>
                    <a:srgbClr val="000000"/>
                  </a:solidFill>
                </a:uFill>
                <a:latin typeface="Calibri"/>
                <a:cs typeface="Calibri"/>
              </a:rPr>
              <a:t> </a:t>
            </a:r>
            <a:r>
              <a:rPr sz="2000" u="heavy" spc="-15" dirty="0">
                <a:uFill>
                  <a:solidFill>
                    <a:srgbClr val="000000"/>
                  </a:solidFill>
                </a:uFill>
                <a:latin typeface="Calibri"/>
                <a:cs typeface="Calibri"/>
              </a:rPr>
              <a:t>days</a:t>
            </a:r>
            <a:r>
              <a:rPr sz="2000" spc="-15" dirty="0">
                <a:latin typeface="Calibri"/>
                <a:cs typeface="Calibri"/>
              </a:rPr>
              <a:t>,</a:t>
            </a:r>
            <a:r>
              <a:rPr sz="2000" dirty="0">
                <a:latin typeface="Calibri"/>
                <a:cs typeface="Calibri"/>
              </a:rPr>
              <a:t> </a:t>
            </a:r>
            <a:r>
              <a:rPr sz="2000" spc="-5" dirty="0">
                <a:latin typeface="Calibri"/>
                <a:cs typeface="Calibri"/>
              </a:rPr>
              <a:t>Section</a:t>
            </a:r>
            <a:r>
              <a:rPr sz="2000" spc="20" dirty="0">
                <a:latin typeface="Calibri"/>
                <a:cs typeface="Calibri"/>
              </a:rPr>
              <a:t> </a:t>
            </a:r>
            <a:r>
              <a:rPr sz="2000" spc="-5" dirty="0">
                <a:latin typeface="Calibri"/>
                <a:cs typeface="Calibri"/>
              </a:rPr>
              <a:t>2</a:t>
            </a:r>
            <a:r>
              <a:rPr sz="2000" dirty="0">
                <a:latin typeface="Calibri"/>
                <a:cs typeface="Calibri"/>
              </a:rPr>
              <a:t> </a:t>
            </a:r>
            <a:r>
              <a:rPr sz="2000" spc="-10" dirty="0">
                <a:latin typeface="Calibri"/>
                <a:cs typeface="Calibri"/>
              </a:rPr>
              <a:t>must</a:t>
            </a:r>
            <a:r>
              <a:rPr sz="2000" spc="20" dirty="0">
                <a:latin typeface="Calibri"/>
                <a:cs typeface="Calibri"/>
              </a:rPr>
              <a:t> </a:t>
            </a:r>
            <a:r>
              <a:rPr sz="2000" spc="-5" dirty="0">
                <a:latin typeface="Calibri"/>
                <a:cs typeface="Calibri"/>
              </a:rPr>
              <a:t>be</a:t>
            </a:r>
            <a:r>
              <a:rPr sz="2000" spc="10" dirty="0">
                <a:latin typeface="Calibri"/>
                <a:cs typeface="Calibri"/>
              </a:rPr>
              <a:t> </a:t>
            </a:r>
            <a:r>
              <a:rPr sz="2000" spc="-10" dirty="0">
                <a:latin typeface="Calibri"/>
                <a:cs typeface="Calibri"/>
              </a:rPr>
              <a:t>completed</a:t>
            </a:r>
            <a:r>
              <a:rPr sz="2000" spc="25" dirty="0">
                <a:latin typeface="Calibri"/>
                <a:cs typeface="Calibri"/>
              </a:rPr>
              <a:t> </a:t>
            </a:r>
            <a:r>
              <a:rPr sz="2000" spc="-5" dirty="0">
                <a:latin typeface="Calibri"/>
                <a:cs typeface="Calibri"/>
              </a:rPr>
              <a:t>no </a:t>
            </a:r>
            <a:r>
              <a:rPr sz="2000" spc="-15" dirty="0">
                <a:latin typeface="Calibri"/>
                <a:cs typeface="Calibri"/>
              </a:rPr>
              <a:t>later</a:t>
            </a:r>
            <a:r>
              <a:rPr sz="2000" spc="15" dirty="0">
                <a:latin typeface="Calibri"/>
                <a:cs typeface="Calibri"/>
              </a:rPr>
              <a:t> </a:t>
            </a:r>
            <a:r>
              <a:rPr sz="2000" spc="-5" dirty="0">
                <a:latin typeface="Calibri"/>
                <a:cs typeface="Calibri"/>
              </a:rPr>
              <a:t>than</a:t>
            </a:r>
            <a:r>
              <a:rPr sz="2000" spc="15" dirty="0">
                <a:latin typeface="Calibri"/>
                <a:cs typeface="Calibri"/>
              </a:rPr>
              <a:t> </a:t>
            </a:r>
            <a:r>
              <a:rPr sz="2000" b="1" spc="-15" dirty="0">
                <a:latin typeface="Calibri"/>
                <a:cs typeface="Calibri"/>
              </a:rPr>
              <a:t>first</a:t>
            </a:r>
            <a:r>
              <a:rPr sz="2000" b="1" spc="10" dirty="0">
                <a:latin typeface="Calibri"/>
                <a:cs typeface="Calibri"/>
              </a:rPr>
              <a:t> </a:t>
            </a:r>
            <a:r>
              <a:rPr sz="2000" b="1" spc="-15" dirty="0">
                <a:latin typeface="Calibri"/>
                <a:cs typeface="Calibri"/>
              </a:rPr>
              <a:t>day</a:t>
            </a:r>
            <a:r>
              <a:rPr sz="2000" b="1" spc="10" dirty="0">
                <a:latin typeface="Calibri"/>
                <a:cs typeface="Calibri"/>
              </a:rPr>
              <a:t> </a:t>
            </a:r>
            <a:r>
              <a:rPr sz="2000" b="1" spc="-5" dirty="0">
                <a:latin typeface="Calibri"/>
                <a:cs typeface="Calibri"/>
              </a:rPr>
              <a:t>of</a:t>
            </a:r>
            <a:r>
              <a:rPr sz="2000" b="1" dirty="0">
                <a:latin typeface="Calibri"/>
                <a:cs typeface="Calibri"/>
              </a:rPr>
              <a:t> </a:t>
            </a:r>
            <a:r>
              <a:rPr sz="2000" b="1" spc="-10" dirty="0">
                <a:latin typeface="Calibri"/>
                <a:cs typeface="Calibri"/>
              </a:rPr>
              <a:t>work</a:t>
            </a:r>
            <a:endParaRPr sz="2000">
              <a:latin typeface="Calibri"/>
              <a:cs typeface="Calibri"/>
            </a:endParaRPr>
          </a:p>
          <a:p>
            <a:pPr marL="698500">
              <a:lnSpc>
                <a:spcPts val="1930"/>
              </a:lnSpc>
            </a:pPr>
            <a:r>
              <a:rPr sz="2000" spc="-15" dirty="0">
                <a:latin typeface="Calibri"/>
                <a:cs typeface="Calibri"/>
              </a:rPr>
              <a:t>for</a:t>
            </a:r>
            <a:r>
              <a:rPr sz="2000" spc="-25" dirty="0">
                <a:latin typeface="Calibri"/>
                <a:cs typeface="Calibri"/>
              </a:rPr>
              <a:t> </a:t>
            </a:r>
            <a:r>
              <a:rPr sz="2000" spc="-15" dirty="0">
                <a:latin typeface="Calibri"/>
                <a:cs typeface="Calibri"/>
              </a:rPr>
              <a:t>pay</a:t>
            </a:r>
            <a:endParaRPr sz="2000">
              <a:latin typeface="Calibri"/>
              <a:cs typeface="Calibri"/>
            </a:endParaRPr>
          </a:p>
          <a:p>
            <a:pPr marL="698500" marR="87630" lvl="1" indent="-228600">
              <a:lnSpc>
                <a:spcPct val="70000"/>
              </a:lnSpc>
              <a:spcBef>
                <a:spcPts val="610"/>
              </a:spcBef>
              <a:buFont typeface="Arial"/>
              <a:buChar char="•"/>
              <a:tabLst>
                <a:tab pos="697865" algn="l"/>
                <a:tab pos="698500" algn="l"/>
              </a:tabLst>
            </a:pPr>
            <a:r>
              <a:rPr sz="2000" spc="-5" dirty="0">
                <a:latin typeface="Calibri"/>
                <a:cs typeface="Calibri"/>
              </a:rPr>
              <a:t>If Section</a:t>
            </a:r>
            <a:r>
              <a:rPr sz="2000" spc="25" dirty="0">
                <a:latin typeface="Calibri"/>
                <a:cs typeface="Calibri"/>
              </a:rPr>
              <a:t> </a:t>
            </a:r>
            <a:r>
              <a:rPr sz="2000" spc="-5" dirty="0">
                <a:latin typeface="Calibri"/>
                <a:cs typeface="Calibri"/>
              </a:rPr>
              <a:t>2,</a:t>
            </a:r>
            <a:r>
              <a:rPr sz="2000" dirty="0">
                <a:latin typeface="Calibri"/>
                <a:cs typeface="Calibri"/>
              </a:rPr>
              <a:t> </a:t>
            </a:r>
            <a:r>
              <a:rPr sz="2000" spc="-10" dirty="0">
                <a:latin typeface="Calibri"/>
                <a:cs typeface="Calibri"/>
              </a:rPr>
              <a:t>cannot</a:t>
            </a:r>
            <a:r>
              <a:rPr sz="2000" spc="5" dirty="0">
                <a:latin typeface="Calibri"/>
                <a:cs typeface="Calibri"/>
              </a:rPr>
              <a:t> </a:t>
            </a:r>
            <a:r>
              <a:rPr sz="2000" spc="-5" dirty="0">
                <a:latin typeface="Calibri"/>
                <a:cs typeface="Calibri"/>
              </a:rPr>
              <a:t>be</a:t>
            </a:r>
            <a:r>
              <a:rPr sz="2000" spc="5" dirty="0">
                <a:latin typeface="Calibri"/>
                <a:cs typeface="Calibri"/>
              </a:rPr>
              <a:t> </a:t>
            </a:r>
            <a:r>
              <a:rPr sz="2000" spc="-10" dirty="0">
                <a:latin typeface="Calibri"/>
                <a:cs typeface="Calibri"/>
              </a:rPr>
              <a:t>completed</a:t>
            </a:r>
            <a:r>
              <a:rPr sz="2000" spc="25" dirty="0">
                <a:latin typeface="Calibri"/>
                <a:cs typeface="Calibri"/>
              </a:rPr>
              <a:t> </a:t>
            </a:r>
            <a:r>
              <a:rPr sz="2000" spc="-10" dirty="0">
                <a:latin typeface="Calibri"/>
                <a:cs typeface="Calibri"/>
              </a:rPr>
              <a:t>by</a:t>
            </a:r>
            <a:r>
              <a:rPr sz="2000" dirty="0">
                <a:latin typeface="Calibri"/>
                <a:cs typeface="Calibri"/>
              </a:rPr>
              <a:t> </a:t>
            </a:r>
            <a:r>
              <a:rPr sz="2000" spc="-10" dirty="0">
                <a:latin typeface="Calibri"/>
                <a:cs typeface="Calibri"/>
              </a:rPr>
              <a:t>required</a:t>
            </a:r>
            <a:r>
              <a:rPr sz="2000" spc="20" dirty="0">
                <a:latin typeface="Calibri"/>
                <a:cs typeface="Calibri"/>
              </a:rPr>
              <a:t> </a:t>
            </a:r>
            <a:r>
              <a:rPr sz="2000" spc="-5" dirty="0">
                <a:latin typeface="Calibri"/>
                <a:cs typeface="Calibri"/>
              </a:rPr>
              <a:t>schedule,</a:t>
            </a:r>
            <a:r>
              <a:rPr sz="2000" spc="30" dirty="0">
                <a:latin typeface="Calibri"/>
                <a:cs typeface="Calibri"/>
              </a:rPr>
              <a:t> </a:t>
            </a:r>
            <a:r>
              <a:rPr sz="2000" spc="-10" dirty="0">
                <a:latin typeface="Calibri"/>
                <a:cs typeface="Calibri"/>
              </a:rPr>
              <a:t>work</a:t>
            </a:r>
            <a:r>
              <a:rPr sz="2000" dirty="0">
                <a:latin typeface="Calibri"/>
                <a:cs typeface="Calibri"/>
              </a:rPr>
              <a:t> </a:t>
            </a:r>
            <a:r>
              <a:rPr sz="2000" spc="-10" dirty="0">
                <a:latin typeface="Calibri"/>
                <a:cs typeface="Calibri"/>
              </a:rPr>
              <a:t>must</a:t>
            </a:r>
            <a:r>
              <a:rPr sz="2000" spc="20" dirty="0">
                <a:latin typeface="Calibri"/>
                <a:cs typeface="Calibri"/>
              </a:rPr>
              <a:t> </a:t>
            </a:r>
            <a:r>
              <a:rPr sz="2000" spc="-15" dirty="0">
                <a:latin typeface="Calibri"/>
                <a:cs typeface="Calibri"/>
              </a:rPr>
              <a:t>stop</a:t>
            </a:r>
            <a:r>
              <a:rPr sz="2000" spc="5" dirty="0">
                <a:latin typeface="Calibri"/>
                <a:cs typeface="Calibri"/>
              </a:rPr>
              <a:t> </a:t>
            </a:r>
            <a:r>
              <a:rPr sz="2000" spc="-10" dirty="0">
                <a:latin typeface="Calibri"/>
                <a:cs typeface="Calibri"/>
              </a:rPr>
              <a:t>until</a:t>
            </a:r>
            <a:r>
              <a:rPr sz="2000" spc="10" dirty="0">
                <a:latin typeface="Calibri"/>
                <a:cs typeface="Calibri"/>
              </a:rPr>
              <a:t> </a:t>
            </a:r>
            <a:r>
              <a:rPr sz="2000" spc="-5" dirty="0">
                <a:latin typeface="Calibri"/>
                <a:cs typeface="Calibri"/>
              </a:rPr>
              <a:t>documents</a:t>
            </a:r>
            <a:r>
              <a:rPr sz="2000" spc="15" dirty="0">
                <a:latin typeface="Calibri"/>
                <a:cs typeface="Calibri"/>
              </a:rPr>
              <a:t> </a:t>
            </a:r>
            <a:r>
              <a:rPr sz="2000" spc="-10" dirty="0">
                <a:latin typeface="Calibri"/>
                <a:cs typeface="Calibri"/>
              </a:rPr>
              <a:t>can </a:t>
            </a:r>
            <a:r>
              <a:rPr sz="2000" spc="-434" dirty="0">
                <a:latin typeface="Calibri"/>
                <a:cs typeface="Calibri"/>
              </a:rPr>
              <a:t> </a:t>
            </a:r>
            <a:r>
              <a:rPr sz="2000" spc="-5" dirty="0">
                <a:latin typeface="Calibri"/>
                <a:cs typeface="Calibri"/>
              </a:rPr>
              <a:t>be</a:t>
            </a:r>
            <a:r>
              <a:rPr sz="2000" dirty="0">
                <a:latin typeface="Calibri"/>
                <a:cs typeface="Calibri"/>
              </a:rPr>
              <a:t> </a:t>
            </a:r>
            <a:r>
              <a:rPr sz="2000" spc="-10" dirty="0">
                <a:latin typeface="Calibri"/>
                <a:cs typeface="Calibri"/>
              </a:rPr>
              <a:t>presented</a:t>
            </a:r>
            <a:r>
              <a:rPr sz="2000" spc="20" dirty="0">
                <a:latin typeface="Calibri"/>
                <a:cs typeface="Calibri"/>
              </a:rPr>
              <a:t> </a:t>
            </a:r>
            <a:r>
              <a:rPr sz="2000" spc="-15" dirty="0">
                <a:latin typeface="Calibri"/>
                <a:cs typeface="Calibri"/>
              </a:rPr>
              <a:t>to</a:t>
            </a:r>
            <a:r>
              <a:rPr sz="2000" spc="-10" dirty="0">
                <a:latin typeface="Calibri"/>
                <a:cs typeface="Calibri"/>
              </a:rPr>
              <a:t> complete</a:t>
            </a:r>
            <a:r>
              <a:rPr sz="2000" spc="20" dirty="0">
                <a:latin typeface="Calibri"/>
                <a:cs typeface="Calibri"/>
              </a:rPr>
              <a:t> </a:t>
            </a:r>
            <a:r>
              <a:rPr sz="2000" spc="-5" dirty="0">
                <a:latin typeface="Calibri"/>
                <a:cs typeface="Calibri"/>
              </a:rPr>
              <a:t>Section</a:t>
            </a:r>
            <a:r>
              <a:rPr sz="2000" spc="20" dirty="0">
                <a:latin typeface="Calibri"/>
                <a:cs typeface="Calibri"/>
              </a:rPr>
              <a:t> </a:t>
            </a:r>
            <a:r>
              <a:rPr sz="2000" spc="-5" dirty="0">
                <a:latin typeface="Calibri"/>
                <a:cs typeface="Calibri"/>
              </a:rPr>
              <a:t>2</a:t>
            </a:r>
            <a:endParaRPr sz="2000">
              <a:latin typeface="Calibri"/>
              <a:cs typeface="Calibri"/>
            </a:endParaRPr>
          </a:p>
          <a:p>
            <a:pPr marL="241300" indent="-228600">
              <a:lnSpc>
                <a:spcPct val="100000"/>
              </a:lnSpc>
              <a:spcBef>
                <a:spcPts val="130"/>
              </a:spcBef>
              <a:buFont typeface="Arial"/>
              <a:buChar char="•"/>
              <a:tabLst>
                <a:tab pos="241300" algn="l"/>
              </a:tabLst>
            </a:pPr>
            <a:r>
              <a:rPr sz="2400" b="1" spc="-10" dirty="0">
                <a:latin typeface="Calibri"/>
                <a:cs typeface="Calibri"/>
              </a:rPr>
              <a:t>What </a:t>
            </a:r>
            <a:r>
              <a:rPr sz="2400" b="1" spc="-5" dirty="0">
                <a:latin typeface="Calibri"/>
                <a:cs typeface="Calibri"/>
              </a:rPr>
              <a:t>is needed</a:t>
            </a:r>
            <a:r>
              <a:rPr sz="2400" b="1" spc="10" dirty="0">
                <a:latin typeface="Calibri"/>
                <a:cs typeface="Calibri"/>
              </a:rPr>
              <a:t> </a:t>
            </a:r>
            <a:r>
              <a:rPr sz="2400" b="1" spc="-15" dirty="0">
                <a:latin typeface="Calibri"/>
                <a:cs typeface="Calibri"/>
              </a:rPr>
              <a:t>to</a:t>
            </a:r>
            <a:r>
              <a:rPr sz="2400" b="1" spc="-10" dirty="0">
                <a:latin typeface="Calibri"/>
                <a:cs typeface="Calibri"/>
              </a:rPr>
              <a:t> </a:t>
            </a:r>
            <a:r>
              <a:rPr sz="2400" b="1" spc="-15" dirty="0">
                <a:latin typeface="Calibri"/>
                <a:cs typeface="Calibri"/>
              </a:rPr>
              <a:t>complete</a:t>
            </a:r>
            <a:r>
              <a:rPr sz="2400" b="1" dirty="0">
                <a:latin typeface="Calibri"/>
                <a:cs typeface="Calibri"/>
              </a:rPr>
              <a:t> the</a:t>
            </a:r>
            <a:r>
              <a:rPr sz="2400" b="1" spc="-5" dirty="0">
                <a:latin typeface="Calibri"/>
                <a:cs typeface="Calibri"/>
              </a:rPr>
              <a:t> </a:t>
            </a:r>
            <a:r>
              <a:rPr sz="2400" b="1" spc="-10" dirty="0">
                <a:latin typeface="Calibri"/>
                <a:cs typeface="Calibri"/>
              </a:rPr>
              <a:t>Form</a:t>
            </a:r>
            <a:r>
              <a:rPr sz="2400" b="1" spc="-20" dirty="0">
                <a:latin typeface="Calibri"/>
                <a:cs typeface="Calibri"/>
              </a:rPr>
              <a:t> </a:t>
            </a:r>
            <a:r>
              <a:rPr sz="2400" b="1" dirty="0">
                <a:latin typeface="Calibri"/>
                <a:cs typeface="Calibri"/>
              </a:rPr>
              <a:t>I-9?</a:t>
            </a:r>
            <a:endParaRPr sz="2400">
              <a:latin typeface="Calibri"/>
              <a:cs typeface="Calibri"/>
            </a:endParaRPr>
          </a:p>
          <a:p>
            <a:pPr marL="241300" marR="619760" indent="-228600">
              <a:lnSpc>
                <a:spcPct val="70000"/>
              </a:lnSpc>
              <a:spcBef>
                <a:spcPts val="1000"/>
              </a:spcBef>
              <a:buFont typeface="Arial"/>
              <a:buChar char="•"/>
              <a:tabLst>
                <a:tab pos="241300" algn="l"/>
              </a:tabLst>
            </a:pPr>
            <a:r>
              <a:rPr sz="2400" spc="-5" dirty="0">
                <a:latin typeface="Calibri"/>
                <a:cs typeface="Calibri"/>
              </a:rPr>
              <a:t>Original, authentic,</a:t>
            </a:r>
            <a:r>
              <a:rPr sz="2400" spc="5" dirty="0">
                <a:latin typeface="Calibri"/>
                <a:cs typeface="Calibri"/>
              </a:rPr>
              <a:t> </a:t>
            </a:r>
            <a:r>
              <a:rPr sz="2400" spc="-15" dirty="0">
                <a:latin typeface="Calibri"/>
                <a:cs typeface="Calibri"/>
              </a:rPr>
              <a:t>unexpired,</a:t>
            </a:r>
            <a:r>
              <a:rPr sz="2400" spc="20" dirty="0">
                <a:latin typeface="Calibri"/>
                <a:cs typeface="Calibri"/>
              </a:rPr>
              <a:t> </a:t>
            </a:r>
            <a:r>
              <a:rPr sz="2400" spc="-10" dirty="0">
                <a:latin typeface="Calibri"/>
                <a:cs typeface="Calibri"/>
              </a:rPr>
              <a:t>valid,</a:t>
            </a:r>
            <a:r>
              <a:rPr sz="2400" spc="10" dirty="0">
                <a:latin typeface="Calibri"/>
                <a:cs typeface="Calibri"/>
              </a:rPr>
              <a:t> </a:t>
            </a:r>
            <a:r>
              <a:rPr sz="2400" spc="-5" dirty="0">
                <a:latin typeface="Calibri"/>
                <a:cs typeface="Calibri"/>
              </a:rPr>
              <a:t>and</a:t>
            </a:r>
            <a:r>
              <a:rPr sz="2400" spc="5" dirty="0">
                <a:latin typeface="Calibri"/>
                <a:cs typeface="Calibri"/>
              </a:rPr>
              <a:t> </a:t>
            </a:r>
            <a:r>
              <a:rPr sz="2400" spc="-10" dirty="0">
                <a:latin typeface="Calibri"/>
                <a:cs typeface="Calibri"/>
              </a:rPr>
              <a:t>acceptable</a:t>
            </a:r>
            <a:r>
              <a:rPr sz="2400" spc="5" dirty="0">
                <a:latin typeface="Calibri"/>
                <a:cs typeface="Calibri"/>
              </a:rPr>
              <a:t> </a:t>
            </a:r>
            <a:r>
              <a:rPr sz="2400" spc="-10" dirty="0">
                <a:latin typeface="Calibri"/>
                <a:cs typeface="Calibri"/>
              </a:rPr>
              <a:t>documents</a:t>
            </a:r>
            <a:r>
              <a:rPr sz="2400" spc="5" dirty="0">
                <a:latin typeface="Calibri"/>
                <a:cs typeface="Calibri"/>
              </a:rPr>
              <a:t> </a:t>
            </a:r>
            <a:r>
              <a:rPr sz="2400" spc="-15" dirty="0">
                <a:latin typeface="Calibri"/>
                <a:cs typeface="Calibri"/>
              </a:rPr>
              <a:t>listed</a:t>
            </a:r>
            <a:r>
              <a:rPr sz="2400" spc="10" dirty="0">
                <a:latin typeface="Calibri"/>
                <a:cs typeface="Calibri"/>
              </a:rPr>
              <a:t> </a:t>
            </a:r>
            <a:r>
              <a:rPr sz="2400" spc="-5" dirty="0">
                <a:latin typeface="Calibri"/>
                <a:cs typeface="Calibri"/>
              </a:rPr>
              <a:t>on </a:t>
            </a:r>
            <a:r>
              <a:rPr sz="2400" dirty="0">
                <a:latin typeface="Calibri"/>
                <a:cs typeface="Calibri"/>
              </a:rPr>
              <a:t>the </a:t>
            </a:r>
            <a:r>
              <a:rPr sz="2400" spc="-530" dirty="0">
                <a:latin typeface="Calibri"/>
                <a:cs typeface="Calibri"/>
              </a:rPr>
              <a:t> </a:t>
            </a:r>
            <a:r>
              <a:rPr sz="2400" spc="-5" dirty="0">
                <a:latin typeface="Calibri"/>
                <a:cs typeface="Calibri"/>
              </a:rPr>
              <a:t>"Section</a:t>
            </a:r>
            <a:r>
              <a:rPr sz="2400" spc="-20" dirty="0">
                <a:latin typeface="Calibri"/>
                <a:cs typeface="Calibri"/>
              </a:rPr>
              <a:t> </a:t>
            </a:r>
            <a:r>
              <a:rPr sz="2400" dirty="0">
                <a:latin typeface="Calibri"/>
                <a:cs typeface="Calibri"/>
              </a:rPr>
              <a:t>2</a:t>
            </a:r>
            <a:r>
              <a:rPr sz="2400" spc="-10" dirty="0">
                <a:latin typeface="Calibri"/>
                <a:cs typeface="Calibri"/>
              </a:rPr>
              <a:t> </a:t>
            </a:r>
            <a:r>
              <a:rPr sz="2400" spc="-5" dirty="0">
                <a:latin typeface="Calibri"/>
                <a:cs typeface="Calibri"/>
              </a:rPr>
              <a:t>of </a:t>
            </a:r>
            <a:r>
              <a:rPr sz="2400" spc="-15" dirty="0">
                <a:latin typeface="Calibri"/>
                <a:cs typeface="Calibri"/>
              </a:rPr>
              <a:t>Form </a:t>
            </a:r>
            <a:r>
              <a:rPr sz="2400" dirty="0">
                <a:latin typeface="Calibri"/>
                <a:cs typeface="Calibri"/>
              </a:rPr>
              <a:t>I-9"</a:t>
            </a:r>
            <a:r>
              <a:rPr sz="2400" spc="-15" dirty="0">
                <a:latin typeface="Calibri"/>
                <a:cs typeface="Calibri"/>
              </a:rPr>
              <a:t> </a:t>
            </a:r>
            <a:r>
              <a:rPr sz="2400" spc="-20" dirty="0">
                <a:latin typeface="Calibri"/>
                <a:cs typeface="Calibri"/>
              </a:rPr>
              <a:t>Page</a:t>
            </a:r>
            <a:r>
              <a:rPr sz="2400" spc="-15" dirty="0">
                <a:latin typeface="Calibri"/>
                <a:cs typeface="Calibri"/>
              </a:rPr>
              <a:t> </a:t>
            </a:r>
            <a:r>
              <a:rPr sz="2400" spc="-5" dirty="0">
                <a:latin typeface="Calibri"/>
                <a:cs typeface="Calibri"/>
              </a:rPr>
              <a:t>of </a:t>
            </a:r>
            <a:r>
              <a:rPr sz="2400" dirty="0">
                <a:latin typeface="Calibri"/>
                <a:cs typeface="Calibri"/>
              </a:rPr>
              <a:t>this</a:t>
            </a:r>
            <a:r>
              <a:rPr sz="2400" spc="-15" dirty="0">
                <a:latin typeface="Calibri"/>
                <a:cs typeface="Calibri"/>
              </a:rPr>
              <a:t> </a:t>
            </a:r>
            <a:r>
              <a:rPr sz="2400" spc="-5" dirty="0">
                <a:latin typeface="Calibri"/>
                <a:cs typeface="Calibri"/>
              </a:rPr>
              <a:t>Instructional</a:t>
            </a:r>
            <a:r>
              <a:rPr sz="2400" spc="-15" dirty="0">
                <a:latin typeface="Calibri"/>
                <a:cs typeface="Calibri"/>
              </a:rPr>
              <a:t> </a:t>
            </a:r>
            <a:r>
              <a:rPr sz="2400" spc="-20" dirty="0">
                <a:latin typeface="Calibri"/>
                <a:cs typeface="Calibri"/>
              </a:rPr>
              <a:t>Website</a:t>
            </a:r>
            <a:endParaRPr sz="2400">
              <a:latin typeface="Calibri"/>
              <a:cs typeface="Calibri"/>
            </a:endParaRPr>
          </a:p>
          <a:p>
            <a:pPr marL="698500" lvl="1" indent="-228600">
              <a:lnSpc>
                <a:spcPts val="2180"/>
              </a:lnSpc>
              <a:buFont typeface="Arial"/>
              <a:buChar char="•"/>
              <a:tabLst>
                <a:tab pos="697865" algn="l"/>
                <a:tab pos="698500" algn="l"/>
              </a:tabLst>
            </a:pPr>
            <a:r>
              <a:rPr sz="2000" b="1" u="heavy" spc="-5" dirty="0">
                <a:solidFill>
                  <a:srgbClr val="FFC000"/>
                </a:solidFill>
                <a:uFill>
                  <a:solidFill>
                    <a:srgbClr val="FFC000"/>
                  </a:solidFill>
                </a:uFill>
                <a:latin typeface="Calibri"/>
                <a:cs typeface="Calibri"/>
              </a:rPr>
              <a:t>Copies</a:t>
            </a:r>
            <a:r>
              <a:rPr sz="2000" b="1" u="heavy" spc="5" dirty="0">
                <a:solidFill>
                  <a:srgbClr val="FFC000"/>
                </a:solidFill>
                <a:uFill>
                  <a:solidFill>
                    <a:srgbClr val="FFC000"/>
                  </a:solidFill>
                </a:uFill>
                <a:latin typeface="Calibri"/>
                <a:cs typeface="Calibri"/>
              </a:rPr>
              <a:t> </a:t>
            </a:r>
            <a:r>
              <a:rPr sz="2000" b="1" u="heavy" spc="-5" dirty="0">
                <a:solidFill>
                  <a:srgbClr val="FFC000"/>
                </a:solidFill>
                <a:uFill>
                  <a:solidFill>
                    <a:srgbClr val="FFC000"/>
                  </a:solidFill>
                </a:uFill>
                <a:latin typeface="Calibri"/>
                <a:cs typeface="Calibri"/>
              </a:rPr>
              <a:t>and</a:t>
            </a:r>
            <a:r>
              <a:rPr sz="2000" b="1" u="heavy" spc="10" dirty="0">
                <a:solidFill>
                  <a:srgbClr val="FFC000"/>
                </a:solidFill>
                <a:uFill>
                  <a:solidFill>
                    <a:srgbClr val="FFC000"/>
                  </a:solidFill>
                </a:uFill>
                <a:latin typeface="Calibri"/>
                <a:cs typeface="Calibri"/>
              </a:rPr>
              <a:t> </a:t>
            </a:r>
            <a:r>
              <a:rPr sz="2000" b="1" u="heavy" spc="-5" dirty="0">
                <a:solidFill>
                  <a:srgbClr val="FFC000"/>
                </a:solidFill>
                <a:uFill>
                  <a:solidFill>
                    <a:srgbClr val="FFC000"/>
                  </a:solidFill>
                </a:uFill>
                <a:latin typeface="Calibri"/>
                <a:cs typeface="Calibri"/>
              </a:rPr>
              <a:t>scans</a:t>
            </a:r>
            <a:r>
              <a:rPr sz="2000" b="1" u="heavy" spc="10" dirty="0">
                <a:solidFill>
                  <a:srgbClr val="FFC000"/>
                </a:solidFill>
                <a:uFill>
                  <a:solidFill>
                    <a:srgbClr val="FFC000"/>
                  </a:solidFill>
                </a:uFill>
                <a:latin typeface="Calibri"/>
                <a:cs typeface="Calibri"/>
              </a:rPr>
              <a:t> </a:t>
            </a:r>
            <a:r>
              <a:rPr sz="2000" b="1" u="heavy" spc="-15" dirty="0">
                <a:solidFill>
                  <a:srgbClr val="FFC000"/>
                </a:solidFill>
                <a:uFill>
                  <a:solidFill>
                    <a:srgbClr val="FFC000"/>
                  </a:solidFill>
                </a:uFill>
                <a:latin typeface="Calibri"/>
                <a:cs typeface="Calibri"/>
              </a:rPr>
              <a:t>are</a:t>
            </a:r>
            <a:r>
              <a:rPr sz="2000" b="1" u="heavy" spc="15" dirty="0">
                <a:solidFill>
                  <a:srgbClr val="FFC000"/>
                </a:solidFill>
                <a:uFill>
                  <a:solidFill>
                    <a:srgbClr val="FFC000"/>
                  </a:solidFill>
                </a:uFill>
                <a:latin typeface="Calibri"/>
                <a:cs typeface="Calibri"/>
              </a:rPr>
              <a:t> </a:t>
            </a:r>
            <a:r>
              <a:rPr sz="2000" b="1" u="heavy" spc="-15" dirty="0">
                <a:solidFill>
                  <a:srgbClr val="FFC000"/>
                </a:solidFill>
                <a:uFill>
                  <a:solidFill>
                    <a:srgbClr val="FFC000"/>
                  </a:solidFill>
                </a:uFill>
                <a:latin typeface="Calibri"/>
                <a:cs typeface="Calibri"/>
              </a:rPr>
              <a:t>invalid</a:t>
            </a:r>
            <a:r>
              <a:rPr sz="2000" b="1" u="heavy" spc="-5" dirty="0">
                <a:solidFill>
                  <a:srgbClr val="FFC000"/>
                </a:solidFill>
                <a:uFill>
                  <a:solidFill>
                    <a:srgbClr val="FFC000"/>
                  </a:solidFill>
                </a:uFill>
                <a:latin typeface="Calibri"/>
                <a:cs typeface="Calibri"/>
              </a:rPr>
              <a:t> as</a:t>
            </a:r>
            <a:r>
              <a:rPr sz="2000" b="1" u="heavy" dirty="0">
                <a:solidFill>
                  <a:srgbClr val="FFC000"/>
                </a:solidFill>
                <a:uFill>
                  <a:solidFill>
                    <a:srgbClr val="FFC000"/>
                  </a:solidFill>
                </a:uFill>
                <a:latin typeface="Calibri"/>
                <a:cs typeface="Calibri"/>
              </a:rPr>
              <a:t> </a:t>
            </a:r>
            <a:r>
              <a:rPr sz="2000" b="1" u="heavy" spc="-10" dirty="0">
                <a:solidFill>
                  <a:srgbClr val="FFC000"/>
                </a:solidFill>
                <a:uFill>
                  <a:solidFill>
                    <a:srgbClr val="FFC000"/>
                  </a:solidFill>
                </a:uFill>
                <a:latin typeface="Calibri"/>
                <a:cs typeface="Calibri"/>
              </a:rPr>
              <a:t>they</a:t>
            </a:r>
            <a:r>
              <a:rPr sz="2000" b="1" u="heavy" spc="10" dirty="0">
                <a:solidFill>
                  <a:srgbClr val="FFC000"/>
                </a:solidFill>
                <a:uFill>
                  <a:solidFill>
                    <a:srgbClr val="FFC000"/>
                  </a:solidFill>
                </a:uFill>
                <a:latin typeface="Calibri"/>
                <a:cs typeface="Calibri"/>
              </a:rPr>
              <a:t> </a:t>
            </a:r>
            <a:r>
              <a:rPr sz="2000" b="1" u="heavy" spc="-15" dirty="0">
                <a:solidFill>
                  <a:srgbClr val="FFC000"/>
                </a:solidFill>
                <a:uFill>
                  <a:solidFill>
                    <a:srgbClr val="FFC000"/>
                  </a:solidFill>
                </a:uFill>
                <a:latin typeface="Calibri"/>
                <a:cs typeface="Calibri"/>
              </a:rPr>
              <a:t>are</a:t>
            </a:r>
            <a:r>
              <a:rPr sz="2000" b="1" u="heavy" spc="10" dirty="0">
                <a:solidFill>
                  <a:srgbClr val="FFC000"/>
                </a:solidFill>
                <a:uFill>
                  <a:solidFill>
                    <a:srgbClr val="FFC000"/>
                  </a:solidFill>
                </a:uFill>
                <a:latin typeface="Calibri"/>
                <a:cs typeface="Calibri"/>
              </a:rPr>
              <a:t> </a:t>
            </a:r>
            <a:r>
              <a:rPr sz="2000" b="1" u="heavy" spc="-5" dirty="0">
                <a:solidFill>
                  <a:srgbClr val="FFC000"/>
                </a:solidFill>
                <a:uFill>
                  <a:solidFill>
                    <a:srgbClr val="FFC000"/>
                  </a:solidFill>
                </a:uFill>
                <a:latin typeface="Calibri"/>
                <a:cs typeface="Calibri"/>
              </a:rPr>
              <a:t>not</a:t>
            </a:r>
            <a:r>
              <a:rPr sz="2000" b="1" u="heavy" dirty="0">
                <a:solidFill>
                  <a:srgbClr val="FFC000"/>
                </a:solidFill>
                <a:uFill>
                  <a:solidFill>
                    <a:srgbClr val="FFC000"/>
                  </a:solidFill>
                </a:uFill>
                <a:latin typeface="Calibri"/>
                <a:cs typeface="Calibri"/>
              </a:rPr>
              <a:t> </a:t>
            </a:r>
            <a:r>
              <a:rPr sz="2000" b="1" u="heavy" spc="-5" dirty="0">
                <a:solidFill>
                  <a:srgbClr val="FFC000"/>
                </a:solidFill>
                <a:uFill>
                  <a:solidFill>
                    <a:srgbClr val="FFC000"/>
                  </a:solidFill>
                </a:uFill>
                <a:latin typeface="Calibri"/>
                <a:cs typeface="Calibri"/>
              </a:rPr>
              <a:t>original or</a:t>
            </a:r>
            <a:r>
              <a:rPr sz="2000" b="1" u="heavy" spc="5" dirty="0">
                <a:solidFill>
                  <a:srgbClr val="FFC000"/>
                </a:solidFill>
                <a:uFill>
                  <a:solidFill>
                    <a:srgbClr val="FFC000"/>
                  </a:solidFill>
                </a:uFill>
                <a:latin typeface="Calibri"/>
                <a:cs typeface="Calibri"/>
              </a:rPr>
              <a:t> </a:t>
            </a:r>
            <a:r>
              <a:rPr sz="2000" b="1" u="heavy" spc="-5" dirty="0">
                <a:solidFill>
                  <a:srgbClr val="FFC000"/>
                </a:solidFill>
                <a:uFill>
                  <a:solidFill>
                    <a:srgbClr val="FFC000"/>
                  </a:solidFill>
                </a:uFill>
                <a:latin typeface="Calibri"/>
                <a:cs typeface="Calibri"/>
              </a:rPr>
              <a:t>authentic</a:t>
            </a:r>
            <a:r>
              <a:rPr sz="2000" b="1" u="heavy" spc="-5" dirty="0">
                <a:uFill>
                  <a:solidFill>
                    <a:srgbClr val="FFC000"/>
                  </a:solidFill>
                </a:uFill>
                <a:latin typeface="Calibri"/>
                <a:cs typeface="Calibri"/>
              </a:rPr>
              <a:t>.</a:t>
            </a:r>
            <a:endParaRPr sz="2000">
              <a:latin typeface="Calibri"/>
              <a:cs typeface="Calibri"/>
            </a:endParaRPr>
          </a:p>
          <a:p>
            <a:pPr marL="241300" indent="-228600">
              <a:lnSpc>
                <a:spcPts val="2770"/>
              </a:lnSpc>
              <a:spcBef>
                <a:spcPts val="135"/>
              </a:spcBef>
              <a:buFont typeface="Arial"/>
              <a:buChar char="•"/>
              <a:tabLst>
                <a:tab pos="241300" algn="l"/>
              </a:tabLst>
            </a:pPr>
            <a:r>
              <a:rPr sz="2400" b="1" spc="-10" dirty="0">
                <a:latin typeface="Calibri"/>
                <a:cs typeface="Calibri"/>
              </a:rPr>
              <a:t>Hire</a:t>
            </a:r>
            <a:r>
              <a:rPr sz="2400" b="1" spc="-25" dirty="0">
                <a:latin typeface="Calibri"/>
                <a:cs typeface="Calibri"/>
              </a:rPr>
              <a:t> </a:t>
            </a:r>
            <a:r>
              <a:rPr sz="2400" b="1" spc="-15" dirty="0">
                <a:latin typeface="Calibri"/>
                <a:cs typeface="Calibri"/>
              </a:rPr>
              <a:t>date</a:t>
            </a:r>
            <a:endParaRPr sz="2400">
              <a:latin typeface="Calibri"/>
              <a:cs typeface="Calibri"/>
            </a:endParaRPr>
          </a:p>
          <a:p>
            <a:pPr marL="697865" marR="747395" lvl="1" indent="-228600">
              <a:lnSpc>
                <a:spcPct val="70000"/>
              </a:lnSpc>
              <a:spcBef>
                <a:spcPts val="610"/>
              </a:spcBef>
              <a:buFont typeface="Arial"/>
              <a:buChar char="•"/>
              <a:tabLst>
                <a:tab pos="697865" algn="l"/>
                <a:tab pos="698500" algn="l"/>
              </a:tabLst>
            </a:pPr>
            <a:r>
              <a:rPr sz="2000" spc="-5" dirty="0">
                <a:latin typeface="Calibri"/>
                <a:cs typeface="Calibri"/>
              </a:rPr>
              <a:t>If the</a:t>
            </a:r>
            <a:r>
              <a:rPr sz="2000" spc="20" dirty="0">
                <a:latin typeface="Calibri"/>
                <a:cs typeface="Calibri"/>
              </a:rPr>
              <a:t> </a:t>
            </a:r>
            <a:r>
              <a:rPr sz="2000" spc="-10" dirty="0">
                <a:latin typeface="Calibri"/>
                <a:cs typeface="Calibri"/>
              </a:rPr>
              <a:t>employee's</a:t>
            </a:r>
            <a:r>
              <a:rPr sz="2000" spc="10" dirty="0">
                <a:latin typeface="Calibri"/>
                <a:cs typeface="Calibri"/>
              </a:rPr>
              <a:t> </a:t>
            </a:r>
            <a:r>
              <a:rPr sz="2000" spc="-10" dirty="0">
                <a:latin typeface="Calibri"/>
                <a:cs typeface="Calibri"/>
              </a:rPr>
              <a:t>hire</a:t>
            </a:r>
            <a:r>
              <a:rPr sz="2000" spc="20" dirty="0">
                <a:latin typeface="Calibri"/>
                <a:cs typeface="Calibri"/>
              </a:rPr>
              <a:t> </a:t>
            </a:r>
            <a:r>
              <a:rPr sz="2000" spc="-15" dirty="0">
                <a:latin typeface="Calibri"/>
                <a:cs typeface="Calibri"/>
              </a:rPr>
              <a:t>date</a:t>
            </a:r>
            <a:r>
              <a:rPr sz="2000" spc="15" dirty="0">
                <a:latin typeface="Calibri"/>
                <a:cs typeface="Calibri"/>
              </a:rPr>
              <a:t> </a:t>
            </a:r>
            <a:r>
              <a:rPr sz="2000" spc="-5" dirty="0">
                <a:latin typeface="Calibri"/>
                <a:cs typeface="Calibri"/>
              </a:rPr>
              <a:t>changes</a:t>
            </a:r>
            <a:r>
              <a:rPr sz="2000" spc="15" dirty="0">
                <a:latin typeface="Calibri"/>
                <a:cs typeface="Calibri"/>
              </a:rPr>
              <a:t> </a:t>
            </a:r>
            <a:r>
              <a:rPr sz="2000" spc="-10" dirty="0">
                <a:latin typeface="Calibri"/>
                <a:cs typeface="Calibri"/>
              </a:rPr>
              <a:t>after</a:t>
            </a:r>
            <a:r>
              <a:rPr sz="2000" spc="25" dirty="0">
                <a:latin typeface="Calibri"/>
                <a:cs typeface="Calibri"/>
              </a:rPr>
              <a:t> </a:t>
            </a:r>
            <a:r>
              <a:rPr sz="2000" spc="-5" dirty="0">
                <a:latin typeface="Calibri"/>
                <a:cs typeface="Calibri"/>
              </a:rPr>
              <a:t>the</a:t>
            </a:r>
            <a:r>
              <a:rPr sz="2000" spc="10" dirty="0">
                <a:latin typeface="Calibri"/>
                <a:cs typeface="Calibri"/>
              </a:rPr>
              <a:t> </a:t>
            </a:r>
            <a:r>
              <a:rPr sz="2000" spc="-10" dirty="0">
                <a:latin typeface="Calibri"/>
                <a:cs typeface="Calibri"/>
              </a:rPr>
              <a:t>completion</a:t>
            </a:r>
            <a:r>
              <a:rPr sz="2000" spc="25" dirty="0">
                <a:latin typeface="Calibri"/>
                <a:cs typeface="Calibri"/>
              </a:rPr>
              <a:t> </a:t>
            </a:r>
            <a:r>
              <a:rPr sz="2000" spc="-5" dirty="0">
                <a:latin typeface="Calibri"/>
                <a:cs typeface="Calibri"/>
              </a:rPr>
              <a:t>of the</a:t>
            </a:r>
            <a:r>
              <a:rPr sz="2000" spc="20" dirty="0">
                <a:latin typeface="Calibri"/>
                <a:cs typeface="Calibri"/>
              </a:rPr>
              <a:t> </a:t>
            </a:r>
            <a:r>
              <a:rPr sz="2000" spc="-15" dirty="0">
                <a:latin typeface="Calibri"/>
                <a:cs typeface="Calibri"/>
              </a:rPr>
              <a:t>Form</a:t>
            </a:r>
            <a:r>
              <a:rPr sz="2000" spc="10" dirty="0">
                <a:latin typeface="Calibri"/>
                <a:cs typeface="Calibri"/>
              </a:rPr>
              <a:t> </a:t>
            </a:r>
            <a:r>
              <a:rPr sz="2000" dirty="0">
                <a:latin typeface="Calibri"/>
                <a:cs typeface="Calibri"/>
              </a:rPr>
              <a:t>I-9, notify </a:t>
            </a:r>
            <a:r>
              <a:rPr sz="2000" spc="-5" dirty="0">
                <a:latin typeface="Calibri"/>
                <a:cs typeface="Calibri"/>
              </a:rPr>
              <a:t>the</a:t>
            </a:r>
            <a:r>
              <a:rPr sz="2000" spc="10" dirty="0">
                <a:latin typeface="Calibri"/>
                <a:cs typeface="Calibri"/>
              </a:rPr>
              <a:t> </a:t>
            </a:r>
            <a:r>
              <a:rPr sz="2000" spc="-5" dirty="0">
                <a:latin typeface="Calibri"/>
                <a:cs typeface="Calibri"/>
              </a:rPr>
              <a:t>I-9 </a:t>
            </a:r>
            <a:r>
              <a:rPr sz="2000" spc="-434" dirty="0">
                <a:latin typeface="Calibri"/>
                <a:cs typeface="Calibri"/>
              </a:rPr>
              <a:t> </a:t>
            </a:r>
            <a:r>
              <a:rPr sz="2000" spc="-10" dirty="0">
                <a:latin typeface="Calibri"/>
                <a:cs typeface="Calibri"/>
              </a:rPr>
              <a:t>Administrator</a:t>
            </a:r>
            <a:r>
              <a:rPr sz="2000" spc="20" dirty="0">
                <a:latin typeface="Calibri"/>
                <a:cs typeface="Calibri"/>
              </a:rPr>
              <a:t> </a:t>
            </a:r>
            <a:r>
              <a:rPr sz="2000" spc="-15" dirty="0">
                <a:latin typeface="Calibri"/>
                <a:cs typeface="Calibri"/>
              </a:rPr>
              <a:t>for</a:t>
            </a:r>
            <a:r>
              <a:rPr sz="2000" spc="-10" dirty="0">
                <a:latin typeface="Calibri"/>
                <a:cs typeface="Calibri"/>
              </a:rPr>
              <a:t> </a:t>
            </a:r>
            <a:r>
              <a:rPr sz="2000" spc="-5" dirty="0">
                <a:latin typeface="Calibri"/>
                <a:cs typeface="Calibri"/>
              </a:rPr>
              <a:t>the</a:t>
            </a:r>
            <a:r>
              <a:rPr sz="2000" spc="5" dirty="0">
                <a:latin typeface="Calibri"/>
                <a:cs typeface="Calibri"/>
              </a:rPr>
              <a:t> </a:t>
            </a:r>
            <a:r>
              <a:rPr sz="2000" spc="-10" dirty="0">
                <a:latin typeface="Calibri"/>
                <a:cs typeface="Calibri"/>
              </a:rPr>
              <a:t>hire</a:t>
            </a:r>
            <a:r>
              <a:rPr sz="2000" spc="10" dirty="0">
                <a:latin typeface="Calibri"/>
                <a:cs typeface="Calibri"/>
              </a:rPr>
              <a:t> </a:t>
            </a:r>
            <a:r>
              <a:rPr sz="2000" spc="-15" dirty="0">
                <a:latin typeface="Calibri"/>
                <a:cs typeface="Calibri"/>
              </a:rPr>
              <a:t>date</a:t>
            </a:r>
            <a:r>
              <a:rPr sz="2000" spc="10" dirty="0">
                <a:latin typeface="Calibri"/>
                <a:cs typeface="Calibri"/>
              </a:rPr>
              <a:t> </a:t>
            </a:r>
            <a:r>
              <a:rPr sz="2000" spc="-15" dirty="0">
                <a:latin typeface="Calibri"/>
                <a:cs typeface="Calibri"/>
              </a:rPr>
              <a:t>to</a:t>
            </a:r>
            <a:r>
              <a:rPr sz="2000" spc="-10" dirty="0">
                <a:latin typeface="Calibri"/>
                <a:cs typeface="Calibri"/>
              </a:rPr>
              <a:t> </a:t>
            </a:r>
            <a:r>
              <a:rPr sz="2000" spc="-5" dirty="0">
                <a:latin typeface="Calibri"/>
                <a:cs typeface="Calibri"/>
              </a:rPr>
              <a:t>be amended</a:t>
            </a:r>
            <a:r>
              <a:rPr sz="2000" spc="15" dirty="0">
                <a:latin typeface="Calibri"/>
                <a:cs typeface="Calibri"/>
              </a:rPr>
              <a:t> </a:t>
            </a:r>
            <a:r>
              <a:rPr sz="2000" spc="-5" dirty="0">
                <a:latin typeface="Calibri"/>
                <a:cs typeface="Calibri"/>
              </a:rPr>
              <a:t>on</a:t>
            </a:r>
            <a:r>
              <a:rPr sz="2000" spc="-10" dirty="0">
                <a:latin typeface="Calibri"/>
                <a:cs typeface="Calibri"/>
              </a:rPr>
              <a:t> </a:t>
            </a:r>
            <a:r>
              <a:rPr sz="2000" spc="-5" dirty="0">
                <a:latin typeface="Calibri"/>
                <a:cs typeface="Calibri"/>
              </a:rPr>
              <a:t>the</a:t>
            </a:r>
            <a:r>
              <a:rPr sz="2000" dirty="0">
                <a:latin typeface="Calibri"/>
                <a:cs typeface="Calibri"/>
              </a:rPr>
              <a:t> </a:t>
            </a:r>
            <a:r>
              <a:rPr sz="2000" spc="-5" dirty="0">
                <a:latin typeface="Calibri"/>
                <a:cs typeface="Calibri"/>
              </a:rPr>
              <a:t>I-9</a:t>
            </a:r>
            <a:endParaRPr sz="2000">
              <a:latin typeface="Calibri"/>
              <a:cs typeface="Calibri"/>
            </a:endParaRPr>
          </a:p>
        </p:txBody>
      </p:sp>
      <p:pic>
        <p:nvPicPr>
          <p:cNvPr id="6" name="Audio 5">
            <a:hlinkClick r:id="" action="ppaction://media"/>
            <a:extLst>
              <a:ext uri="{FF2B5EF4-FFF2-40B4-BE49-F238E27FC236}">
                <a16:creationId xmlns:a16="http://schemas.microsoft.com/office/drawing/2014/main" id="{7A24D744-6D37-43CF-A5C2-6FCBD4B778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351"/>
    </mc:Choice>
    <mc:Fallback xmlns="">
      <p:transition spd="slow" advTm="62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46</a:t>
            </a:r>
          </a:p>
        </p:txBody>
      </p:sp>
      <p:sp>
        <p:nvSpPr>
          <p:cNvPr id="2" name="object 2"/>
          <p:cNvSpPr txBox="1">
            <a:spLocks noGrp="1"/>
          </p:cNvSpPr>
          <p:nvPr>
            <p:ph type="title"/>
          </p:nvPr>
        </p:nvSpPr>
        <p:spPr>
          <a:xfrm>
            <a:off x="723869" y="192279"/>
            <a:ext cx="5165090" cy="695960"/>
          </a:xfrm>
          <a:prstGeom prst="rect">
            <a:avLst/>
          </a:prstGeom>
        </p:spPr>
        <p:txBody>
          <a:bodyPr vert="horz" wrap="square" lIns="0" tIns="12065" rIns="0" bIns="0" rtlCol="0">
            <a:spAutoFit/>
          </a:bodyPr>
          <a:lstStyle/>
          <a:p>
            <a:pPr marL="12700">
              <a:lnSpc>
                <a:spcPct val="100000"/>
              </a:lnSpc>
              <a:spcBef>
                <a:spcPts val="95"/>
              </a:spcBef>
            </a:pPr>
            <a:r>
              <a:rPr sz="4400" b="0" spc="-5" dirty="0">
                <a:latin typeface="Calibri Light"/>
                <a:cs typeface="Calibri Light"/>
              </a:rPr>
              <a:t>I-9</a:t>
            </a:r>
            <a:r>
              <a:rPr sz="4400" b="0" spc="-30" dirty="0">
                <a:latin typeface="Calibri Light"/>
                <a:cs typeface="Calibri Light"/>
              </a:rPr>
              <a:t> </a:t>
            </a:r>
            <a:r>
              <a:rPr sz="4400" b="0" spc="-25" dirty="0">
                <a:latin typeface="Calibri Light"/>
                <a:cs typeface="Calibri Light"/>
              </a:rPr>
              <a:t>Process</a:t>
            </a:r>
            <a:r>
              <a:rPr sz="4400" b="0" spc="-15" dirty="0">
                <a:latin typeface="Calibri Light"/>
                <a:cs typeface="Calibri Light"/>
              </a:rPr>
              <a:t> </a:t>
            </a:r>
            <a:r>
              <a:rPr sz="4400" b="0" spc="-10" dirty="0">
                <a:latin typeface="Calibri Light"/>
                <a:cs typeface="Calibri Light"/>
              </a:rPr>
              <a:t>(continued)</a:t>
            </a:r>
            <a:endParaRPr sz="4400">
              <a:latin typeface="Calibri Light"/>
              <a:cs typeface="Calibri Light"/>
            </a:endParaRPr>
          </a:p>
        </p:txBody>
      </p:sp>
      <p:sp>
        <p:nvSpPr>
          <p:cNvPr id="3" name="object 3"/>
          <p:cNvSpPr txBox="1"/>
          <p:nvPr/>
        </p:nvSpPr>
        <p:spPr>
          <a:xfrm>
            <a:off x="1181999" y="1123212"/>
            <a:ext cx="8608060" cy="4684395"/>
          </a:xfrm>
          <a:prstGeom prst="rect">
            <a:avLst/>
          </a:prstGeom>
        </p:spPr>
        <p:txBody>
          <a:bodyPr vert="horz" wrap="square" lIns="0" tIns="131445" rIns="0" bIns="0" rtlCol="0">
            <a:spAutoFit/>
          </a:bodyPr>
          <a:lstStyle/>
          <a:p>
            <a:pPr marL="241300" marR="238760" indent="-229235">
              <a:lnSpc>
                <a:spcPct val="70000"/>
              </a:lnSpc>
              <a:spcBef>
                <a:spcPts val="1035"/>
              </a:spcBef>
              <a:buFont typeface="Arial"/>
              <a:buChar char="•"/>
              <a:tabLst>
                <a:tab pos="241935" algn="l"/>
              </a:tabLst>
            </a:pPr>
            <a:r>
              <a:rPr sz="2600" b="1" spc="-5" dirty="0">
                <a:latin typeface="Calibri"/>
                <a:cs typeface="Calibri"/>
              </a:rPr>
              <a:t>Who</a:t>
            </a:r>
            <a:r>
              <a:rPr sz="2600" b="1" spc="10" dirty="0">
                <a:latin typeface="Calibri"/>
                <a:cs typeface="Calibri"/>
              </a:rPr>
              <a:t> </a:t>
            </a:r>
            <a:r>
              <a:rPr sz="2600" b="1" spc="-5" dirty="0">
                <a:latin typeface="Calibri"/>
                <a:cs typeface="Calibri"/>
              </a:rPr>
              <a:t>acts</a:t>
            </a:r>
            <a:r>
              <a:rPr sz="2600" b="1" spc="5" dirty="0">
                <a:latin typeface="Calibri"/>
                <a:cs typeface="Calibri"/>
              </a:rPr>
              <a:t> </a:t>
            </a:r>
            <a:r>
              <a:rPr sz="2600" b="1" spc="-5" dirty="0">
                <a:latin typeface="Calibri"/>
                <a:cs typeface="Calibri"/>
              </a:rPr>
              <a:t>as</a:t>
            </a:r>
            <a:r>
              <a:rPr sz="2600" b="1" dirty="0">
                <a:latin typeface="Calibri"/>
                <a:cs typeface="Calibri"/>
              </a:rPr>
              <a:t> </a:t>
            </a:r>
            <a:r>
              <a:rPr sz="2600" b="1" spc="-5" dirty="0">
                <a:latin typeface="Calibri"/>
                <a:cs typeface="Calibri"/>
              </a:rPr>
              <a:t>the</a:t>
            </a:r>
            <a:r>
              <a:rPr sz="2600" b="1" spc="5" dirty="0">
                <a:latin typeface="Calibri"/>
                <a:cs typeface="Calibri"/>
              </a:rPr>
              <a:t> </a:t>
            </a:r>
            <a:r>
              <a:rPr sz="2600" b="1" spc="-10" dirty="0">
                <a:latin typeface="Calibri"/>
                <a:cs typeface="Calibri"/>
              </a:rPr>
              <a:t>Employer</a:t>
            </a:r>
            <a:r>
              <a:rPr sz="2600" b="1" spc="30" dirty="0">
                <a:latin typeface="Calibri"/>
                <a:cs typeface="Calibri"/>
              </a:rPr>
              <a:t> </a:t>
            </a:r>
            <a:r>
              <a:rPr sz="2600" b="1" spc="-5" dirty="0">
                <a:latin typeface="Calibri"/>
                <a:cs typeface="Calibri"/>
              </a:rPr>
              <a:t>or</a:t>
            </a:r>
            <a:r>
              <a:rPr sz="2600" b="1" dirty="0">
                <a:latin typeface="Calibri"/>
                <a:cs typeface="Calibri"/>
              </a:rPr>
              <a:t> </a:t>
            </a:r>
            <a:r>
              <a:rPr sz="2600" b="1" spc="-10" dirty="0">
                <a:latin typeface="Calibri"/>
                <a:cs typeface="Calibri"/>
              </a:rPr>
              <a:t>Authorized</a:t>
            </a:r>
            <a:r>
              <a:rPr sz="2600" b="1" spc="20" dirty="0">
                <a:latin typeface="Calibri"/>
                <a:cs typeface="Calibri"/>
              </a:rPr>
              <a:t> </a:t>
            </a:r>
            <a:r>
              <a:rPr sz="2600" b="1" spc="-15" dirty="0">
                <a:latin typeface="Calibri"/>
                <a:cs typeface="Calibri"/>
              </a:rPr>
              <a:t>Agent</a:t>
            </a:r>
            <a:r>
              <a:rPr sz="2600" b="1" spc="20" dirty="0">
                <a:latin typeface="Calibri"/>
                <a:cs typeface="Calibri"/>
              </a:rPr>
              <a:t> </a:t>
            </a:r>
            <a:r>
              <a:rPr sz="2600" b="1" spc="-15" dirty="0">
                <a:latin typeface="Calibri"/>
                <a:cs typeface="Calibri"/>
              </a:rPr>
              <a:t>to</a:t>
            </a:r>
            <a:r>
              <a:rPr sz="2600" b="1" dirty="0">
                <a:latin typeface="Calibri"/>
                <a:cs typeface="Calibri"/>
              </a:rPr>
              <a:t> </a:t>
            </a:r>
            <a:r>
              <a:rPr sz="2600" b="1" spc="-15" dirty="0">
                <a:latin typeface="Calibri"/>
                <a:cs typeface="Calibri"/>
              </a:rPr>
              <a:t>complete </a:t>
            </a:r>
            <a:r>
              <a:rPr sz="2600" b="1" spc="-575" dirty="0">
                <a:latin typeface="Calibri"/>
                <a:cs typeface="Calibri"/>
              </a:rPr>
              <a:t> </a:t>
            </a:r>
            <a:r>
              <a:rPr sz="2600" b="1" spc="-5" dirty="0">
                <a:latin typeface="Calibri"/>
                <a:cs typeface="Calibri"/>
              </a:rPr>
              <a:t>Section</a:t>
            </a:r>
            <a:r>
              <a:rPr sz="2600" b="1" spc="5" dirty="0">
                <a:latin typeface="Calibri"/>
                <a:cs typeface="Calibri"/>
              </a:rPr>
              <a:t> </a:t>
            </a:r>
            <a:r>
              <a:rPr sz="2600" b="1" spc="-5" dirty="0">
                <a:latin typeface="Calibri"/>
                <a:cs typeface="Calibri"/>
              </a:rPr>
              <a:t>2 of</a:t>
            </a:r>
            <a:r>
              <a:rPr sz="2600" b="1" dirty="0">
                <a:latin typeface="Calibri"/>
                <a:cs typeface="Calibri"/>
              </a:rPr>
              <a:t> </a:t>
            </a:r>
            <a:r>
              <a:rPr sz="2600" b="1" spc="-10" dirty="0">
                <a:latin typeface="Calibri"/>
                <a:cs typeface="Calibri"/>
              </a:rPr>
              <a:t>Form</a:t>
            </a:r>
            <a:r>
              <a:rPr sz="2600" b="1" spc="-5" dirty="0">
                <a:latin typeface="Calibri"/>
                <a:cs typeface="Calibri"/>
              </a:rPr>
              <a:t> I-9?</a:t>
            </a:r>
            <a:endParaRPr sz="2600">
              <a:latin typeface="Calibri"/>
              <a:cs typeface="Calibri"/>
            </a:endParaRPr>
          </a:p>
          <a:p>
            <a:pPr marL="241300" indent="-229235">
              <a:lnSpc>
                <a:spcPts val="2650"/>
              </a:lnSpc>
              <a:spcBef>
                <a:spcPts val="65"/>
              </a:spcBef>
              <a:buFont typeface="Arial"/>
              <a:buChar char="•"/>
              <a:tabLst>
                <a:tab pos="241935" algn="l"/>
              </a:tabLst>
            </a:pPr>
            <a:r>
              <a:rPr sz="2600" spc="-5" dirty="0">
                <a:latin typeface="Calibri"/>
                <a:cs typeface="Calibri"/>
              </a:rPr>
              <a:t>All</a:t>
            </a:r>
            <a:r>
              <a:rPr sz="2600" spc="10" dirty="0">
                <a:latin typeface="Calibri"/>
                <a:cs typeface="Calibri"/>
              </a:rPr>
              <a:t> </a:t>
            </a:r>
            <a:r>
              <a:rPr sz="2600" spc="-15" dirty="0">
                <a:latin typeface="Calibri"/>
                <a:cs typeface="Calibri"/>
              </a:rPr>
              <a:t>trained</a:t>
            </a:r>
            <a:r>
              <a:rPr sz="2600" spc="20" dirty="0">
                <a:latin typeface="Calibri"/>
                <a:cs typeface="Calibri"/>
              </a:rPr>
              <a:t> </a:t>
            </a:r>
            <a:r>
              <a:rPr sz="2600" spc="-15" dirty="0">
                <a:latin typeface="Calibri"/>
                <a:cs typeface="Calibri"/>
              </a:rPr>
              <a:t>FSU</a:t>
            </a:r>
            <a:r>
              <a:rPr sz="2600" spc="10" dirty="0">
                <a:latin typeface="Calibri"/>
                <a:cs typeface="Calibri"/>
              </a:rPr>
              <a:t> </a:t>
            </a:r>
            <a:r>
              <a:rPr sz="2600" spc="-10" dirty="0">
                <a:latin typeface="Calibri"/>
                <a:cs typeface="Calibri"/>
              </a:rPr>
              <a:t>Department</a:t>
            </a:r>
            <a:r>
              <a:rPr sz="2600" spc="15" dirty="0">
                <a:latin typeface="Calibri"/>
                <a:cs typeface="Calibri"/>
              </a:rPr>
              <a:t> </a:t>
            </a:r>
            <a:r>
              <a:rPr sz="2600" spc="-20" dirty="0">
                <a:latin typeface="Calibri"/>
                <a:cs typeface="Calibri"/>
              </a:rPr>
              <a:t>Representatives</a:t>
            </a:r>
            <a:r>
              <a:rPr sz="2600" spc="10" dirty="0">
                <a:latin typeface="Calibri"/>
                <a:cs typeface="Calibri"/>
              </a:rPr>
              <a:t> </a:t>
            </a:r>
            <a:r>
              <a:rPr sz="2600" spc="-5" dirty="0">
                <a:latin typeface="Calibri"/>
                <a:cs typeface="Calibri"/>
              </a:rPr>
              <a:t>who</a:t>
            </a:r>
            <a:r>
              <a:rPr sz="2600" spc="10" dirty="0">
                <a:latin typeface="Calibri"/>
                <a:cs typeface="Calibri"/>
              </a:rPr>
              <a:t> </a:t>
            </a:r>
            <a:r>
              <a:rPr sz="2600" spc="-20" dirty="0">
                <a:latin typeface="Calibri"/>
                <a:cs typeface="Calibri"/>
              </a:rPr>
              <a:t>have</a:t>
            </a:r>
            <a:r>
              <a:rPr sz="2600" spc="-5" dirty="0">
                <a:latin typeface="Calibri"/>
                <a:cs typeface="Calibri"/>
              </a:rPr>
              <a:t> </a:t>
            </a:r>
            <a:r>
              <a:rPr sz="2600" spc="-10" dirty="0">
                <a:latin typeface="Calibri"/>
                <a:cs typeface="Calibri"/>
              </a:rPr>
              <a:t>access</a:t>
            </a:r>
            <a:endParaRPr sz="2600">
              <a:latin typeface="Calibri"/>
              <a:cs typeface="Calibri"/>
            </a:endParaRPr>
          </a:p>
          <a:p>
            <a:pPr marL="241300" marR="583565">
              <a:lnSpc>
                <a:spcPct val="70000"/>
              </a:lnSpc>
              <a:spcBef>
                <a:spcPts val="465"/>
              </a:spcBef>
            </a:pPr>
            <a:r>
              <a:rPr sz="2600" spc="-15" dirty="0">
                <a:latin typeface="Calibri"/>
                <a:cs typeface="Calibri"/>
              </a:rPr>
              <a:t>to</a:t>
            </a:r>
            <a:r>
              <a:rPr sz="2600" spc="10" dirty="0">
                <a:latin typeface="Calibri"/>
                <a:cs typeface="Calibri"/>
              </a:rPr>
              <a:t> </a:t>
            </a:r>
            <a:r>
              <a:rPr sz="2600" spc="-5" dirty="0">
                <a:latin typeface="Calibri"/>
                <a:cs typeface="Calibri"/>
              </a:rPr>
              <a:t>the</a:t>
            </a:r>
            <a:r>
              <a:rPr sz="2600" spc="-10" dirty="0">
                <a:latin typeface="Calibri"/>
                <a:cs typeface="Calibri"/>
              </a:rPr>
              <a:t> </a:t>
            </a:r>
            <a:r>
              <a:rPr sz="2600" spc="-5" dirty="0">
                <a:latin typeface="Calibri"/>
                <a:cs typeface="Calibri"/>
              </a:rPr>
              <a:t>online</a:t>
            </a:r>
            <a:r>
              <a:rPr sz="2600" dirty="0">
                <a:latin typeface="Calibri"/>
                <a:cs typeface="Calibri"/>
              </a:rPr>
              <a:t> </a:t>
            </a:r>
            <a:r>
              <a:rPr sz="2600" spc="-5" dirty="0">
                <a:latin typeface="Calibri"/>
                <a:cs typeface="Calibri"/>
              </a:rPr>
              <a:t>I-9 </a:t>
            </a:r>
            <a:r>
              <a:rPr sz="2600" spc="-15" dirty="0">
                <a:latin typeface="Calibri"/>
                <a:cs typeface="Calibri"/>
              </a:rPr>
              <a:t>software,</a:t>
            </a:r>
            <a:r>
              <a:rPr sz="2600" spc="20" dirty="0">
                <a:latin typeface="Calibri"/>
                <a:cs typeface="Calibri"/>
              </a:rPr>
              <a:t> </a:t>
            </a:r>
            <a:r>
              <a:rPr sz="2600" spc="-10" dirty="0">
                <a:latin typeface="Calibri"/>
                <a:cs typeface="Calibri"/>
              </a:rPr>
              <a:t>Guardian,</a:t>
            </a:r>
            <a:r>
              <a:rPr sz="2600" spc="15" dirty="0">
                <a:latin typeface="Calibri"/>
                <a:cs typeface="Calibri"/>
              </a:rPr>
              <a:t> </a:t>
            </a:r>
            <a:r>
              <a:rPr sz="2600" spc="-20" dirty="0">
                <a:latin typeface="Calibri"/>
                <a:cs typeface="Calibri"/>
              </a:rPr>
              <a:t>have</a:t>
            </a:r>
            <a:r>
              <a:rPr sz="2600" spc="-10" dirty="0">
                <a:latin typeface="Calibri"/>
                <a:cs typeface="Calibri"/>
              </a:rPr>
              <a:t> </a:t>
            </a:r>
            <a:r>
              <a:rPr sz="2600" spc="-5" dirty="0">
                <a:latin typeface="Calibri"/>
                <a:cs typeface="Calibri"/>
              </a:rPr>
              <a:t>the authority</a:t>
            </a:r>
            <a:r>
              <a:rPr sz="2600" spc="30" dirty="0">
                <a:latin typeface="Calibri"/>
                <a:cs typeface="Calibri"/>
              </a:rPr>
              <a:t> </a:t>
            </a:r>
            <a:r>
              <a:rPr sz="2600" spc="-20" dirty="0">
                <a:latin typeface="Calibri"/>
                <a:cs typeface="Calibri"/>
              </a:rPr>
              <a:t>to </a:t>
            </a:r>
            <a:r>
              <a:rPr sz="2600" spc="-575" dirty="0">
                <a:latin typeface="Calibri"/>
                <a:cs typeface="Calibri"/>
              </a:rPr>
              <a:t> </a:t>
            </a:r>
            <a:r>
              <a:rPr sz="2600" spc="-15" dirty="0">
                <a:latin typeface="Calibri"/>
                <a:cs typeface="Calibri"/>
              </a:rPr>
              <a:t>complete</a:t>
            </a:r>
            <a:r>
              <a:rPr sz="2600" spc="5" dirty="0">
                <a:latin typeface="Calibri"/>
                <a:cs typeface="Calibri"/>
              </a:rPr>
              <a:t> </a:t>
            </a:r>
            <a:r>
              <a:rPr sz="2600" spc="-5" dirty="0">
                <a:latin typeface="Calibri"/>
                <a:cs typeface="Calibri"/>
              </a:rPr>
              <a:t>Section</a:t>
            </a:r>
            <a:r>
              <a:rPr sz="2600" spc="20" dirty="0">
                <a:latin typeface="Calibri"/>
                <a:cs typeface="Calibri"/>
              </a:rPr>
              <a:t> </a:t>
            </a:r>
            <a:r>
              <a:rPr sz="2600" spc="-5" dirty="0">
                <a:latin typeface="Calibri"/>
                <a:cs typeface="Calibri"/>
              </a:rPr>
              <a:t>2</a:t>
            </a:r>
            <a:r>
              <a:rPr sz="2600" spc="-10" dirty="0">
                <a:latin typeface="Calibri"/>
                <a:cs typeface="Calibri"/>
              </a:rPr>
              <a:t> </a:t>
            </a:r>
            <a:r>
              <a:rPr sz="2600" spc="-5" dirty="0">
                <a:latin typeface="Calibri"/>
                <a:cs typeface="Calibri"/>
              </a:rPr>
              <a:t>as</a:t>
            </a:r>
            <a:r>
              <a:rPr sz="2600" dirty="0">
                <a:latin typeface="Calibri"/>
                <a:cs typeface="Calibri"/>
              </a:rPr>
              <a:t> </a:t>
            </a:r>
            <a:r>
              <a:rPr sz="2600" spc="-5" dirty="0">
                <a:latin typeface="Calibri"/>
                <a:cs typeface="Calibri"/>
              </a:rPr>
              <a:t>the</a:t>
            </a:r>
            <a:r>
              <a:rPr sz="2600" spc="-15" dirty="0">
                <a:latin typeface="Calibri"/>
                <a:cs typeface="Calibri"/>
              </a:rPr>
              <a:t> </a:t>
            </a:r>
            <a:r>
              <a:rPr sz="2600" b="1" spc="-10" dirty="0">
                <a:latin typeface="Calibri"/>
                <a:cs typeface="Calibri"/>
              </a:rPr>
              <a:t>Employer</a:t>
            </a:r>
            <a:r>
              <a:rPr sz="2600" spc="-10" dirty="0">
                <a:latin typeface="Calibri"/>
                <a:cs typeface="Calibri"/>
              </a:rPr>
              <a:t>.</a:t>
            </a:r>
            <a:endParaRPr sz="2600">
              <a:latin typeface="Calibri"/>
              <a:cs typeface="Calibri"/>
            </a:endParaRPr>
          </a:p>
          <a:p>
            <a:pPr marL="698500" marR="76200" lvl="1" indent="-228600">
              <a:lnSpc>
                <a:spcPct val="70000"/>
              </a:lnSpc>
              <a:spcBef>
                <a:spcPts val="500"/>
              </a:spcBef>
              <a:buFont typeface="Arial"/>
              <a:buChar char="•"/>
              <a:tabLst>
                <a:tab pos="697865" algn="l"/>
                <a:tab pos="698500" algn="l"/>
              </a:tabLst>
            </a:pPr>
            <a:r>
              <a:rPr sz="2200" spc="-5" dirty="0">
                <a:latin typeface="Calibri"/>
                <a:cs typeface="Calibri"/>
              </a:rPr>
              <a:t>I-9s</a:t>
            </a:r>
            <a:r>
              <a:rPr sz="2200" spc="5" dirty="0">
                <a:latin typeface="Calibri"/>
                <a:cs typeface="Calibri"/>
              </a:rPr>
              <a:t> </a:t>
            </a:r>
            <a:r>
              <a:rPr sz="2200" spc="-10" dirty="0">
                <a:latin typeface="Calibri"/>
                <a:cs typeface="Calibri"/>
              </a:rPr>
              <a:t>completed </a:t>
            </a:r>
            <a:r>
              <a:rPr sz="2200" dirty="0">
                <a:latin typeface="Calibri"/>
                <a:cs typeface="Calibri"/>
              </a:rPr>
              <a:t>on </a:t>
            </a:r>
            <a:r>
              <a:rPr sz="2200" spc="-5" dirty="0">
                <a:latin typeface="Calibri"/>
                <a:cs typeface="Calibri"/>
              </a:rPr>
              <a:t>campus</a:t>
            </a:r>
            <a:r>
              <a:rPr sz="2200" spc="-15" dirty="0">
                <a:latin typeface="Calibri"/>
                <a:cs typeface="Calibri"/>
              </a:rPr>
              <a:t> </a:t>
            </a:r>
            <a:r>
              <a:rPr sz="2200" spc="-10" dirty="0">
                <a:latin typeface="Calibri"/>
                <a:cs typeface="Calibri"/>
              </a:rPr>
              <a:t>are</a:t>
            </a:r>
            <a:r>
              <a:rPr sz="2200" spc="5" dirty="0">
                <a:latin typeface="Calibri"/>
                <a:cs typeface="Calibri"/>
              </a:rPr>
              <a:t> </a:t>
            </a:r>
            <a:r>
              <a:rPr sz="2200" dirty="0">
                <a:latin typeface="Calibri"/>
                <a:cs typeface="Calibri"/>
              </a:rPr>
              <a:t>done</a:t>
            </a:r>
            <a:r>
              <a:rPr sz="2200" spc="-10" dirty="0">
                <a:latin typeface="Calibri"/>
                <a:cs typeface="Calibri"/>
              </a:rPr>
              <a:t> electronically </a:t>
            </a:r>
            <a:r>
              <a:rPr sz="2200" spc="-5" dirty="0">
                <a:latin typeface="Calibri"/>
                <a:cs typeface="Calibri"/>
              </a:rPr>
              <a:t>using</a:t>
            </a:r>
            <a:r>
              <a:rPr sz="2200" spc="-15" dirty="0">
                <a:latin typeface="Calibri"/>
                <a:cs typeface="Calibri"/>
              </a:rPr>
              <a:t> </a:t>
            </a:r>
            <a:r>
              <a:rPr sz="2200" dirty="0">
                <a:latin typeface="Calibri"/>
                <a:cs typeface="Calibri"/>
              </a:rPr>
              <a:t>the</a:t>
            </a:r>
            <a:r>
              <a:rPr sz="2200" spc="5" dirty="0">
                <a:latin typeface="Calibri"/>
                <a:cs typeface="Calibri"/>
              </a:rPr>
              <a:t> </a:t>
            </a:r>
            <a:r>
              <a:rPr sz="2200" spc="-10" dirty="0">
                <a:latin typeface="Calibri"/>
                <a:cs typeface="Calibri"/>
              </a:rPr>
              <a:t>Guardian </a:t>
            </a:r>
            <a:r>
              <a:rPr sz="2200" spc="-484" dirty="0">
                <a:latin typeface="Calibri"/>
                <a:cs typeface="Calibri"/>
              </a:rPr>
              <a:t> </a:t>
            </a:r>
            <a:r>
              <a:rPr sz="2200" spc="-20" dirty="0">
                <a:latin typeface="Calibri"/>
                <a:cs typeface="Calibri"/>
              </a:rPr>
              <a:t>system</a:t>
            </a:r>
            <a:endParaRPr sz="2200">
              <a:latin typeface="Calibri"/>
              <a:cs typeface="Calibri"/>
            </a:endParaRPr>
          </a:p>
          <a:p>
            <a:pPr marL="241300" indent="-229235">
              <a:lnSpc>
                <a:spcPts val="2650"/>
              </a:lnSpc>
              <a:spcBef>
                <a:spcPts val="65"/>
              </a:spcBef>
              <a:buFont typeface="Arial"/>
              <a:buChar char="•"/>
              <a:tabLst>
                <a:tab pos="241935" algn="l"/>
              </a:tabLst>
            </a:pPr>
            <a:r>
              <a:rPr sz="2600" spc="-5" dirty="0">
                <a:latin typeface="Calibri"/>
                <a:cs typeface="Calibri"/>
              </a:rPr>
              <a:t>If</a:t>
            </a:r>
            <a:r>
              <a:rPr sz="2600" spc="-10" dirty="0">
                <a:latin typeface="Calibri"/>
                <a:cs typeface="Calibri"/>
              </a:rPr>
              <a:t> working</a:t>
            </a:r>
            <a:r>
              <a:rPr sz="2600" spc="20" dirty="0">
                <a:latin typeface="Calibri"/>
                <a:cs typeface="Calibri"/>
              </a:rPr>
              <a:t> </a:t>
            </a:r>
            <a:r>
              <a:rPr sz="2600" spc="-35" dirty="0">
                <a:latin typeface="Calibri"/>
                <a:cs typeface="Calibri"/>
              </a:rPr>
              <a:t>remotely,</a:t>
            </a:r>
            <a:r>
              <a:rPr sz="2600" spc="25" dirty="0">
                <a:latin typeface="Calibri"/>
                <a:cs typeface="Calibri"/>
              </a:rPr>
              <a:t> </a:t>
            </a:r>
            <a:r>
              <a:rPr sz="2600" spc="-10" dirty="0">
                <a:latin typeface="Calibri"/>
                <a:cs typeface="Calibri"/>
              </a:rPr>
              <a:t>authorization</a:t>
            </a:r>
            <a:r>
              <a:rPr sz="2600" spc="30" dirty="0">
                <a:latin typeface="Calibri"/>
                <a:cs typeface="Calibri"/>
              </a:rPr>
              <a:t> </a:t>
            </a:r>
            <a:r>
              <a:rPr sz="2600" spc="-5" dirty="0">
                <a:latin typeface="Calibri"/>
                <a:cs typeface="Calibri"/>
              </a:rPr>
              <a:t>is</a:t>
            </a:r>
            <a:r>
              <a:rPr sz="2600" dirty="0">
                <a:latin typeface="Calibri"/>
                <a:cs typeface="Calibri"/>
              </a:rPr>
              <a:t> </a:t>
            </a:r>
            <a:r>
              <a:rPr sz="2600" spc="-10" dirty="0">
                <a:latin typeface="Calibri"/>
                <a:cs typeface="Calibri"/>
              </a:rPr>
              <a:t>given</a:t>
            </a:r>
            <a:r>
              <a:rPr sz="2600" spc="5" dirty="0">
                <a:latin typeface="Calibri"/>
                <a:cs typeface="Calibri"/>
              </a:rPr>
              <a:t> </a:t>
            </a:r>
            <a:r>
              <a:rPr sz="2600" spc="-5" dirty="0">
                <a:latin typeface="Calibri"/>
                <a:cs typeface="Calibri"/>
              </a:rPr>
              <a:t>via</a:t>
            </a:r>
            <a:r>
              <a:rPr sz="2600" spc="10" dirty="0">
                <a:latin typeface="Calibri"/>
                <a:cs typeface="Calibri"/>
              </a:rPr>
              <a:t> </a:t>
            </a:r>
            <a:r>
              <a:rPr sz="2600" spc="-5" dirty="0">
                <a:latin typeface="Calibri"/>
                <a:cs typeface="Calibri"/>
              </a:rPr>
              <a:t>the </a:t>
            </a:r>
            <a:r>
              <a:rPr sz="2600" spc="-20" dirty="0">
                <a:latin typeface="Calibri"/>
                <a:cs typeface="Calibri"/>
              </a:rPr>
              <a:t>Remote</a:t>
            </a:r>
            <a:r>
              <a:rPr sz="2600" spc="10" dirty="0">
                <a:latin typeface="Calibri"/>
                <a:cs typeface="Calibri"/>
              </a:rPr>
              <a:t> </a:t>
            </a:r>
            <a:r>
              <a:rPr sz="2600" spc="-15" dirty="0">
                <a:latin typeface="Calibri"/>
                <a:cs typeface="Calibri"/>
              </a:rPr>
              <a:t>Hire</a:t>
            </a:r>
            <a:endParaRPr sz="2600">
              <a:latin typeface="Calibri"/>
              <a:cs typeface="Calibri"/>
            </a:endParaRPr>
          </a:p>
          <a:p>
            <a:pPr marL="241300" marR="234315">
              <a:lnSpc>
                <a:spcPct val="70000"/>
              </a:lnSpc>
              <a:spcBef>
                <a:spcPts val="465"/>
              </a:spcBef>
            </a:pPr>
            <a:r>
              <a:rPr sz="2600" spc="-10" dirty="0">
                <a:latin typeface="Calibri"/>
                <a:cs typeface="Calibri"/>
              </a:rPr>
              <a:t>Authorized</a:t>
            </a:r>
            <a:r>
              <a:rPr sz="2600" dirty="0">
                <a:latin typeface="Calibri"/>
                <a:cs typeface="Calibri"/>
              </a:rPr>
              <a:t> </a:t>
            </a:r>
            <a:r>
              <a:rPr sz="2600" spc="-15" dirty="0">
                <a:latin typeface="Calibri"/>
                <a:cs typeface="Calibri"/>
              </a:rPr>
              <a:t>Agent</a:t>
            </a:r>
            <a:r>
              <a:rPr sz="2600" spc="-5" dirty="0">
                <a:latin typeface="Calibri"/>
                <a:cs typeface="Calibri"/>
              </a:rPr>
              <a:t> </a:t>
            </a:r>
            <a:r>
              <a:rPr sz="2600" spc="-15" dirty="0">
                <a:latin typeface="Calibri"/>
                <a:cs typeface="Calibri"/>
              </a:rPr>
              <a:t>Form</a:t>
            </a:r>
            <a:r>
              <a:rPr sz="2600" spc="15" dirty="0">
                <a:latin typeface="Calibri"/>
                <a:cs typeface="Calibri"/>
              </a:rPr>
              <a:t> </a:t>
            </a:r>
            <a:r>
              <a:rPr sz="2600" spc="-15" dirty="0">
                <a:latin typeface="Calibri"/>
                <a:cs typeface="Calibri"/>
              </a:rPr>
              <a:t>to</a:t>
            </a:r>
            <a:r>
              <a:rPr sz="2600" spc="15" dirty="0">
                <a:latin typeface="Calibri"/>
                <a:cs typeface="Calibri"/>
              </a:rPr>
              <a:t> </a:t>
            </a:r>
            <a:r>
              <a:rPr sz="2600" spc="-5" dirty="0">
                <a:latin typeface="Calibri"/>
                <a:cs typeface="Calibri"/>
              </a:rPr>
              <a:t>Public</a:t>
            </a:r>
            <a:r>
              <a:rPr sz="2600" spc="-10" dirty="0">
                <a:latin typeface="Calibri"/>
                <a:cs typeface="Calibri"/>
              </a:rPr>
              <a:t> Notaries</a:t>
            </a:r>
            <a:r>
              <a:rPr sz="2600" spc="25" dirty="0">
                <a:latin typeface="Calibri"/>
                <a:cs typeface="Calibri"/>
              </a:rPr>
              <a:t> </a:t>
            </a:r>
            <a:r>
              <a:rPr sz="2600" spc="-5" dirty="0">
                <a:latin typeface="Calibri"/>
                <a:cs typeface="Calibri"/>
              </a:rPr>
              <a:t>or</a:t>
            </a:r>
            <a:r>
              <a:rPr sz="2600" spc="15" dirty="0">
                <a:latin typeface="Calibri"/>
                <a:cs typeface="Calibri"/>
              </a:rPr>
              <a:t> </a:t>
            </a:r>
            <a:r>
              <a:rPr sz="2600" spc="-5" dirty="0">
                <a:latin typeface="Calibri"/>
                <a:cs typeface="Calibri"/>
              </a:rPr>
              <a:t>other</a:t>
            </a:r>
            <a:r>
              <a:rPr sz="2600" spc="5" dirty="0">
                <a:latin typeface="Calibri"/>
                <a:cs typeface="Calibri"/>
              </a:rPr>
              <a:t> </a:t>
            </a:r>
            <a:r>
              <a:rPr sz="2600" spc="-15" dirty="0">
                <a:latin typeface="Calibri"/>
                <a:cs typeface="Calibri"/>
              </a:rPr>
              <a:t>university </a:t>
            </a:r>
            <a:r>
              <a:rPr sz="2600" spc="-570" dirty="0">
                <a:latin typeface="Calibri"/>
                <a:cs typeface="Calibri"/>
              </a:rPr>
              <a:t> </a:t>
            </a:r>
            <a:r>
              <a:rPr sz="2600" spc="-5" dirty="0">
                <a:latin typeface="Calibri"/>
                <a:cs typeface="Calibri"/>
              </a:rPr>
              <a:t>HR</a:t>
            </a:r>
            <a:r>
              <a:rPr sz="2600" spc="5" dirty="0">
                <a:latin typeface="Calibri"/>
                <a:cs typeface="Calibri"/>
              </a:rPr>
              <a:t> </a:t>
            </a:r>
            <a:r>
              <a:rPr sz="2600" spc="-20" dirty="0">
                <a:latin typeface="Calibri"/>
                <a:cs typeface="Calibri"/>
              </a:rPr>
              <a:t>representatives</a:t>
            </a:r>
            <a:r>
              <a:rPr sz="2600" spc="5" dirty="0">
                <a:latin typeface="Calibri"/>
                <a:cs typeface="Calibri"/>
              </a:rPr>
              <a:t> </a:t>
            </a:r>
            <a:r>
              <a:rPr sz="2600" spc="-15" dirty="0">
                <a:latin typeface="Calibri"/>
                <a:cs typeface="Calibri"/>
              </a:rPr>
              <a:t>to</a:t>
            </a:r>
            <a:r>
              <a:rPr sz="2600" spc="10" dirty="0">
                <a:latin typeface="Calibri"/>
                <a:cs typeface="Calibri"/>
              </a:rPr>
              <a:t> </a:t>
            </a:r>
            <a:r>
              <a:rPr sz="2600" spc="-5" dirty="0">
                <a:latin typeface="Calibri"/>
                <a:cs typeface="Calibri"/>
              </a:rPr>
              <a:t>act</a:t>
            </a:r>
            <a:r>
              <a:rPr sz="2600" spc="15" dirty="0">
                <a:latin typeface="Calibri"/>
                <a:cs typeface="Calibri"/>
              </a:rPr>
              <a:t> </a:t>
            </a:r>
            <a:r>
              <a:rPr sz="2600" spc="-5" dirty="0">
                <a:latin typeface="Calibri"/>
                <a:cs typeface="Calibri"/>
              </a:rPr>
              <a:t>as</a:t>
            </a:r>
            <a:r>
              <a:rPr sz="2600" dirty="0">
                <a:latin typeface="Calibri"/>
                <a:cs typeface="Calibri"/>
              </a:rPr>
              <a:t> </a:t>
            </a:r>
            <a:r>
              <a:rPr sz="2600" spc="-10" dirty="0">
                <a:latin typeface="Calibri"/>
                <a:cs typeface="Calibri"/>
              </a:rPr>
              <a:t>FSU's</a:t>
            </a:r>
            <a:r>
              <a:rPr sz="2600" dirty="0">
                <a:latin typeface="Calibri"/>
                <a:cs typeface="Calibri"/>
              </a:rPr>
              <a:t> </a:t>
            </a:r>
            <a:r>
              <a:rPr sz="2600" b="1" spc="-10" dirty="0">
                <a:latin typeface="Calibri"/>
                <a:cs typeface="Calibri"/>
              </a:rPr>
              <a:t>Authorized</a:t>
            </a:r>
            <a:r>
              <a:rPr sz="2600" b="1" spc="30" dirty="0">
                <a:latin typeface="Calibri"/>
                <a:cs typeface="Calibri"/>
              </a:rPr>
              <a:t> </a:t>
            </a:r>
            <a:r>
              <a:rPr sz="2600" b="1" spc="-15" dirty="0">
                <a:latin typeface="Calibri"/>
                <a:cs typeface="Calibri"/>
              </a:rPr>
              <a:t>Agent</a:t>
            </a:r>
            <a:r>
              <a:rPr sz="2600" spc="-15" dirty="0">
                <a:latin typeface="Calibri"/>
                <a:cs typeface="Calibri"/>
              </a:rPr>
              <a:t>.</a:t>
            </a:r>
            <a:endParaRPr sz="2600">
              <a:latin typeface="Calibri"/>
              <a:cs typeface="Calibri"/>
            </a:endParaRPr>
          </a:p>
          <a:p>
            <a:pPr marL="698500" marR="295910" lvl="1" indent="-228600">
              <a:lnSpc>
                <a:spcPct val="70000"/>
              </a:lnSpc>
              <a:spcBef>
                <a:spcPts val="500"/>
              </a:spcBef>
              <a:buFont typeface="Arial"/>
              <a:buChar char="•"/>
              <a:tabLst>
                <a:tab pos="697865" algn="l"/>
                <a:tab pos="698500" algn="l"/>
              </a:tabLst>
            </a:pPr>
            <a:r>
              <a:rPr sz="2200" spc="-5" dirty="0">
                <a:latin typeface="Calibri"/>
                <a:cs typeface="Calibri"/>
              </a:rPr>
              <a:t>I-9s</a:t>
            </a:r>
            <a:r>
              <a:rPr sz="2200" spc="15" dirty="0">
                <a:latin typeface="Calibri"/>
                <a:cs typeface="Calibri"/>
              </a:rPr>
              <a:t> </a:t>
            </a:r>
            <a:r>
              <a:rPr sz="2200" spc="-10" dirty="0">
                <a:latin typeface="Calibri"/>
                <a:cs typeface="Calibri"/>
              </a:rPr>
              <a:t>completed</a:t>
            </a:r>
            <a:r>
              <a:rPr sz="2200" dirty="0">
                <a:latin typeface="Calibri"/>
                <a:cs typeface="Calibri"/>
              </a:rPr>
              <a:t> </a:t>
            </a:r>
            <a:r>
              <a:rPr sz="2200" spc="-10" dirty="0">
                <a:latin typeface="Calibri"/>
                <a:cs typeface="Calibri"/>
              </a:rPr>
              <a:t>remotely</a:t>
            </a:r>
            <a:r>
              <a:rPr sz="2200" spc="20" dirty="0">
                <a:latin typeface="Calibri"/>
                <a:cs typeface="Calibri"/>
              </a:rPr>
              <a:t> </a:t>
            </a:r>
            <a:r>
              <a:rPr sz="2200" spc="-15" dirty="0">
                <a:latin typeface="Calibri"/>
                <a:cs typeface="Calibri"/>
              </a:rPr>
              <a:t>are</a:t>
            </a:r>
            <a:r>
              <a:rPr sz="2200" spc="10" dirty="0">
                <a:latin typeface="Calibri"/>
                <a:cs typeface="Calibri"/>
              </a:rPr>
              <a:t> </a:t>
            </a:r>
            <a:r>
              <a:rPr sz="2200" spc="-10" dirty="0">
                <a:latin typeface="Calibri"/>
                <a:cs typeface="Calibri"/>
              </a:rPr>
              <a:t>completed</a:t>
            </a:r>
            <a:r>
              <a:rPr sz="2200" dirty="0">
                <a:latin typeface="Calibri"/>
                <a:cs typeface="Calibri"/>
              </a:rPr>
              <a:t> </a:t>
            </a:r>
            <a:r>
              <a:rPr sz="2200" spc="-10" dirty="0">
                <a:latin typeface="Calibri"/>
                <a:cs typeface="Calibri"/>
              </a:rPr>
              <a:t>electronically</a:t>
            </a:r>
            <a:r>
              <a:rPr sz="2200" dirty="0">
                <a:latin typeface="Calibri"/>
                <a:cs typeface="Calibri"/>
              </a:rPr>
              <a:t> </a:t>
            </a:r>
            <a:r>
              <a:rPr sz="2200" spc="-5" dirty="0">
                <a:latin typeface="Calibri"/>
                <a:cs typeface="Calibri"/>
              </a:rPr>
              <a:t>via </a:t>
            </a:r>
            <a:r>
              <a:rPr sz="2200" spc="-10" dirty="0">
                <a:latin typeface="Calibri"/>
                <a:cs typeface="Calibri"/>
              </a:rPr>
              <a:t>Guardian. </a:t>
            </a:r>
            <a:r>
              <a:rPr sz="2200" spc="-484" dirty="0">
                <a:latin typeface="Calibri"/>
                <a:cs typeface="Calibri"/>
              </a:rPr>
              <a:t> </a:t>
            </a:r>
            <a:r>
              <a:rPr sz="2200" dirty="0">
                <a:latin typeface="Calibri"/>
                <a:cs typeface="Calibri"/>
              </a:rPr>
              <a:t>Please</a:t>
            </a:r>
            <a:r>
              <a:rPr sz="2200" spc="-10" dirty="0">
                <a:latin typeface="Calibri"/>
                <a:cs typeface="Calibri"/>
              </a:rPr>
              <a:t> review </a:t>
            </a:r>
            <a:r>
              <a:rPr sz="2200" dirty="0">
                <a:latin typeface="Calibri"/>
                <a:cs typeface="Calibri"/>
              </a:rPr>
              <a:t>the</a:t>
            </a:r>
            <a:r>
              <a:rPr sz="2200" spc="-15" dirty="0">
                <a:solidFill>
                  <a:srgbClr val="0562C1"/>
                </a:solidFill>
                <a:latin typeface="Calibri"/>
                <a:cs typeface="Calibri"/>
              </a:rPr>
              <a:t> </a:t>
            </a:r>
            <a:r>
              <a:rPr sz="2200" u="heavy" spc="-10" dirty="0">
                <a:solidFill>
                  <a:srgbClr val="0562C1"/>
                </a:solidFill>
                <a:uFill>
                  <a:solidFill>
                    <a:srgbClr val="0562C1"/>
                  </a:solidFill>
                </a:uFill>
                <a:latin typeface="Calibri"/>
                <a:cs typeface="Calibri"/>
              </a:rPr>
              <a:t>Electronic</a:t>
            </a:r>
            <a:r>
              <a:rPr sz="2200" u="heavy" spc="-25" dirty="0">
                <a:solidFill>
                  <a:srgbClr val="0562C1"/>
                </a:solidFill>
                <a:uFill>
                  <a:solidFill>
                    <a:srgbClr val="0562C1"/>
                  </a:solidFill>
                </a:uFill>
                <a:latin typeface="Calibri"/>
                <a:cs typeface="Calibri"/>
              </a:rPr>
              <a:t> </a:t>
            </a:r>
            <a:r>
              <a:rPr sz="2200" u="heavy" spc="-15" dirty="0">
                <a:solidFill>
                  <a:srgbClr val="0562C1"/>
                </a:solidFill>
                <a:uFill>
                  <a:solidFill>
                    <a:srgbClr val="0562C1"/>
                  </a:solidFill>
                </a:uFill>
                <a:latin typeface="Calibri"/>
                <a:cs typeface="Calibri"/>
              </a:rPr>
              <a:t>Remote</a:t>
            </a:r>
            <a:r>
              <a:rPr sz="2200" u="heavy" spc="20" dirty="0">
                <a:solidFill>
                  <a:srgbClr val="0562C1"/>
                </a:solidFill>
                <a:uFill>
                  <a:solidFill>
                    <a:srgbClr val="0562C1"/>
                  </a:solidFill>
                </a:uFill>
                <a:latin typeface="Calibri"/>
                <a:cs typeface="Calibri"/>
              </a:rPr>
              <a:t> </a:t>
            </a:r>
            <a:r>
              <a:rPr sz="2200" u="heavy" spc="-5" dirty="0">
                <a:solidFill>
                  <a:srgbClr val="0562C1"/>
                </a:solidFill>
                <a:uFill>
                  <a:solidFill>
                    <a:srgbClr val="0562C1"/>
                  </a:solidFill>
                </a:uFill>
                <a:latin typeface="Calibri"/>
                <a:cs typeface="Calibri"/>
              </a:rPr>
              <a:t>I-9</a:t>
            </a:r>
            <a:r>
              <a:rPr sz="2200" u="heavy" spc="-10" dirty="0">
                <a:solidFill>
                  <a:srgbClr val="0562C1"/>
                </a:solidFill>
                <a:uFill>
                  <a:solidFill>
                    <a:srgbClr val="0562C1"/>
                  </a:solidFill>
                </a:uFill>
                <a:latin typeface="Calibri"/>
                <a:cs typeface="Calibri"/>
              </a:rPr>
              <a:t> </a:t>
            </a:r>
            <a:r>
              <a:rPr sz="2200" u="heavy" spc="-5" dirty="0">
                <a:solidFill>
                  <a:srgbClr val="0562C1"/>
                </a:solidFill>
                <a:uFill>
                  <a:solidFill>
                    <a:srgbClr val="0562C1"/>
                  </a:solidFill>
                </a:uFill>
                <a:latin typeface="Calibri"/>
                <a:cs typeface="Calibri"/>
              </a:rPr>
              <a:t>Process.</a:t>
            </a:r>
            <a:endParaRPr sz="2200">
              <a:latin typeface="Calibri"/>
              <a:cs typeface="Calibri"/>
            </a:endParaRPr>
          </a:p>
          <a:p>
            <a:pPr marL="241300" indent="-229235">
              <a:lnSpc>
                <a:spcPts val="2975"/>
              </a:lnSpc>
              <a:spcBef>
                <a:spcPts val="65"/>
              </a:spcBef>
              <a:buFont typeface="Arial"/>
              <a:buChar char="•"/>
              <a:tabLst>
                <a:tab pos="241935" algn="l"/>
              </a:tabLst>
            </a:pPr>
            <a:r>
              <a:rPr sz="2600" b="1" spc="-114" dirty="0">
                <a:latin typeface="Calibri"/>
                <a:cs typeface="Calibri"/>
              </a:rPr>
              <a:t>To</a:t>
            </a:r>
            <a:r>
              <a:rPr sz="2600" b="1" spc="-20" dirty="0">
                <a:latin typeface="Calibri"/>
                <a:cs typeface="Calibri"/>
              </a:rPr>
              <a:t> </a:t>
            </a:r>
            <a:r>
              <a:rPr sz="2600" b="1" spc="-15" dirty="0">
                <a:latin typeface="Calibri"/>
                <a:cs typeface="Calibri"/>
              </a:rPr>
              <a:t>Rehire</a:t>
            </a:r>
            <a:endParaRPr sz="2600">
              <a:latin typeface="Calibri"/>
              <a:cs typeface="Calibri"/>
            </a:endParaRPr>
          </a:p>
          <a:p>
            <a:pPr marL="697865" lvl="1" indent="-228600">
              <a:lnSpc>
                <a:spcPts val="2350"/>
              </a:lnSpc>
              <a:buFont typeface="Arial"/>
              <a:buChar char="•"/>
              <a:tabLst>
                <a:tab pos="697865" algn="l"/>
                <a:tab pos="698500" algn="l"/>
              </a:tabLst>
            </a:pPr>
            <a:r>
              <a:rPr sz="2200" spc="-10" dirty="0">
                <a:latin typeface="Calibri"/>
                <a:cs typeface="Calibri"/>
              </a:rPr>
              <a:t>For more</a:t>
            </a:r>
            <a:r>
              <a:rPr sz="2200" spc="5" dirty="0">
                <a:latin typeface="Calibri"/>
                <a:cs typeface="Calibri"/>
              </a:rPr>
              <a:t> </a:t>
            </a:r>
            <a:r>
              <a:rPr sz="2200" spc="-10" dirty="0">
                <a:latin typeface="Calibri"/>
                <a:cs typeface="Calibri"/>
              </a:rPr>
              <a:t>detailed</a:t>
            </a:r>
            <a:r>
              <a:rPr sz="2200" spc="-5" dirty="0">
                <a:latin typeface="Calibri"/>
                <a:cs typeface="Calibri"/>
              </a:rPr>
              <a:t> </a:t>
            </a:r>
            <a:r>
              <a:rPr sz="2200" spc="-10" dirty="0">
                <a:latin typeface="Calibri"/>
                <a:cs typeface="Calibri"/>
              </a:rPr>
              <a:t>instructions follow</a:t>
            </a:r>
            <a:r>
              <a:rPr sz="2200" spc="-5" dirty="0">
                <a:latin typeface="Calibri"/>
                <a:cs typeface="Calibri"/>
              </a:rPr>
              <a:t> link</a:t>
            </a:r>
            <a:r>
              <a:rPr sz="2200" spc="-15" dirty="0">
                <a:latin typeface="Calibri"/>
                <a:cs typeface="Calibri"/>
              </a:rPr>
              <a:t> </a:t>
            </a:r>
            <a:r>
              <a:rPr sz="2200" spc="-10" dirty="0">
                <a:latin typeface="Calibri"/>
                <a:cs typeface="Calibri"/>
              </a:rPr>
              <a:t>provided:</a:t>
            </a:r>
            <a:endParaRPr sz="2200">
              <a:latin typeface="Calibri"/>
              <a:cs typeface="Calibri"/>
            </a:endParaRPr>
          </a:p>
          <a:p>
            <a:pPr marL="761365" lvl="1" indent="-292100">
              <a:lnSpc>
                <a:spcPts val="2495"/>
              </a:lnSpc>
              <a:buClr>
                <a:srgbClr val="000000"/>
              </a:buClr>
              <a:buFont typeface="Arial"/>
              <a:buChar char="•"/>
              <a:tabLst>
                <a:tab pos="761365" algn="l"/>
                <a:tab pos="762000" algn="l"/>
              </a:tabLst>
            </a:pPr>
            <a:r>
              <a:rPr sz="2200" u="heavy" spc="-15" dirty="0">
                <a:solidFill>
                  <a:srgbClr val="0562C1"/>
                </a:solidFill>
                <a:uFill>
                  <a:solidFill>
                    <a:srgbClr val="0562C1"/>
                  </a:solidFill>
                </a:uFill>
                <a:latin typeface="Calibri"/>
                <a:cs typeface="Calibri"/>
              </a:rPr>
              <a:t>https://hr.fsu.edu/?page=edm/i9/i9_06_section_3</a:t>
            </a:r>
            <a:endParaRPr sz="2200">
              <a:latin typeface="Calibri"/>
              <a:cs typeface="Calibri"/>
            </a:endParaRPr>
          </a:p>
        </p:txBody>
      </p:sp>
      <p:pic>
        <p:nvPicPr>
          <p:cNvPr id="5" name="Audio 4">
            <a:hlinkClick r:id="" action="ppaction://media"/>
            <a:extLst>
              <a:ext uri="{FF2B5EF4-FFF2-40B4-BE49-F238E27FC236}">
                <a16:creationId xmlns:a16="http://schemas.microsoft.com/office/drawing/2014/main" id="{4DE6268A-A20B-4FF4-A595-9C14CAC92C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913"/>
    </mc:Choice>
    <mc:Fallback xmlns="">
      <p:transition spd="slow" advTm="60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77494" y="615950"/>
            <a:ext cx="5703570" cy="5175250"/>
          </a:xfrm>
          <a:prstGeom prst="rect">
            <a:avLst/>
          </a:prstGeom>
        </p:spPr>
        <p:txBody>
          <a:bodyPr vert="horz" wrap="square" lIns="0" tIns="12700" rIns="0" bIns="0" rtlCol="0">
            <a:spAutoFit/>
          </a:bodyPr>
          <a:lstStyle/>
          <a:p>
            <a:pPr marL="3745229">
              <a:lnSpc>
                <a:spcPct val="100000"/>
              </a:lnSpc>
              <a:spcBef>
                <a:spcPts val="100"/>
              </a:spcBef>
            </a:pPr>
            <a:r>
              <a:rPr sz="1200" b="1" i="1" spc="-5" dirty="0">
                <a:solidFill>
                  <a:srgbClr val="201F1F"/>
                </a:solidFill>
                <a:latin typeface="Calibri"/>
                <a:cs typeface="Calibri"/>
              </a:rPr>
              <a:t>OMNI</a:t>
            </a:r>
            <a:r>
              <a:rPr sz="1200" b="1" i="1" spc="-25" dirty="0">
                <a:solidFill>
                  <a:srgbClr val="201F1F"/>
                </a:solidFill>
                <a:latin typeface="Calibri"/>
                <a:cs typeface="Calibri"/>
              </a:rPr>
              <a:t> </a:t>
            </a:r>
            <a:r>
              <a:rPr sz="1200" b="1" i="1" spc="-5" dirty="0">
                <a:solidFill>
                  <a:srgbClr val="201F1F"/>
                </a:solidFill>
                <a:latin typeface="Calibri"/>
                <a:cs typeface="Calibri"/>
              </a:rPr>
              <a:t>HR</a:t>
            </a:r>
            <a:r>
              <a:rPr sz="1200" b="1" i="1" spc="-15" dirty="0">
                <a:solidFill>
                  <a:srgbClr val="201F1F"/>
                </a:solidFill>
                <a:latin typeface="Calibri"/>
                <a:cs typeface="Calibri"/>
              </a:rPr>
              <a:t> </a:t>
            </a:r>
            <a:r>
              <a:rPr sz="1200" b="1" i="1" spc="-5" dirty="0">
                <a:solidFill>
                  <a:srgbClr val="201F1F"/>
                </a:solidFill>
                <a:latin typeface="Calibri"/>
                <a:cs typeface="Calibri"/>
              </a:rPr>
              <a:t>Training</a:t>
            </a:r>
            <a:r>
              <a:rPr sz="1200" b="1" i="1" spc="-15" dirty="0">
                <a:solidFill>
                  <a:srgbClr val="201F1F"/>
                </a:solidFill>
                <a:latin typeface="Calibri"/>
                <a:cs typeface="Calibri"/>
              </a:rPr>
              <a:t> </a:t>
            </a:r>
            <a:r>
              <a:rPr sz="1200" b="1" i="1" spc="-5" dirty="0">
                <a:solidFill>
                  <a:srgbClr val="201F1F"/>
                </a:solidFill>
                <a:latin typeface="Calibri"/>
                <a:cs typeface="Calibri"/>
              </a:rPr>
              <a:t>Guide</a:t>
            </a:r>
            <a:endParaRPr sz="1200">
              <a:latin typeface="Calibri"/>
              <a:cs typeface="Calibri"/>
            </a:endParaRPr>
          </a:p>
          <a:p>
            <a:pPr>
              <a:lnSpc>
                <a:spcPct val="100000"/>
              </a:lnSpc>
            </a:pPr>
            <a:endParaRPr sz="1200">
              <a:latin typeface="Calibri"/>
              <a:cs typeface="Calibri"/>
            </a:endParaRPr>
          </a:p>
          <a:p>
            <a:pPr>
              <a:lnSpc>
                <a:spcPct val="100000"/>
              </a:lnSpc>
              <a:spcBef>
                <a:spcPts val="55"/>
              </a:spcBef>
            </a:pPr>
            <a:endParaRPr sz="1500">
              <a:latin typeface="Calibri"/>
              <a:cs typeface="Calibri"/>
            </a:endParaRPr>
          </a:p>
          <a:p>
            <a:pPr marL="584835">
              <a:lnSpc>
                <a:spcPct val="100000"/>
              </a:lnSpc>
            </a:pPr>
            <a:r>
              <a:rPr sz="1400" b="1" spc="-5" dirty="0">
                <a:latin typeface="Calibri"/>
                <a:cs typeface="Calibri"/>
              </a:rPr>
              <a:t>Creating a</a:t>
            </a:r>
            <a:r>
              <a:rPr sz="1400" b="1" spc="5" dirty="0">
                <a:latin typeface="Calibri"/>
                <a:cs typeface="Calibri"/>
              </a:rPr>
              <a:t> </a:t>
            </a:r>
            <a:r>
              <a:rPr sz="1400" b="1" spc="-5" dirty="0">
                <a:latin typeface="Calibri"/>
                <a:cs typeface="Calibri"/>
              </a:rPr>
              <a:t>Job Offer</a:t>
            </a:r>
            <a:r>
              <a:rPr sz="1400" b="1" dirty="0">
                <a:latin typeface="Calibri"/>
                <a:cs typeface="Calibri"/>
              </a:rPr>
              <a:t> </a:t>
            </a:r>
            <a:r>
              <a:rPr sz="1400" b="1" spc="-5" dirty="0">
                <a:latin typeface="Calibri"/>
                <a:cs typeface="Calibri"/>
              </a:rPr>
              <a:t>from an</a:t>
            </a:r>
            <a:r>
              <a:rPr sz="1400" b="1" dirty="0">
                <a:latin typeface="Calibri"/>
                <a:cs typeface="Calibri"/>
              </a:rPr>
              <a:t> </a:t>
            </a:r>
            <a:r>
              <a:rPr sz="1400" b="1" spc="-5" dirty="0">
                <a:latin typeface="Calibri"/>
                <a:cs typeface="Calibri"/>
              </a:rPr>
              <a:t>Advertised</a:t>
            </a:r>
            <a:r>
              <a:rPr sz="1400" b="1" spc="5" dirty="0">
                <a:latin typeface="Calibri"/>
                <a:cs typeface="Calibri"/>
              </a:rPr>
              <a:t> </a:t>
            </a:r>
            <a:r>
              <a:rPr sz="1400" b="1" spc="-5" dirty="0">
                <a:latin typeface="Calibri"/>
                <a:cs typeface="Calibri"/>
              </a:rPr>
              <a:t>FWS</a:t>
            </a:r>
            <a:r>
              <a:rPr sz="1400" b="1" dirty="0">
                <a:latin typeface="Calibri"/>
                <a:cs typeface="Calibri"/>
              </a:rPr>
              <a:t> </a:t>
            </a:r>
            <a:r>
              <a:rPr sz="1400" b="1" spc="-5" dirty="0">
                <a:latin typeface="Calibri"/>
                <a:cs typeface="Calibri"/>
              </a:rPr>
              <a:t>Job</a:t>
            </a:r>
            <a:r>
              <a:rPr sz="1400" b="1" dirty="0">
                <a:latin typeface="Calibri"/>
                <a:cs typeface="Calibri"/>
              </a:rPr>
              <a:t> </a:t>
            </a:r>
            <a:r>
              <a:rPr sz="1400" b="1" spc="-5" dirty="0">
                <a:latin typeface="Calibri"/>
                <a:cs typeface="Calibri"/>
              </a:rPr>
              <a:t>Opening</a:t>
            </a:r>
            <a:endParaRPr sz="1400">
              <a:latin typeface="Calibri"/>
              <a:cs typeface="Calibri"/>
            </a:endParaRPr>
          </a:p>
          <a:p>
            <a:pPr>
              <a:lnSpc>
                <a:spcPct val="100000"/>
              </a:lnSpc>
              <a:spcBef>
                <a:spcPts val="40"/>
              </a:spcBef>
            </a:pPr>
            <a:endParaRPr sz="1550">
              <a:latin typeface="Calibri"/>
              <a:cs typeface="Calibri"/>
            </a:endParaRPr>
          </a:p>
          <a:p>
            <a:pPr marL="12700" marR="3491865" indent="8890" algn="just">
              <a:lnSpc>
                <a:spcPct val="210400"/>
              </a:lnSpc>
            </a:pPr>
            <a:r>
              <a:rPr sz="1200" b="1" spc="-5" dirty="0">
                <a:latin typeface="Calibri"/>
                <a:cs typeface="Calibri"/>
              </a:rPr>
              <a:t>Required Role: </a:t>
            </a:r>
            <a:r>
              <a:rPr sz="1200" b="1" spc="-5" dirty="0">
                <a:solidFill>
                  <a:srgbClr val="782C40"/>
                </a:solidFill>
                <a:latin typeface="Calibri"/>
                <a:cs typeface="Calibri"/>
              </a:rPr>
              <a:t>FSU_SS_MANAGER </a:t>
            </a:r>
            <a:r>
              <a:rPr sz="1200" b="1" spc="-260" dirty="0">
                <a:solidFill>
                  <a:srgbClr val="782C40"/>
                </a:solidFill>
                <a:latin typeface="Calibri"/>
                <a:cs typeface="Calibri"/>
              </a:rPr>
              <a:t> </a:t>
            </a:r>
            <a:r>
              <a:rPr sz="1200" b="1" spc="-5" dirty="0">
                <a:latin typeface="Calibri"/>
                <a:cs typeface="Calibri"/>
              </a:rPr>
              <a:t>Understanding the </a:t>
            </a:r>
            <a:r>
              <a:rPr sz="1200" b="1" dirty="0">
                <a:latin typeface="Calibri"/>
                <a:cs typeface="Calibri"/>
              </a:rPr>
              <a:t>process:</a:t>
            </a:r>
            <a:endParaRPr sz="1200">
              <a:latin typeface="Calibri"/>
              <a:cs typeface="Calibri"/>
            </a:endParaRPr>
          </a:p>
          <a:p>
            <a:pPr>
              <a:lnSpc>
                <a:spcPct val="100000"/>
              </a:lnSpc>
              <a:spcBef>
                <a:spcPts val="35"/>
              </a:spcBef>
            </a:pPr>
            <a:endParaRPr sz="1150">
              <a:latin typeface="Calibri"/>
              <a:cs typeface="Calibri"/>
            </a:endParaRPr>
          </a:p>
          <a:p>
            <a:pPr marL="12700" marR="5080" algn="just">
              <a:lnSpc>
                <a:spcPct val="109800"/>
              </a:lnSpc>
            </a:pPr>
            <a:r>
              <a:rPr sz="1200" spc="-5" dirty="0">
                <a:latin typeface="Calibri"/>
                <a:cs typeface="Calibri"/>
              </a:rPr>
              <a:t>Departments </a:t>
            </a:r>
            <a:r>
              <a:rPr sz="1200" dirty="0">
                <a:latin typeface="Calibri"/>
                <a:cs typeface="Calibri"/>
              </a:rPr>
              <a:t>can </a:t>
            </a:r>
            <a:r>
              <a:rPr sz="1200" spc="-5" dirty="0">
                <a:latin typeface="Calibri"/>
                <a:cs typeface="Calibri"/>
              </a:rPr>
              <a:t>create </a:t>
            </a:r>
            <a:r>
              <a:rPr sz="1200" dirty="0">
                <a:latin typeface="Calibri"/>
                <a:cs typeface="Calibri"/>
              </a:rPr>
              <a:t>their own FWS job </a:t>
            </a:r>
            <a:r>
              <a:rPr sz="1200" spc="-5" dirty="0">
                <a:latin typeface="Calibri"/>
                <a:cs typeface="Calibri"/>
              </a:rPr>
              <a:t>openings from </a:t>
            </a:r>
            <a:r>
              <a:rPr sz="1200" dirty="0">
                <a:latin typeface="Calibri"/>
                <a:cs typeface="Calibri"/>
              </a:rPr>
              <a:t>which to </a:t>
            </a:r>
            <a:r>
              <a:rPr sz="1200" spc="-5" dirty="0">
                <a:latin typeface="Calibri"/>
                <a:cs typeface="Calibri"/>
              </a:rPr>
              <a:t>recruit and hire FWS </a:t>
            </a:r>
            <a:r>
              <a:rPr sz="1200" dirty="0">
                <a:latin typeface="Calibri"/>
                <a:cs typeface="Calibri"/>
              </a:rPr>
              <a:t> </a:t>
            </a:r>
            <a:r>
              <a:rPr sz="1200" spc="-5" dirty="0">
                <a:latin typeface="Calibri"/>
                <a:cs typeface="Calibri"/>
              </a:rPr>
              <a:t>candidates. This topic details </a:t>
            </a:r>
            <a:r>
              <a:rPr sz="1200" dirty="0">
                <a:latin typeface="Calibri"/>
                <a:cs typeface="Calibri"/>
              </a:rPr>
              <a:t>the </a:t>
            </a:r>
            <a:r>
              <a:rPr sz="1200" spc="-5" dirty="0">
                <a:latin typeface="Calibri"/>
                <a:cs typeface="Calibri"/>
              </a:rPr>
              <a:t>steps </a:t>
            </a:r>
            <a:r>
              <a:rPr sz="1200" dirty="0">
                <a:latin typeface="Calibri"/>
                <a:cs typeface="Calibri"/>
              </a:rPr>
              <a:t>to </a:t>
            </a:r>
            <a:r>
              <a:rPr sz="1200" spc="-5" dirty="0">
                <a:latin typeface="Calibri"/>
                <a:cs typeface="Calibri"/>
              </a:rPr>
              <a:t>create </a:t>
            </a:r>
            <a:r>
              <a:rPr sz="1200" dirty="0">
                <a:latin typeface="Calibri"/>
                <a:cs typeface="Calibri"/>
              </a:rPr>
              <a:t>a job </a:t>
            </a:r>
            <a:r>
              <a:rPr sz="1200" spc="-5" dirty="0">
                <a:latin typeface="Calibri"/>
                <a:cs typeface="Calibri"/>
              </a:rPr>
              <a:t>offer from </a:t>
            </a:r>
            <a:r>
              <a:rPr sz="1200" dirty="0">
                <a:latin typeface="Calibri"/>
                <a:cs typeface="Calibri"/>
              </a:rPr>
              <a:t>an </a:t>
            </a:r>
            <a:r>
              <a:rPr sz="1200" i="1" spc="-5" dirty="0">
                <a:latin typeface="Calibri"/>
                <a:cs typeface="Calibri"/>
              </a:rPr>
              <a:t>advertised </a:t>
            </a:r>
            <a:r>
              <a:rPr sz="1200" spc="-5" dirty="0">
                <a:latin typeface="Calibri"/>
                <a:cs typeface="Calibri"/>
              </a:rPr>
              <a:t>FWS </a:t>
            </a:r>
            <a:r>
              <a:rPr sz="1200" dirty="0">
                <a:latin typeface="Calibri"/>
                <a:cs typeface="Calibri"/>
              </a:rPr>
              <a:t>job </a:t>
            </a:r>
            <a:r>
              <a:rPr sz="1200" spc="5" dirty="0">
                <a:latin typeface="Calibri"/>
                <a:cs typeface="Calibri"/>
              </a:rPr>
              <a:t> </a:t>
            </a:r>
            <a:r>
              <a:rPr sz="1200" spc="-5" dirty="0">
                <a:latin typeface="Calibri"/>
                <a:cs typeface="Calibri"/>
              </a:rPr>
              <a:t>opening</a:t>
            </a:r>
            <a:r>
              <a:rPr sz="1200" spc="-10" dirty="0">
                <a:latin typeface="Calibri"/>
                <a:cs typeface="Calibri"/>
              </a:rPr>
              <a:t> </a:t>
            </a:r>
            <a:r>
              <a:rPr sz="1200" dirty="0">
                <a:latin typeface="Calibri"/>
                <a:cs typeface="Calibri"/>
              </a:rPr>
              <a:t>in</a:t>
            </a:r>
            <a:r>
              <a:rPr sz="1200" spc="-5" dirty="0">
                <a:latin typeface="Calibri"/>
                <a:cs typeface="Calibri"/>
              </a:rPr>
              <a:t> OMNI </a:t>
            </a:r>
            <a:r>
              <a:rPr sz="1200" dirty="0">
                <a:latin typeface="Calibri"/>
                <a:cs typeface="Calibri"/>
              </a:rPr>
              <a:t>HR.</a:t>
            </a:r>
            <a:endParaRPr sz="1200">
              <a:latin typeface="Calibri"/>
              <a:cs typeface="Calibri"/>
            </a:endParaRPr>
          </a:p>
          <a:p>
            <a:pPr marL="12700" marR="257175">
              <a:lnSpc>
                <a:spcPct val="109200"/>
              </a:lnSpc>
              <a:spcBef>
                <a:spcPts val="819"/>
              </a:spcBef>
            </a:pPr>
            <a:r>
              <a:rPr sz="1200" spc="-5" dirty="0">
                <a:latin typeface="Calibri"/>
                <a:cs typeface="Calibri"/>
              </a:rPr>
              <a:t>The</a:t>
            </a:r>
            <a:r>
              <a:rPr sz="1200" spc="5" dirty="0">
                <a:latin typeface="Calibri"/>
                <a:cs typeface="Calibri"/>
              </a:rPr>
              <a:t> </a:t>
            </a:r>
            <a:r>
              <a:rPr sz="1200" spc="-5" dirty="0">
                <a:latin typeface="Calibri"/>
                <a:cs typeface="Calibri"/>
              </a:rPr>
              <a:t>hiring</a:t>
            </a:r>
            <a:r>
              <a:rPr sz="1200" dirty="0">
                <a:latin typeface="Calibri"/>
                <a:cs typeface="Calibri"/>
              </a:rPr>
              <a:t> </a:t>
            </a:r>
            <a:r>
              <a:rPr sz="1200" spc="-5" dirty="0">
                <a:latin typeface="Calibri"/>
                <a:cs typeface="Calibri"/>
              </a:rPr>
              <a:t>department</a:t>
            </a:r>
            <a:r>
              <a:rPr sz="1200" dirty="0">
                <a:latin typeface="Calibri"/>
                <a:cs typeface="Calibri"/>
              </a:rPr>
              <a:t> </a:t>
            </a:r>
            <a:r>
              <a:rPr sz="1200" spc="-5" dirty="0">
                <a:latin typeface="Calibri"/>
                <a:cs typeface="Calibri"/>
              </a:rPr>
              <a:t>must</a:t>
            </a:r>
            <a:r>
              <a:rPr sz="1200" dirty="0">
                <a:latin typeface="Calibri"/>
                <a:cs typeface="Calibri"/>
              </a:rPr>
              <a:t> </a:t>
            </a:r>
            <a:r>
              <a:rPr sz="1200" spc="-5" dirty="0">
                <a:latin typeface="Calibri"/>
                <a:cs typeface="Calibri"/>
              </a:rPr>
              <a:t>ensure</a:t>
            </a:r>
            <a:r>
              <a:rPr sz="1200" dirty="0">
                <a:latin typeface="Calibri"/>
                <a:cs typeface="Calibri"/>
              </a:rPr>
              <a:t> that the</a:t>
            </a:r>
            <a:r>
              <a:rPr sz="1200" spc="5" dirty="0">
                <a:latin typeface="Calibri"/>
                <a:cs typeface="Calibri"/>
              </a:rPr>
              <a:t> </a:t>
            </a:r>
            <a:r>
              <a:rPr sz="1200" dirty="0">
                <a:latin typeface="Calibri"/>
                <a:cs typeface="Calibri"/>
              </a:rPr>
              <a:t>top </a:t>
            </a:r>
            <a:r>
              <a:rPr sz="1200" spc="-5" dirty="0">
                <a:latin typeface="Calibri"/>
                <a:cs typeface="Calibri"/>
              </a:rPr>
              <a:t>candidate</a:t>
            </a:r>
            <a:r>
              <a:rPr sz="1200" spc="5" dirty="0">
                <a:latin typeface="Calibri"/>
                <a:cs typeface="Calibri"/>
              </a:rPr>
              <a:t> </a:t>
            </a:r>
            <a:r>
              <a:rPr sz="1200" spc="-5" dirty="0">
                <a:latin typeface="Calibri"/>
                <a:cs typeface="Calibri"/>
              </a:rPr>
              <a:t>qualifies,</a:t>
            </a:r>
            <a:r>
              <a:rPr sz="1200" dirty="0">
                <a:latin typeface="Calibri"/>
                <a:cs typeface="Calibri"/>
              </a:rPr>
              <a:t> is </a:t>
            </a:r>
            <a:r>
              <a:rPr sz="1200" spc="-5" dirty="0">
                <a:latin typeface="Calibri"/>
                <a:cs typeface="Calibri"/>
              </a:rPr>
              <a:t>interviewed,</a:t>
            </a:r>
            <a:r>
              <a:rPr sz="1200" dirty="0">
                <a:latin typeface="Calibri"/>
                <a:cs typeface="Calibri"/>
              </a:rPr>
              <a:t> </a:t>
            </a:r>
            <a:r>
              <a:rPr sz="1200" spc="-5" dirty="0">
                <a:latin typeface="Calibri"/>
                <a:cs typeface="Calibri"/>
              </a:rPr>
              <a:t>and </a:t>
            </a:r>
            <a:r>
              <a:rPr sz="1200" spc="-260" dirty="0">
                <a:latin typeface="Calibri"/>
                <a:cs typeface="Calibri"/>
              </a:rPr>
              <a:t> </a:t>
            </a:r>
            <a:r>
              <a:rPr sz="1200" u="sng" spc="-5" dirty="0">
                <a:solidFill>
                  <a:srgbClr val="006EC0"/>
                </a:solidFill>
                <a:uFill>
                  <a:solidFill>
                    <a:srgbClr val="006EC0"/>
                  </a:solidFill>
                </a:uFill>
                <a:latin typeface="Calibri"/>
                <a:cs typeface="Calibri"/>
              </a:rPr>
              <a:t>pre-employment checks </a:t>
            </a:r>
            <a:r>
              <a:rPr sz="1200" dirty="0">
                <a:latin typeface="Calibri"/>
                <a:cs typeface="Calibri"/>
              </a:rPr>
              <a:t>are </a:t>
            </a:r>
            <a:r>
              <a:rPr sz="1200" spc="-5" dirty="0">
                <a:latin typeface="Calibri"/>
                <a:cs typeface="Calibri"/>
              </a:rPr>
              <a:t>completed;</a:t>
            </a:r>
            <a:r>
              <a:rPr sz="1200" spc="5" dirty="0">
                <a:latin typeface="Calibri"/>
                <a:cs typeface="Calibri"/>
              </a:rPr>
              <a:t> </a:t>
            </a:r>
            <a:r>
              <a:rPr sz="1200" spc="-5" dirty="0">
                <a:latin typeface="Calibri"/>
                <a:cs typeface="Calibri"/>
              </a:rPr>
              <a:t>however,</a:t>
            </a:r>
            <a:r>
              <a:rPr sz="1200" dirty="0">
                <a:latin typeface="Calibri"/>
                <a:cs typeface="Calibri"/>
              </a:rPr>
              <a:t> with</a:t>
            </a:r>
            <a:r>
              <a:rPr sz="1200" spc="-5" dirty="0">
                <a:latin typeface="Calibri"/>
                <a:cs typeface="Calibri"/>
              </a:rPr>
              <a:t> regard</a:t>
            </a:r>
            <a:r>
              <a:rPr sz="1200" dirty="0">
                <a:latin typeface="Calibri"/>
                <a:cs typeface="Calibri"/>
              </a:rPr>
              <a:t> to</a:t>
            </a:r>
            <a:r>
              <a:rPr sz="1200" spc="5" dirty="0">
                <a:latin typeface="Calibri"/>
                <a:cs typeface="Calibri"/>
              </a:rPr>
              <a:t> </a:t>
            </a:r>
            <a:r>
              <a:rPr sz="1200" spc="-5" dirty="0">
                <a:latin typeface="Calibri"/>
                <a:cs typeface="Calibri"/>
              </a:rPr>
              <a:t>system</a:t>
            </a:r>
            <a:r>
              <a:rPr sz="1200" spc="-10" dirty="0">
                <a:latin typeface="Calibri"/>
                <a:cs typeface="Calibri"/>
              </a:rPr>
              <a:t> </a:t>
            </a:r>
            <a:r>
              <a:rPr sz="1200" spc="-5" dirty="0">
                <a:latin typeface="Calibri"/>
                <a:cs typeface="Calibri"/>
              </a:rPr>
              <a:t>coding,</a:t>
            </a:r>
            <a:r>
              <a:rPr sz="1200" dirty="0">
                <a:latin typeface="Calibri"/>
                <a:cs typeface="Calibri"/>
              </a:rPr>
              <a:t> the</a:t>
            </a:r>
            <a:endParaRPr sz="1200">
              <a:latin typeface="Calibri"/>
              <a:cs typeface="Calibri"/>
            </a:endParaRPr>
          </a:p>
          <a:p>
            <a:pPr marL="12700" marR="12065">
              <a:lnSpc>
                <a:spcPct val="109800"/>
              </a:lnSpc>
              <a:spcBef>
                <a:spcPts val="5"/>
              </a:spcBef>
            </a:pPr>
            <a:r>
              <a:rPr sz="1200" spc="-5" dirty="0">
                <a:latin typeface="Calibri"/>
                <a:cs typeface="Calibri"/>
              </a:rPr>
              <a:t>department</a:t>
            </a:r>
            <a:r>
              <a:rPr sz="1200" dirty="0">
                <a:latin typeface="Calibri"/>
                <a:cs typeface="Calibri"/>
              </a:rPr>
              <a:t> </a:t>
            </a:r>
            <a:r>
              <a:rPr sz="1200" spc="-5" dirty="0">
                <a:latin typeface="Calibri"/>
                <a:cs typeface="Calibri"/>
              </a:rPr>
              <a:t>does</a:t>
            </a:r>
            <a:r>
              <a:rPr sz="1200" dirty="0">
                <a:latin typeface="Calibri"/>
                <a:cs typeface="Calibri"/>
              </a:rPr>
              <a:t> </a:t>
            </a:r>
            <a:r>
              <a:rPr sz="1200" spc="-5" dirty="0">
                <a:latin typeface="Calibri"/>
                <a:cs typeface="Calibri"/>
              </a:rPr>
              <a:t>not</a:t>
            </a:r>
            <a:r>
              <a:rPr sz="1200" spc="5" dirty="0">
                <a:latin typeface="Calibri"/>
                <a:cs typeface="Calibri"/>
              </a:rPr>
              <a:t> </a:t>
            </a:r>
            <a:r>
              <a:rPr sz="1200" spc="-5" dirty="0">
                <a:latin typeface="Calibri"/>
                <a:cs typeface="Calibri"/>
              </a:rPr>
              <a:t>have</a:t>
            </a:r>
            <a:r>
              <a:rPr sz="1200" spc="5" dirty="0">
                <a:latin typeface="Calibri"/>
                <a:cs typeface="Calibri"/>
              </a:rPr>
              <a:t> </a:t>
            </a:r>
            <a:r>
              <a:rPr sz="1200" dirty="0">
                <a:latin typeface="Calibri"/>
                <a:cs typeface="Calibri"/>
              </a:rPr>
              <a:t>to</a:t>
            </a:r>
            <a:r>
              <a:rPr sz="1200" spc="10" dirty="0">
                <a:latin typeface="Calibri"/>
                <a:cs typeface="Calibri"/>
              </a:rPr>
              <a:t> </a:t>
            </a:r>
            <a:r>
              <a:rPr sz="1200" spc="-5" dirty="0">
                <a:latin typeface="Calibri"/>
                <a:cs typeface="Calibri"/>
              </a:rPr>
              <a:t>request</a:t>
            </a:r>
            <a:r>
              <a:rPr sz="1200" dirty="0">
                <a:latin typeface="Calibri"/>
                <a:cs typeface="Calibri"/>
              </a:rPr>
              <a:t> </a:t>
            </a:r>
            <a:r>
              <a:rPr sz="1200" spc="-5" dirty="0">
                <a:latin typeface="Calibri"/>
                <a:cs typeface="Calibri"/>
              </a:rPr>
              <a:t>applicants</a:t>
            </a:r>
            <a:r>
              <a:rPr sz="1200" dirty="0">
                <a:latin typeface="Calibri"/>
                <a:cs typeface="Calibri"/>
              </a:rPr>
              <a:t> to</a:t>
            </a:r>
            <a:r>
              <a:rPr sz="1200" spc="10" dirty="0">
                <a:latin typeface="Calibri"/>
                <a:cs typeface="Calibri"/>
              </a:rPr>
              <a:t> </a:t>
            </a:r>
            <a:r>
              <a:rPr sz="1200" spc="-5" dirty="0">
                <a:latin typeface="Calibri"/>
                <a:cs typeface="Calibri"/>
              </a:rPr>
              <a:t>be</a:t>
            </a:r>
            <a:r>
              <a:rPr sz="1200" spc="5" dirty="0">
                <a:latin typeface="Calibri"/>
                <a:cs typeface="Calibri"/>
              </a:rPr>
              <a:t> </a:t>
            </a:r>
            <a:r>
              <a:rPr sz="1200" spc="-5" dirty="0">
                <a:latin typeface="Calibri"/>
                <a:cs typeface="Calibri"/>
              </a:rPr>
              <a:t>routed,</a:t>
            </a:r>
            <a:r>
              <a:rPr sz="1200" spc="5" dirty="0">
                <a:latin typeface="Calibri"/>
                <a:cs typeface="Calibri"/>
              </a:rPr>
              <a:t> </a:t>
            </a:r>
            <a:r>
              <a:rPr sz="1200" spc="-5" dirty="0">
                <a:latin typeface="Calibri"/>
                <a:cs typeface="Calibri"/>
              </a:rPr>
              <a:t>create</a:t>
            </a:r>
            <a:r>
              <a:rPr sz="1200" spc="5" dirty="0">
                <a:latin typeface="Calibri"/>
                <a:cs typeface="Calibri"/>
              </a:rPr>
              <a:t> </a:t>
            </a:r>
            <a:r>
              <a:rPr sz="1200" spc="-5" dirty="0">
                <a:latin typeface="Calibri"/>
                <a:cs typeface="Calibri"/>
              </a:rPr>
              <a:t>interview</a:t>
            </a:r>
            <a:r>
              <a:rPr sz="1200" dirty="0">
                <a:latin typeface="Calibri"/>
                <a:cs typeface="Calibri"/>
              </a:rPr>
              <a:t> </a:t>
            </a:r>
            <a:r>
              <a:rPr sz="1200" spc="-5" dirty="0">
                <a:latin typeface="Calibri"/>
                <a:cs typeface="Calibri"/>
              </a:rPr>
              <a:t>evaluations, </a:t>
            </a:r>
            <a:r>
              <a:rPr sz="1200" spc="-254" dirty="0">
                <a:latin typeface="Calibri"/>
                <a:cs typeface="Calibri"/>
              </a:rPr>
              <a:t> </a:t>
            </a:r>
            <a:r>
              <a:rPr sz="1200" spc="-5" dirty="0">
                <a:latin typeface="Calibri"/>
                <a:cs typeface="Calibri"/>
              </a:rPr>
              <a:t>record disposition</a:t>
            </a:r>
            <a:r>
              <a:rPr sz="1200" dirty="0">
                <a:latin typeface="Calibri"/>
                <a:cs typeface="Calibri"/>
              </a:rPr>
              <a:t> </a:t>
            </a:r>
            <a:r>
              <a:rPr sz="1200" spc="-5" dirty="0">
                <a:latin typeface="Calibri"/>
                <a:cs typeface="Calibri"/>
              </a:rPr>
              <a:t>codes, </a:t>
            </a:r>
            <a:r>
              <a:rPr sz="1200" dirty="0">
                <a:latin typeface="Calibri"/>
                <a:cs typeface="Calibri"/>
              </a:rPr>
              <a:t>or</a:t>
            </a:r>
            <a:r>
              <a:rPr sz="1200" spc="5" dirty="0">
                <a:latin typeface="Calibri"/>
                <a:cs typeface="Calibri"/>
              </a:rPr>
              <a:t> </a:t>
            </a:r>
            <a:r>
              <a:rPr sz="1200" spc="-5" dirty="0">
                <a:latin typeface="Calibri"/>
                <a:cs typeface="Calibri"/>
              </a:rPr>
              <a:t>complete</a:t>
            </a:r>
            <a:r>
              <a:rPr sz="1200" spc="5" dirty="0">
                <a:latin typeface="Calibri"/>
                <a:cs typeface="Calibri"/>
              </a:rPr>
              <a:t> </a:t>
            </a:r>
            <a:r>
              <a:rPr sz="1200" dirty="0">
                <a:latin typeface="Calibri"/>
                <a:cs typeface="Calibri"/>
              </a:rPr>
              <a:t>the </a:t>
            </a:r>
            <a:r>
              <a:rPr sz="1200" spc="-5" dirty="0">
                <a:latin typeface="Calibri"/>
                <a:cs typeface="Calibri"/>
              </a:rPr>
              <a:t>pre-employment checklist</a:t>
            </a:r>
            <a:r>
              <a:rPr sz="1200" dirty="0">
                <a:latin typeface="Calibri"/>
                <a:cs typeface="Calibri"/>
              </a:rPr>
              <a:t> in </a:t>
            </a:r>
            <a:r>
              <a:rPr sz="1200" spc="-5" dirty="0">
                <a:latin typeface="Calibri"/>
                <a:cs typeface="Calibri"/>
              </a:rPr>
              <a:t>OMNI</a:t>
            </a:r>
            <a:r>
              <a:rPr sz="1200" dirty="0">
                <a:latin typeface="Calibri"/>
                <a:cs typeface="Calibri"/>
              </a:rPr>
              <a:t> </a:t>
            </a:r>
            <a:r>
              <a:rPr sz="1200" spc="-5" dirty="0">
                <a:latin typeface="Calibri"/>
                <a:cs typeface="Calibri"/>
              </a:rPr>
              <a:t>for</a:t>
            </a:r>
            <a:r>
              <a:rPr sz="1200" dirty="0">
                <a:latin typeface="Calibri"/>
                <a:cs typeface="Calibri"/>
              </a:rPr>
              <a:t> </a:t>
            </a:r>
            <a:r>
              <a:rPr sz="1200" spc="-5" dirty="0">
                <a:latin typeface="Calibri"/>
                <a:cs typeface="Calibri"/>
              </a:rPr>
              <a:t>FWS </a:t>
            </a:r>
            <a:r>
              <a:rPr sz="1200" dirty="0">
                <a:latin typeface="Calibri"/>
                <a:cs typeface="Calibri"/>
              </a:rPr>
              <a:t> </a:t>
            </a:r>
            <a:r>
              <a:rPr sz="1200" spc="-5" dirty="0">
                <a:latin typeface="Calibri"/>
                <a:cs typeface="Calibri"/>
              </a:rPr>
              <a:t>candidates.</a:t>
            </a:r>
            <a:endParaRPr sz="1200">
              <a:latin typeface="Calibri"/>
              <a:cs typeface="Calibri"/>
            </a:endParaRPr>
          </a:p>
          <a:p>
            <a:pPr>
              <a:lnSpc>
                <a:spcPct val="100000"/>
              </a:lnSpc>
              <a:spcBef>
                <a:spcPts val="15"/>
              </a:spcBef>
            </a:pPr>
            <a:endParaRPr sz="1450">
              <a:latin typeface="Calibri"/>
              <a:cs typeface="Calibri"/>
            </a:endParaRPr>
          </a:p>
          <a:p>
            <a:pPr marL="469900" indent="-228600">
              <a:lnSpc>
                <a:spcPct val="100000"/>
              </a:lnSpc>
              <a:buFont typeface="Symbol"/>
              <a:buChar char=""/>
              <a:tabLst>
                <a:tab pos="469265" algn="l"/>
                <a:tab pos="469900" algn="l"/>
              </a:tabLst>
            </a:pPr>
            <a:r>
              <a:rPr sz="1200" spc="-5" dirty="0">
                <a:latin typeface="Calibri"/>
                <a:cs typeface="Calibri"/>
              </a:rPr>
              <a:t>Submit Background</a:t>
            </a:r>
            <a:r>
              <a:rPr sz="1200" dirty="0">
                <a:latin typeface="Calibri"/>
                <a:cs typeface="Calibri"/>
              </a:rPr>
              <a:t> </a:t>
            </a:r>
            <a:r>
              <a:rPr sz="1200" spc="-5" dirty="0">
                <a:latin typeface="Calibri"/>
                <a:cs typeface="Calibri"/>
              </a:rPr>
              <a:t>Check</a:t>
            </a:r>
            <a:r>
              <a:rPr sz="1200" dirty="0">
                <a:latin typeface="Calibri"/>
                <a:cs typeface="Calibri"/>
              </a:rPr>
              <a:t> </a:t>
            </a:r>
            <a:r>
              <a:rPr sz="1200" spc="-5" dirty="0">
                <a:latin typeface="Calibri"/>
                <a:cs typeface="Calibri"/>
              </a:rPr>
              <a:t>through Background</a:t>
            </a:r>
            <a:r>
              <a:rPr sz="1200" dirty="0">
                <a:latin typeface="Calibri"/>
                <a:cs typeface="Calibri"/>
              </a:rPr>
              <a:t> </a:t>
            </a:r>
            <a:r>
              <a:rPr sz="1200" spc="-5" dirty="0">
                <a:latin typeface="Calibri"/>
                <a:cs typeface="Calibri"/>
              </a:rPr>
              <a:t>Check</a:t>
            </a:r>
            <a:r>
              <a:rPr sz="1200" dirty="0">
                <a:latin typeface="Calibri"/>
                <a:cs typeface="Calibri"/>
              </a:rPr>
              <a:t> </a:t>
            </a:r>
            <a:r>
              <a:rPr sz="1200" spc="-5" dirty="0">
                <a:latin typeface="Calibri"/>
                <a:cs typeface="Calibri"/>
              </a:rPr>
              <a:t>portal:</a:t>
            </a:r>
            <a:endParaRPr sz="1200">
              <a:latin typeface="Calibri"/>
              <a:cs typeface="Calibri"/>
            </a:endParaRPr>
          </a:p>
          <a:p>
            <a:pPr marL="927100" lvl="1" indent="-228600">
              <a:lnSpc>
                <a:spcPct val="100000"/>
              </a:lnSpc>
              <a:spcBef>
                <a:spcPts val="140"/>
              </a:spcBef>
              <a:buFont typeface="Courier New"/>
              <a:buChar char="o"/>
              <a:tabLst>
                <a:tab pos="927100" algn="l"/>
              </a:tabLst>
            </a:pPr>
            <a:r>
              <a:rPr sz="1200" spc="-5" dirty="0">
                <a:latin typeface="Calibri"/>
                <a:cs typeface="Calibri"/>
              </a:rPr>
              <a:t>https://hrapps.fsu.edu/background_check_portal/index.cfm?page=home#/</a:t>
            </a:r>
            <a:endParaRPr sz="1200">
              <a:latin typeface="Calibri"/>
              <a:cs typeface="Calibri"/>
            </a:endParaRPr>
          </a:p>
          <a:p>
            <a:pPr marL="469900" indent="-228600">
              <a:lnSpc>
                <a:spcPct val="100000"/>
              </a:lnSpc>
              <a:spcBef>
                <a:spcPts val="204"/>
              </a:spcBef>
              <a:buFont typeface="Symbol"/>
              <a:buChar char=""/>
              <a:tabLst>
                <a:tab pos="469265" algn="l"/>
                <a:tab pos="469900" algn="l"/>
              </a:tabLst>
            </a:pPr>
            <a:r>
              <a:rPr sz="1200" spc="-5" dirty="0">
                <a:latin typeface="Calibri"/>
                <a:cs typeface="Calibri"/>
              </a:rPr>
              <a:t>Check OMNI</a:t>
            </a:r>
            <a:r>
              <a:rPr sz="1200" dirty="0">
                <a:latin typeface="Calibri"/>
                <a:cs typeface="Calibri"/>
              </a:rPr>
              <a:t> to</a:t>
            </a:r>
            <a:r>
              <a:rPr sz="1200" spc="5" dirty="0">
                <a:latin typeface="Calibri"/>
                <a:cs typeface="Calibri"/>
              </a:rPr>
              <a:t> </a:t>
            </a:r>
            <a:r>
              <a:rPr sz="1200" spc="-5" dirty="0">
                <a:latin typeface="Calibri"/>
                <a:cs typeface="Calibri"/>
              </a:rPr>
              <a:t>determine</a:t>
            </a:r>
            <a:r>
              <a:rPr sz="1200" dirty="0">
                <a:latin typeface="Calibri"/>
                <a:cs typeface="Calibri"/>
              </a:rPr>
              <a:t> if </a:t>
            </a:r>
            <a:r>
              <a:rPr sz="1200" spc="-5" dirty="0">
                <a:latin typeface="Calibri"/>
                <a:cs typeface="Calibri"/>
              </a:rPr>
              <a:t>student</a:t>
            </a:r>
            <a:r>
              <a:rPr sz="1200" dirty="0">
                <a:latin typeface="Calibri"/>
                <a:cs typeface="Calibri"/>
              </a:rPr>
              <a:t> </a:t>
            </a:r>
            <a:r>
              <a:rPr sz="1200" spc="-5" dirty="0">
                <a:latin typeface="Calibri"/>
                <a:cs typeface="Calibri"/>
              </a:rPr>
              <a:t>has active</a:t>
            </a:r>
            <a:r>
              <a:rPr sz="1200" spc="5" dirty="0">
                <a:latin typeface="Calibri"/>
                <a:cs typeface="Calibri"/>
              </a:rPr>
              <a:t> </a:t>
            </a:r>
            <a:r>
              <a:rPr sz="1200" spc="-5" dirty="0">
                <a:latin typeface="Calibri"/>
                <a:cs typeface="Calibri"/>
              </a:rPr>
              <a:t>FWS</a:t>
            </a:r>
            <a:r>
              <a:rPr sz="1200" spc="5" dirty="0">
                <a:latin typeface="Calibri"/>
                <a:cs typeface="Calibri"/>
              </a:rPr>
              <a:t> </a:t>
            </a:r>
            <a:r>
              <a:rPr sz="1200" spc="-5" dirty="0">
                <a:latin typeface="Calibri"/>
                <a:cs typeface="Calibri"/>
              </a:rPr>
              <a:t>record</a:t>
            </a:r>
            <a:endParaRPr sz="1200">
              <a:latin typeface="Calibri"/>
              <a:cs typeface="Calibri"/>
            </a:endParaRPr>
          </a:p>
          <a:p>
            <a:pPr marL="927100" lvl="1" indent="-228600">
              <a:lnSpc>
                <a:spcPct val="100000"/>
              </a:lnSpc>
              <a:spcBef>
                <a:spcPts val="135"/>
              </a:spcBef>
              <a:buFont typeface="Courier New"/>
              <a:buChar char="o"/>
              <a:tabLst>
                <a:tab pos="927100" algn="l"/>
              </a:tabLst>
            </a:pPr>
            <a:r>
              <a:rPr sz="1200" spc="-5" dirty="0">
                <a:latin typeface="Calibri"/>
                <a:cs typeface="Calibri"/>
              </a:rPr>
              <a:t>If</a:t>
            </a:r>
            <a:r>
              <a:rPr sz="1200" spc="-10" dirty="0">
                <a:latin typeface="Calibri"/>
                <a:cs typeface="Calibri"/>
              </a:rPr>
              <a:t> </a:t>
            </a:r>
            <a:r>
              <a:rPr sz="1200" spc="-5" dirty="0">
                <a:latin typeface="Calibri"/>
                <a:cs typeface="Calibri"/>
              </a:rPr>
              <a:t>active</a:t>
            </a:r>
            <a:r>
              <a:rPr sz="1200" dirty="0">
                <a:latin typeface="Calibri"/>
                <a:cs typeface="Calibri"/>
              </a:rPr>
              <a:t> FWS </a:t>
            </a:r>
            <a:r>
              <a:rPr sz="1200" spc="-5" dirty="0">
                <a:latin typeface="Calibri"/>
                <a:cs typeface="Calibri"/>
              </a:rPr>
              <a:t>record, then submit ePaf</a:t>
            </a:r>
            <a:endParaRPr sz="1200">
              <a:latin typeface="Calibri"/>
              <a:cs typeface="Calibri"/>
            </a:endParaRPr>
          </a:p>
          <a:p>
            <a:pPr marL="927100" marR="362585" lvl="1" indent="-228600">
              <a:lnSpc>
                <a:spcPct val="109600"/>
              </a:lnSpc>
              <a:spcBef>
                <a:spcPts val="10"/>
              </a:spcBef>
              <a:buFont typeface="Courier New"/>
              <a:buChar char="o"/>
              <a:tabLst>
                <a:tab pos="927100" algn="l"/>
              </a:tabLst>
            </a:pPr>
            <a:r>
              <a:rPr sz="1200" spc="-5" dirty="0">
                <a:latin typeface="Calibri"/>
                <a:cs typeface="Calibri"/>
              </a:rPr>
              <a:t>If not, </a:t>
            </a:r>
            <a:r>
              <a:rPr sz="1200" dirty="0">
                <a:latin typeface="Calibri"/>
                <a:cs typeface="Calibri"/>
              </a:rPr>
              <a:t>then</a:t>
            </a:r>
            <a:r>
              <a:rPr sz="1200" spc="-5" dirty="0">
                <a:latin typeface="Calibri"/>
                <a:cs typeface="Calibri"/>
              </a:rPr>
              <a:t> </a:t>
            </a:r>
            <a:r>
              <a:rPr sz="1200" dirty="0">
                <a:latin typeface="Calibri"/>
                <a:cs typeface="Calibri"/>
              </a:rPr>
              <a:t>the </a:t>
            </a:r>
            <a:r>
              <a:rPr sz="1200" spc="-5" dirty="0">
                <a:latin typeface="Calibri"/>
                <a:cs typeface="Calibri"/>
              </a:rPr>
              <a:t>candidate</a:t>
            </a:r>
            <a:r>
              <a:rPr sz="1200" spc="5" dirty="0">
                <a:latin typeface="Calibri"/>
                <a:cs typeface="Calibri"/>
              </a:rPr>
              <a:t> </a:t>
            </a:r>
            <a:r>
              <a:rPr sz="1200" spc="-5" dirty="0">
                <a:latin typeface="Calibri"/>
                <a:cs typeface="Calibri"/>
              </a:rPr>
              <a:t>must complete</a:t>
            </a:r>
            <a:r>
              <a:rPr sz="1200" dirty="0">
                <a:latin typeface="Calibri"/>
                <a:cs typeface="Calibri"/>
              </a:rPr>
              <a:t> the </a:t>
            </a:r>
            <a:r>
              <a:rPr sz="1200" spc="-5" dirty="0">
                <a:latin typeface="Calibri"/>
                <a:cs typeface="Calibri"/>
              </a:rPr>
              <a:t>FWS</a:t>
            </a:r>
            <a:r>
              <a:rPr sz="1200" spc="5" dirty="0">
                <a:latin typeface="Calibri"/>
                <a:cs typeface="Calibri"/>
              </a:rPr>
              <a:t> </a:t>
            </a:r>
            <a:r>
              <a:rPr sz="1200" dirty="0">
                <a:latin typeface="Calibri"/>
                <a:cs typeface="Calibri"/>
              </a:rPr>
              <a:t>wizard</a:t>
            </a:r>
            <a:r>
              <a:rPr sz="1200" spc="-5" dirty="0">
                <a:latin typeface="Calibri"/>
                <a:cs typeface="Calibri"/>
              </a:rPr>
              <a:t> </a:t>
            </a:r>
            <a:r>
              <a:rPr sz="1200" dirty="0">
                <a:latin typeface="Calibri"/>
                <a:cs typeface="Calibri"/>
              </a:rPr>
              <a:t>in</a:t>
            </a:r>
            <a:r>
              <a:rPr sz="1200" spc="-5" dirty="0">
                <a:latin typeface="Calibri"/>
                <a:cs typeface="Calibri"/>
              </a:rPr>
              <a:t> addition </a:t>
            </a:r>
            <a:r>
              <a:rPr sz="1200" dirty="0">
                <a:latin typeface="Calibri"/>
                <a:cs typeface="Calibri"/>
              </a:rPr>
              <a:t>to </a:t>
            </a:r>
            <a:r>
              <a:rPr sz="1200" spc="-254" dirty="0">
                <a:latin typeface="Calibri"/>
                <a:cs typeface="Calibri"/>
              </a:rPr>
              <a:t> </a:t>
            </a:r>
            <a:r>
              <a:rPr sz="1200" spc="-5" dirty="0">
                <a:latin typeface="Calibri"/>
                <a:cs typeface="Calibri"/>
              </a:rPr>
              <a:t>submitting</a:t>
            </a:r>
            <a:r>
              <a:rPr sz="1200" spc="-10" dirty="0">
                <a:latin typeface="Calibri"/>
                <a:cs typeface="Calibri"/>
              </a:rPr>
              <a:t> </a:t>
            </a:r>
            <a:r>
              <a:rPr sz="1200" dirty="0">
                <a:latin typeface="Calibri"/>
                <a:cs typeface="Calibri"/>
              </a:rPr>
              <a:t>the job</a:t>
            </a:r>
            <a:r>
              <a:rPr sz="1200" spc="-5" dirty="0">
                <a:latin typeface="Calibri"/>
                <a:cs typeface="Calibri"/>
              </a:rPr>
              <a:t> offer</a:t>
            </a:r>
            <a:endParaRPr sz="1200">
              <a:latin typeface="Calibri"/>
              <a:cs typeface="Calibri"/>
            </a:endParaRPr>
          </a:p>
        </p:txBody>
      </p:sp>
      <p:sp>
        <p:nvSpPr>
          <p:cNvPr id="3" name="object 3"/>
          <p:cNvSpPr txBox="1"/>
          <p:nvPr/>
        </p:nvSpPr>
        <p:spPr>
          <a:xfrm>
            <a:off x="777494" y="6286753"/>
            <a:ext cx="6528434" cy="580390"/>
          </a:xfrm>
          <a:prstGeom prst="rect">
            <a:avLst/>
          </a:prstGeom>
        </p:spPr>
        <p:txBody>
          <a:bodyPr vert="horz" wrap="square" lIns="0" tIns="9525" rIns="0" bIns="0" rtlCol="0">
            <a:spAutoFit/>
          </a:bodyPr>
          <a:lstStyle/>
          <a:p>
            <a:pPr marL="12700" marR="5080">
              <a:lnSpc>
                <a:spcPct val="101699"/>
              </a:lnSpc>
              <a:spcBef>
                <a:spcPts val="75"/>
              </a:spcBef>
            </a:pPr>
            <a:r>
              <a:rPr sz="1200" spc="-5" dirty="0">
                <a:latin typeface="Calibri"/>
                <a:cs typeface="Calibri"/>
              </a:rPr>
              <a:t>Once</a:t>
            </a:r>
            <a:r>
              <a:rPr sz="1200" dirty="0">
                <a:latin typeface="Calibri"/>
                <a:cs typeface="Calibri"/>
              </a:rPr>
              <a:t> the</a:t>
            </a:r>
            <a:r>
              <a:rPr sz="1200" spc="5" dirty="0">
                <a:latin typeface="Calibri"/>
                <a:cs typeface="Calibri"/>
              </a:rPr>
              <a:t> </a:t>
            </a:r>
            <a:r>
              <a:rPr sz="1200" spc="-5" dirty="0">
                <a:latin typeface="Calibri"/>
                <a:cs typeface="Calibri"/>
              </a:rPr>
              <a:t>department</a:t>
            </a:r>
            <a:r>
              <a:rPr sz="1200" dirty="0">
                <a:latin typeface="Calibri"/>
                <a:cs typeface="Calibri"/>
              </a:rPr>
              <a:t> </a:t>
            </a:r>
            <a:r>
              <a:rPr sz="1200" spc="-5" dirty="0">
                <a:latin typeface="Calibri"/>
                <a:cs typeface="Calibri"/>
              </a:rPr>
              <a:t>has</a:t>
            </a:r>
            <a:r>
              <a:rPr sz="1200" dirty="0">
                <a:latin typeface="Calibri"/>
                <a:cs typeface="Calibri"/>
              </a:rPr>
              <a:t> </a:t>
            </a:r>
            <a:r>
              <a:rPr sz="1200" spc="-5" dirty="0">
                <a:latin typeface="Calibri"/>
                <a:cs typeface="Calibri"/>
              </a:rPr>
              <a:t>discussed</a:t>
            </a:r>
            <a:r>
              <a:rPr sz="1200" dirty="0">
                <a:latin typeface="Calibri"/>
                <a:cs typeface="Calibri"/>
              </a:rPr>
              <a:t> the</a:t>
            </a:r>
            <a:r>
              <a:rPr sz="1200" spc="5" dirty="0">
                <a:latin typeface="Calibri"/>
                <a:cs typeface="Calibri"/>
              </a:rPr>
              <a:t> </a:t>
            </a:r>
            <a:r>
              <a:rPr sz="1200" dirty="0">
                <a:latin typeface="Calibri"/>
                <a:cs typeface="Calibri"/>
              </a:rPr>
              <a:t>rate of </a:t>
            </a:r>
            <a:r>
              <a:rPr sz="1200" spc="-5" dirty="0">
                <a:latin typeface="Calibri"/>
                <a:cs typeface="Calibri"/>
              </a:rPr>
              <a:t>pay</a:t>
            </a:r>
            <a:r>
              <a:rPr sz="1200" spc="5" dirty="0">
                <a:latin typeface="Calibri"/>
                <a:cs typeface="Calibri"/>
              </a:rPr>
              <a:t> </a:t>
            </a:r>
            <a:r>
              <a:rPr sz="1200" spc="-5" dirty="0">
                <a:latin typeface="Calibri"/>
                <a:cs typeface="Calibri"/>
              </a:rPr>
              <a:t>and</a:t>
            </a:r>
            <a:r>
              <a:rPr sz="1200" dirty="0">
                <a:latin typeface="Calibri"/>
                <a:cs typeface="Calibri"/>
              </a:rPr>
              <a:t> </a:t>
            </a:r>
            <a:r>
              <a:rPr sz="1200" spc="-5" dirty="0">
                <a:latin typeface="Calibri"/>
                <a:cs typeface="Calibri"/>
              </a:rPr>
              <a:t>anticipated</a:t>
            </a:r>
            <a:r>
              <a:rPr sz="1200" dirty="0">
                <a:latin typeface="Calibri"/>
                <a:cs typeface="Calibri"/>
              </a:rPr>
              <a:t> </a:t>
            </a:r>
            <a:r>
              <a:rPr sz="1200" spc="-5" dirty="0">
                <a:latin typeface="Calibri"/>
                <a:cs typeface="Calibri"/>
              </a:rPr>
              <a:t>start</a:t>
            </a:r>
            <a:r>
              <a:rPr sz="1200" spc="-10" dirty="0">
                <a:latin typeface="Calibri"/>
                <a:cs typeface="Calibri"/>
              </a:rPr>
              <a:t> </a:t>
            </a:r>
            <a:r>
              <a:rPr sz="1200" spc="-5" dirty="0">
                <a:latin typeface="Calibri"/>
                <a:cs typeface="Calibri"/>
              </a:rPr>
              <a:t>date</a:t>
            </a:r>
            <a:r>
              <a:rPr sz="1200" spc="5" dirty="0">
                <a:latin typeface="Calibri"/>
                <a:cs typeface="Calibri"/>
              </a:rPr>
              <a:t> </a:t>
            </a:r>
            <a:r>
              <a:rPr sz="1200" dirty="0">
                <a:latin typeface="Calibri"/>
                <a:cs typeface="Calibri"/>
              </a:rPr>
              <a:t>with the</a:t>
            </a:r>
            <a:r>
              <a:rPr sz="1200" spc="5" dirty="0">
                <a:latin typeface="Calibri"/>
                <a:cs typeface="Calibri"/>
              </a:rPr>
              <a:t> </a:t>
            </a:r>
            <a:r>
              <a:rPr sz="1200" spc="-5" dirty="0">
                <a:latin typeface="Calibri"/>
                <a:cs typeface="Calibri"/>
              </a:rPr>
              <a:t>candidate.</a:t>
            </a:r>
            <a:r>
              <a:rPr sz="1200" spc="10" dirty="0">
                <a:latin typeface="Calibri"/>
                <a:cs typeface="Calibri"/>
              </a:rPr>
              <a:t> </a:t>
            </a:r>
            <a:r>
              <a:rPr sz="1200" dirty="0">
                <a:latin typeface="Calibri"/>
                <a:cs typeface="Calibri"/>
              </a:rPr>
              <a:t>At this </a:t>
            </a:r>
            <a:r>
              <a:rPr sz="1200" spc="-260" dirty="0">
                <a:latin typeface="Calibri"/>
                <a:cs typeface="Calibri"/>
              </a:rPr>
              <a:t> </a:t>
            </a:r>
            <a:r>
              <a:rPr sz="1200" spc="-5" dirty="0">
                <a:latin typeface="Calibri"/>
                <a:cs typeface="Calibri"/>
              </a:rPr>
              <a:t>stage,</a:t>
            </a:r>
            <a:r>
              <a:rPr sz="1200" dirty="0">
                <a:latin typeface="Calibri"/>
                <a:cs typeface="Calibri"/>
              </a:rPr>
              <a:t> a </a:t>
            </a:r>
            <a:r>
              <a:rPr sz="1200" i="1" spc="-5" dirty="0">
                <a:latin typeface="Calibri"/>
                <a:cs typeface="Calibri"/>
              </a:rPr>
              <a:t>formal</a:t>
            </a:r>
            <a:r>
              <a:rPr sz="1200" i="1" dirty="0">
                <a:latin typeface="Calibri"/>
                <a:cs typeface="Calibri"/>
              </a:rPr>
              <a:t> </a:t>
            </a:r>
            <a:r>
              <a:rPr sz="1200" dirty="0">
                <a:latin typeface="Calibri"/>
                <a:cs typeface="Calibri"/>
              </a:rPr>
              <a:t>job </a:t>
            </a:r>
            <a:r>
              <a:rPr sz="1200" spc="-5" dirty="0">
                <a:latin typeface="Calibri"/>
                <a:cs typeface="Calibri"/>
              </a:rPr>
              <a:t>offer</a:t>
            </a:r>
            <a:r>
              <a:rPr sz="1200" spc="5" dirty="0">
                <a:latin typeface="Calibri"/>
                <a:cs typeface="Calibri"/>
              </a:rPr>
              <a:t> </a:t>
            </a:r>
            <a:r>
              <a:rPr sz="1200" spc="-5" dirty="0">
                <a:latin typeface="Calibri"/>
                <a:cs typeface="Calibri"/>
              </a:rPr>
              <a:t>should</a:t>
            </a:r>
            <a:r>
              <a:rPr sz="1200" dirty="0">
                <a:latin typeface="Calibri"/>
                <a:cs typeface="Calibri"/>
              </a:rPr>
              <a:t> </a:t>
            </a:r>
            <a:r>
              <a:rPr sz="1200" spc="-5" dirty="0">
                <a:latin typeface="Calibri"/>
                <a:cs typeface="Calibri"/>
              </a:rPr>
              <a:t>not be</a:t>
            </a:r>
            <a:r>
              <a:rPr sz="1200" spc="5" dirty="0">
                <a:latin typeface="Calibri"/>
                <a:cs typeface="Calibri"/>
              </a:rPr>
              <a:t> </a:t>
            </a:r>
            <a:r>
              <a:rPr sz="1200" spc="-5" dirty="0">
                <a:latin typeface="Calibri"/>
                <a:cs typeface="Calibri"/>
              </a:rPr>
              <a:t>made.</a:t>
            </a:r>
            <a:r>
              <a:rPr sz="1200" dirty="0">
                <a:latin typeface="Calibri"/>
                <a:cs typeface="Calibri"/>
              </a:rPr>
              <a:t> </a:t>
            </a:r>
            <a:r>
              <a:rPr sz="1200" spc="-5" dirty="0">
                <a:latin typeface="Calibri"/>
                <a:cs typeface="Calibri"/>
              </a:rPr>
              <a:t>This</a:t>
            </a:r>
            <a:r>
              <a:rPr sz="1200" dirty="0">
                <a:latin typeface="Calibri"/>
                <a:cs typeface="Calibri"/>
              </a:rPr>
              <a:t> is </a:t>
            </a:r>
            <a:r>
              <a:rPr sz="1200" spc="-5" dirty="0">
                <a:latin typeface="Calibri"/>
                <a:cs typeface="Calibri"/>
              </a:rPr>
              <a:t>because</a:t>
            </a:r>
            <a:r>
              <a:rPr sz="1200" spc="5" dirty="0">
                <a:latin typeface="Calibri"/>
                <a:cs typeface="Calibri"/>
              </a:rPr>
              <a:t> </a:t>
            </a:r>
            <a:r>
              <a:rPr sz="1200" dirty="0">
                <a:latin typeface="Calibri"/>
                <a:cs typeface="Calibri"/>
              </a:rPr>
              <a:t>the</a:t>
            </a:r>
            <a:r>
              <a:rPr sz="1200" spc="10" dirty="0">
                <a:latin typeface="Calibri"/>
                <a:cs typeface="Calibri"/>
              </a:rPr>
              <a:t> </a:t>
            </a:r>
            <a:r>
              <a:rPr sz="1200" spc="-5" dirty="0">
                <a:latin typeface="Calibri"/>
                <a:cs typeface="Calibri"/>
              </a:rPr>
              <a:t>hiring</a:t>
            </a:r>
            <a:r>
              <a:rPr sz="1200" spc="5" dirty="0">
                <a:latin typeface="Calibri"/>
                <a:cs typeface="Calibri"/>
              </a:rPr>
              <a:t> </a:t>
            </a:r>
            <a:r>
              <a:rPr sz="1200" spc="-5" dirty="0">
                <a:latin typeface="Calibri"/>
                <a:cs typeface="Calibri"/>
              </a:rPr>
              <a:t>processes,</a:t>
            </a:r>
            <a:r>
              <a:rPr sz="1200" dirty="0">
                <a:latin typeface="Calibri"/>
                <a:cs typeface="Calibri"/>
              </a:rPr>
              <a:t> to</a:t>
            </a:r>
            <a:r>
              <a:rPr sz="1200" spc="5" dirty="0">
                <a:latin typeface="Calibri"/>
                <a:cs typeface="Calibri"/>
              </a:rPr>
              <a:t> </a:t>
            </a:r>
            <a:r>
              <a:rPr sz="1200" spc="-5" dirty="0">
                <a:latin typeface="Calibri"/>
                <a:cs typeface="Calibri"/>
              </a:rPr>
              <a:t>include</a:t>
            </a:r>
            <a:r>
              <a:rPr sz="1200" spc="5" dirty="0">
                <a:latin typeface="Calibri"/>
                <a:cs typeface="Calibri"/>
              </a:rPr>
              <a:t> </a:t>
            </a:r>
            <a:r>
              <a:rPr sz="1200" dirty="0">
                <a:latin typeface="Calibri"/>
                <a:cs typeface="Calibri"/>
              </a:rPr>
              <a:t>a </a:t>
            </a:r>
            <a:r>
              <a:rPr sz="1200" spc="-5" dirty="0">
                <a:latin typeface="Calibri"/>
                <a:cs typeface="Calibri"/>
              </a:rPr>
              <a:t>criminal </a:t>
            </a:r>
            <a:r>
              <a:rPr sz="1200" dirty="0">
                <a:latin typeface="Calibri"/>
                <a:cs typeface="Calibri"/>
              </a:rPr>
              <a:t> </a:t>
            </a:r>
            <a:r>
              <a:rPr sz="1200" spc="-5" dirty="0">
                <a:latin typeface="Calibri"/>
                <a:cs typeface="Calibri"/>
              </a:rPr>
              <a:t>history background check </a:t>
            </a:r>
            <a:r>
              <a:rPr sz="1200" dirty="0">
                <a:latin typeface="Calibri"/>
                <a:cs typeface="Calibri"/>
              </a:rPr>
              <a:t>(if</a:t>
            </a:r>
            <a:r>
              <a:rPr sz="1200" spc="-5" dirty="0">
                <a:latin typeface="Calibri"/>
                <a:cs typeface="Calibri"/>
              </a:rPr>
              <a:t> needed), have</a:t>
            </a:r>
            <a:r>
              <a:rPr sz="1200" dirty="0">
                <a:latin typeface="Calibri"/>
                <a:cs typeface="Calibri"/>
              </a:rPr>
              <a:t> yet</a:t>
            </a:r>
            <a:r>
              <a:rPr sz="1200" spc="-5" dirty="0">
                <a:latin typeface="Calibri"/>
                <a:cs typeface="Calibri"/>
              </a:rPr>
              <a:t> </a:t>
            </a:r>
            <a:r>
              <a:rPr sz="1200" dirty="0">
                <a:latin typeface="Calibri"/>
                <a:cs typeface="Calibri"/>
              </a:rPr>
              <a:t>to</a:t>
            </a:r>
            <a:r>
              <a:rPr sz="1200" spc="-5" dirty="0">
                <a:latin typeface="Calibri"/>
                <a:cs typeface="Calibri"/>
              </a:rPr>
              <a:t> be</a:t>
            </a:r>
            <a:r>
              <a:rPr sz="1200" dirty="0">
                <a:latin typeface="Calibri"/>
                <a:cs typeface="Calibri"/>
              </a:rPr>
              <a:t> </a:t>
            </a:r>
            <a:r>
              <a:rPr sz="1200" spc="-5" dirty="0">
                <a:latin typeface="Calibri"/>
                <a:cs typeface="Calibri"/>
              </a:rPr>
              <a:t>completed.</a:t>
            </a:r>
            <a:endParaRPr sz="1200">
              <a:latin typeface="Calibri"/>
              <a:cs typeface="Calibri"/>
            </a:endParaRPr>
          </a:p>
        </p:txBody>
      </p:sp>
      <p:pic>
        <p:nvPicPr>
          <p:cNvPr id="4" name="object 4"/>
          <p:cNvPicPr/>
          <p:nvPr/>
        </p:nvPicPr>
        <p:blipFill>
          <a:blip r:embed="rId4" cstate="print"/>
          <a:stretch>
            <a:fillRect/>
          </a:stretch>
        </p:blipFill>
        <p:spPr>
          <a:xfrm>
            <a:off x="704572" y="435914"/>
            <a:ext cx="2444252" cy="547368"/>
          </a:xfrm>
          <a:prstGeom prst="rect">
            <a:avLst/>
          </a:prstGeom>
        </p:spPr>
      </p:pic>
      <p:sp>
        <p:nvSpPr>
          <p:cNvPr id="5" name="object 5"/>
          <p:cNvSpPr/>
          <p:nvPr/>
        </p:nvSpPr>
        <p:spPr>
          <a:xfrm>
            <a:off x="438786" y="9317069"/>
            <a:ext cx="6894195" cy="0"/>
          </a:xfrm>
          <a:custGeom>
            <a:avLst/>
            <a:gdLst/>
            <a:ahLst/>
            <a:cxnLst/>
            <a:rect l="l" t="t" r="r" b="b"/>
            <a:pathLst>
              <a:path w="6894195">
                <a:moveTo>
                  <a:pt x="0" y="0"/>
                </a:moveTo>
                <a:lnTo>
                  <a:pt x="6894195" y="0"/>
                </a:lnTo>
              </a:path>
            </a:pathLst>
          </a:custGeom>
          <a:ln w="8572">
            <a:solidFill>
              <a:srgbClr val="DADADB"/>
            </a:solidFill>
          </a:ln>
        </p:spPr>
        <p:txBody>
          <a:bodyPr wrap="square" lIns="0" tIns="0" rIns="0" bIns="0" rtlCol="0"/>
          <a:lstStyle/>
          <a:p>
            <a:endParaRPr/>
          </a:p>
        </p:txBody>
      </p:sp>
      <p:sp>
        <p:nvSpPr>
          <p:cNvPr id="6" name="object 6"/>
          <p:cNvSpPr txBox="1"/>
          <p:nvPr/>
        </p:nvSpPr>
        <p:spPr>
          <a:xfrm>
            <a:off x="444500" y="9324657"/>
            <a:ext cx="1397635" cy="165100"/>
          </a:xfrm>
          <a:prstGeom prst="rect">
            <a:avLst/>
          </a:prstGeom>
        </p:spPr>
        <p:txBody>
          <a:bodyPr vert="horz" wrap="square" lIns="0" tIns="0" rIns="0" bIns="0" rtlCol="0">
            <a:spAutoFit/>
          </a:bodyPr>
          <a:lstStyle/>
          <a:p>
            <a:pPr marL="12700">
              <a:lnSpc>
                <a:spcPts val="1145"/>
              </a:lnSpc>
            </a:pPr>
            <a:r>
              <a:rPr sz="1100" i="1" spc="-5" dirty="0">
                <a:latin typeface="Calibri"/>
                <a:cs typeface="Calibri"/>
              </a:rPr>
              <a:t>Last</a:t>
            </a:r>
            <a:r>
              <a:rPr sz="1100" i="1" spc="-20" dirty="0">
                <a:latin typeface="Calibri"/>
                <a:cs typeface="Calibri"/>
              </a:rPr>
              <a:t> </a:t>
            </a:r>
            <a:r>
              <a:rPr sz="1100" i="1" spc="-5" dirty="0">
                <a:latin typeface="Calibri"/>
                <a:cs typeface="Calibri"/>
              </a:rPr>
              <a:t>updated</a:t>
            </a:r>
            <a:r>
              <a:rPr sz="1100" i="1" spc="-15" dirty="0">
                <a:latin typeface="Calibri"/>
                <a:cs typeface="Calibri"/>
              </a:rPr>
              <a:t> </a:t>
            </a:r>
            <a:r>
              <a:rPr sz="1100" i="1" spc="-5" dirty="0">
                <a:latin typeface="Calibri"/>
                <a:cs typeface="Calibri"/>
              </a:rPr>
              <a:t>5/26/2020</a:t>
            </a:r>
            <a:endParaRPr sz="1100">
              <a:latin typeface="Calibri"/>
              <a:cs typeface="Calibri"/>
            </a:endParaRPr>
          </a:p>
        </p:txBody>
      </p:sp>
      <p:sp>
        <p:nvSpPr>
          <p:cNvPr id="7" name="object 7"/>
          <p:cNvSpPr txBox="1"/>
          <p:nvPr/>
        </p:nvSpPr>
        <p:spPr>
          <a:xfrm>
            <a:off x="6757416" y="9324657"/>
            <a:ext cx="218440" cy="165100"/>
          </a:xfrm>
          <a:prstGeom prst="rect">
            <a:avLst/>
          </a:prstGeom>
        </p:spPr>
        <p:txBody>
          <a:bodyPr vert="horz" wrap="square" lIns="0" tIns="0" rIns="0" bIns="0" rtlCol="0">
            <a:spAutoFit/>
          </a:bodyPr>
          <a:lstStyle/>
          <a:p>
            <a:pPr marL="38100">
              <a:lnSpc>
                <a:spcPts val="1145"/>
              </a:lnSpc>
            </a:pPr>
            <a:r>
              <a:rPr sz="1100" spc="-5" dirty="0">
                <a:latin typeface="Calibri"/>
                <a:cs typeface="Calibri"/>
              </a:rPr>
              <a:t>1</a:t>
            </a:r>
            <a:endParaRPr sz="1100">
              <a:latin typeface="Calibri"/>
              <a:cs typeface="Calibri"/>
            </a:endParaRPr>
          </a:p>
        </p:txBody>
      </p:sp>
      <p:pic>
        <p:nvPicPr>
          <p:cNvPr id="10" name="Audio 9">
            <a:hlinkClick r:id="" action="ppaction://media"/>
            <a:extLst>
              <a:ext uri="{FF2B5EF4-FFF2-40B4-BE49-F238E27FC236}">
                <a16:creationId xmlns:a16="http://schemas.microsoft.com/office/drawing/2014/main" id="{F7A9ECFB-7600-4857-86E5-27AAA391A6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540"/>
    </mc:Choice>
    <mc:Fallback xmlns="">
      <p:transition spd="slow" advTm="5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86" y="9276078"/>
            <a:ext cx="6894195" cy="0"/>
          </a:xfrm>
          <a:custGeom>
            <a:avLst/>
            <a:gdLst/>
            <a:ahLst/>
            <a:cxnLst/>
            <a:rect l="l" t="t" r="r" b="b"/>
            <a:pathLst>
              <a:path w="6894195">
                <a:moveTo>
                  <a:pt x="0" y="0"/>
                </a:moveTo>
                <a:lnTo>
                  <a:pt x="6894195" y="0"/>
                </a:lnTo>
              </a:path>
            </a:pathLst>
          </a:custGeom>
          <a:ln w="8572">
            <a:solidFill>
              <a:srgbClr val="DADADB"/>
            </a:solidFill>
          </a:ln>
        </p:spPr>
        <p:txBody>
          <a:bodyPr wrap="square" lIns="0" tIns="0" rIns="0" bIns="0" rtlCol="0"/>
          <a:lstStyle/>
          <a:p>
            <a:endParaRPr/>
          </a:p>
        </p:txBody>
      </p:sp>
      <p:graphicFrame>
        <p:nvGraphicFramePr>
          <p:cNvPr id="3" name="object 3"/>
          <p:cNvGraphicFramePr>
            <a:graphicFrameLocks noGrp="1"/>
          </p:cNvGraphicFramePr>
          <p:nvPr/>
        </p:nvGraphicFramePr>
        <p:xfrm>
          <a:off x="457200" y="520433"/>
          <a:ext cx="5694045" cy="678941"/>
        </p:xfrm>
        <a:graphic>
          <a:graphicData uri="http://schemas.openxmlformats.org/drawingml/2006/table">
            <a:tbl>
              <a:tblPr firstRow="1" bandRow="1">
                <a:tableStyleId>{2D5ABB26-0587-4C30-8999-92F81FD0307C}</a:tableStyleId>
              </a:tblPr>
              <a:tblGrid>
                <a:gridCol w="805180">
                  <a:extLst>
                    <a:ext uri="{9D8B030D-6E8A-4147-A177-3AD203B41FA5}">
                      <a16:colId xmlns:a16="http://schemas.microsoft.com/office/drawing/2014/main" val="20000"/>
                    </a:ext>
                  </a:extLst>
                </a:gridCol>
                <a:gridCol w="4888865">
                  <a:extLst>
                    <a:ext uri="{9D8B030D-6E8A-4147-A177-3AD203B41FA5}">
                      <a16:colId xmlns:a16="http://schemas.microsoft.com/office/drawing/2014/main" val="20001"/>
                    </a:ext>
                  </a:extLst>
                </a:gridCol>
              </a:tblGrid>
              <a:tr h="262134">
                <a:tc>
                  <a:txBody>
                    <a:bodyPr/>
                    <a:lstStyle/>
                    <a:p>
                      <a:pPr marR="1905" algn="ctr">
                        <a:lnSpc>
                          <a:spcPct val="100000"/>
                        </a:lnSpc>
                        <a:spcBef>
                          <a:spcPts val="275"/>
                        </a:spcBef>
                      </a:pPr>
                      <a:r>
                        <a:rPr sz="1100" b="1" spc="-5" dirty="0">
                          <a:latin typeface="Calibri"/>
                          <a:cs typeface="Calibri"/>
                        </a:rPr>
                        <a:t>Step</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2865">
                        <a:lnSpc>
                          <a:spcPct val="100000"/>
                        </a:lnSpc>
                        <a:spcBef>
                          <a:spcPts val="275"/>
                        </a:spcBef>
                      </a:pPr>
                      <a:r>
                        <a:rPr sz="1100" b="1" spc="-5" dirty="0">
                          <a:latin typeface="Calibri"/>
                          <a:cs typeface="Calibri"/>
                        </a:rPr>
                        <a:t>Action</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416807">
                <a:tc>
                  <a:txBody>
                    <a:bodyPr/>
                    <a:lstStyle/>
                    <a:p>
                      <a:pPr algn="ctr">
                        <a:lnSpc>
                          <a:spcPct val="100000"/>
                        </a:lnSpc>
                        <a:spcBef>
                          <a:spcPts val="270"/>
                        </a:spcBef>
                      </a:pPr>
                      <a:r>
                        <a:rPr sz="1100" spc="-5" dirty="0">
                          <a:latin typeface="Calibri"/>
                          <a:cs typeface="Calibri"/>
                        </a:rPr>
                        <a:t>1.</a:t>
                      </a:r>
                      <a:endParaRPr sz="1100">
                        <a:latin typeface="Calibri"/>
                        <a:cs typeface="Calibri"/>
                      </a:endParaRPr>
                    </a:p>
                  </a:txBody>
                  <a:tcPr marL="0" marR="0" marT="342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2865" marR="212090">
                        <a:lnSpc>
                          <a:spcPct val="101699"/>
                        </a:lnSpc>
                        <a:spcBef>
                          <a:spcPts val="245"/>
                        </a:spcBef>
                      </a:pPr>
                      <a:r>
                        <a:rPr sz="1200" spc="-5" dirty="0">
                          <a:latin typeface="Calibri"/>
                          <a:cs typeface="Calibri"/>
                        </a:rPr>
                        <a:t>Once</a:t>
                      </a:r>
                      <a:r>
                        <a:rPr sz="1200" dirty="0">
                          <a:latin typeface="Calibri"/>
                          <a:cs typeface="Calibri"/>
                        </a:rPr>
                        <a:t> </a:t>
                      </a:r>
                      <a:r>
                        <a:rPr sz="1200" spc="-5" dirty="0">
                          <a:latin typeface="Calibri"/>
                          <a:cs typeface="Calibri"/>
                        </a:rPr>
                        <a:t>logged into</a:t>
                      </a:r>
                      <a:r>
                        <a:rPr sz="1200" spc="5" dirty="0">
                          <a:latin typeface="Calibri"/>
                          <a:cs typeface="Calibri"/>
                        </a:rPr>
                        <a:t> </a:t>
                      </a:r>
                      <a:r>
                        <a:rPr sz="1200" spc="-5" dirty="0">
                          <a:latin typeface="Calibri"/>
                          <a:cs typeface="Calibri"/>
                        </a:rPr>
                        <a:t>OMNI</a:t>
                      </a:r>
                      <a:r>
                        <a:rPr sz="1200" spc="5" dirty="0">
                          <a:latin typeface="Calibri"/>
                          <a:cs typeface="Calibri"/>
                        </a:rPr>
                        <a:t> </a:t>
                      </a:r>
                      <a:r>
                        <a:rPr sz="1200" dirty="0">
                          <a:latin typeface="Calibri"/>
                          <a:cs typeface="Calibri"/>
                        </a:rPr>
                        <a:t>HR</a:t>
                      </a:r>
                      <a:r>
                        <a:rPr sz="1200" spc="5" dirty="0">
                          <a:latin typeface="Calibri"/>
                          <a:cs typeface="Calibri"/>
                        </a:rPr>
                        <a:t> </a:t>
                      </a:r>
                      <a:r>
                        <a:rPr sz="1200" dirty="0">
                          <a:latin typeface="Calibri"/>
                          <a:cs typeface="Calibri"/>
                        </a:rPr>
                        <a:t>&gt;</a:t>
                      </a:r>
                      <a:r>
                        <a:rPr sz="1200" spc="5" dirty="0">
                          <a:latin typeface="Calibri"/>
                          <a:cs typeface="Calibri"/>
                        </a:rPr>
                        <a:t> </a:t>
                      </a:r>
                      <a:r>
                        <a:rPr sz="1200" spc="-5" dirty="0">
                          <a:latin typeface="Calibri"/>
                          <a:cs typeface="Calibri"/>
                        </a:rPr>
                        <a:t>select</a:t>
                      </a:r>
                      <a:r>
                        <a:rPr sz="1200" dirty="0">
                          <a:latin typeface="Calibri"/>
                          <a:cs typeface="Calibri"/>
                        </a:rPr>
                        <a:t> </a:t>
                      </a:r>
                      <a:r>
                        <a:rPr sz="1200" spc="-5" dirty="0">
                          <a:latin typeface="Calibri"/>
                          <a:cs typeface="Calibri"/>
                        </a:rPr>
                        <a:t>the</a:t>
                      </a:r>
                      <a:r>
                        <a:rPr sz="1200" spc="5" dirty="0">
                          <a:latin typeface="Calibri"/>
                          <a:cs typeface="Calibri"/>
                        </a:rPr>
                        <a:t> </a:t>
                      </a:r>
                      <a:r>
                        <a:rPr sz="1200" spc="-5" dirty="0">
                          <a:latin typeface="Calibri"/>
                          <a:cs typeface="Calibri"/>
                        </a:rPr>
                        <a:t>Department</a:t>
                      </a:r>
                      <a:r>
                        <a:rPr sz="1200" dirty="0">
                          <a:latin typeface="Calibri"/>
                          <a:cs typeface="Calibri"/>
                        </a:rPr>
                        <a:t> </a:t>
                      </a:r>
                      <a:r>
                        <a:rPr sz="1200" spc="-5" dirty="0">
                          <a:latin typeface="Calibri"/>
                          <a:cs typeface="Calibri"/>
                        </a:rPr>
                        <a:t>Administration</a:t>
                      </a:r>
                      <a:r>
                        <a:rPr sz="1200" dirty="0">
                          <a:latin typeface="Calibri"/>
                          <a:cs typeface="Calibri"/>
                        </a:rPr>
                        <a:t> </a:t>
                      </a:r>
                      <a:r>
                        <a:rPr sz="1200" spc="-5" dirty="0">
                          <a:latin typeface="Calibri"/>
                          <a:cs typeface="Calibri"/>
                        </a:rPr>
                        <a:t>page</a:t>
                      </a:r>
                      <a:r>
                        <a:rPr sz="1200" dirty="0">
                          <a:latin typeface="Calibri"/>
                          <a:cs typeface="Calibri"/>
                        </a:rPr>
                        <a:t> &gt; </a:t>
                      </a:r>
                      <a:r>
                        <a:rPr sz="1200" spc="-254" dirty="0">
                          <a:latin typeface="Calibri"/>
                          <a:cs typeface="Calibri"/>
                        </a:rPr>
                        <a:t> </a:t>
                      </a:r>
                      <a:r>
                        <a:rPr sz="1200" dirty="0">
                          <a:latin typeface="Calibri"/>
                          <a:cs typeface="Calibri"/>
                        </a:rPr>
                        <a:t>click</a:t>
                      </a:r>
                      <a:r>
                        <a:rPr sz="1200" spc="-10" dirty="0">
                          <a:latin typeface="Calibri"/>
                          <a:cs typeface="Calibri"/>
                        </a:rPr>
                        <a:t> </a:t>
                      </a:r>
                      <a:r>
                        <a:rPr sz="1200" dirty="0">
                          <a:latin typeface="Calibri"/>
                          <a:cs typeface="Calibri"/>
                        </a:rPr>
                        <a:t>the</a:t>
                      </a:r>
                      <a:r>
                        <a:rPr sz="1200" spc="-10" dirty="0">
                          <a:latin typeface="Calibri"/>
                          <a:cs typeface="Calibri"/>
                        </a:rPr>
                        <a:t> </a:t>
                      </a:r>
                      <a:r>
                        <a:rPr sz="1200" b="1" spc="-5" dirty="0">
                          <a:solidFill>
                            <a:srgbClr val="782C40"/>
                          </a:solidFill>
                          <a:latin typeface="Calibri"/>
                          <a:cs typeface="Calibri"/>
                        </a:rPr>
                        <a:t>Recruiting </a:t>
                      </a:r>
                      <a:r>
                        <a:rPr sz="1200" dirty="0">
                          <a:latin typeface="Calibri"/>
                          <a:cs typeface="Calibri"/>
                        </a:rPr>
                        <a:t>tile.</a:t>
                      </a:r>
                      <a:endParaRPr sz="1200">
                        <a:latin typeface="Calibri"/>
                        <a:cs typeface="Calibri"/>
                      </a:endParaRPr>
                    </a:p>
                  </a:txBody>
                  <a:tcPr marL="0" marR="0" marT="311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457200" y="3887711"/>
          <a:ext cx="5694045" cy="515879"/>
        </p:xfrm>
        <a:graphic>
          <a:graphicData uri="http://schemas.openxmlformats.org/drawingml/2006/table">
            <a:tbl>
              <a:tblPr firstRow="1" bandRow="1">
                <a:tableStyleId>{2D5ABB26-0587-4C30-8999-92F81FD0307C}</a:tableStyleId>
              </a:tblPr>
              <a:tblGrid>
                <a:gridCol w="805180">
                  <a:extLst>
                    <a:ext uri="{9D8B030D-6E8A-4147-A177-3AD203B41FA5}">
                      <a16:colId xmlns:a16="http://schemas.microsoft.com/office/drawing/2014/main" val="20000"/>
                    </a:ext>
                  </a:extLst>
                </a:gridCol>
                <a:gridCol w="4888865">
                  <a:extLst>
                    <a:ext uri="{9D8B030D-6E8A-4147-A177-3AD203B41FA5}">
                      <a16:colId xmlns:a16="http://schemas.microsoft.com/office/drawing/2014/main" val="20001"/>
                    </a:ext>
                  </a:extLst>
                </a:gridCol>
              </a:tblGrid>
              <a:tr h="260603">
                <a:tc>
                  <a:txBody>
                    <a:bodyPr/>
                    <a:lstStyle/>
                    <a:p>
                      <a:pPr marR="5080" algn="ctr">
                        <a:lnSpc>
                          <a:spcPct val="100000"/>
                        </a:lnSpc>
                        <a:spcBef>
                          <a:spcPts val="275"/>
                        </a:spcBef>
                      </a:pPr>
                      <a:r>
                        <a:rPr sz="1100" b="1" spc="-5" dirty="0">
                          <a:latin typeface="Calibri"/>
                          <a:cs typeface="Calibri"/>
                        </a:rPr>
                        <a:t>Step</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2865">
                        <a:lnSpc>
                          <a:spcPct val="100000"/>
                        </a:lnSpc>
                        <a:spcBef>
                          <a:spcPts val="275"/>
                        </a:spcBef>
                      </a:pPr>
                      <a:r>
                        <a:rPr sz="1100" b="1" spc="-5" dirty="0">
                          <a:latin typeface="Calibri"/>
                          <a:cs typeface="Calibri"/>
                        </a:rPr>
                        <a:t>Action</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255276">
                <a:tc>
                  <a:txBody>
                    <a:bodyPr/>
                    <a:lstStyle/>
                    <a:p>
                      <a:pPr algn="ctr">
                        <a:lnSpc>
                          <a:spcPct val="100000"/>
                        </a:lnSpc>
                        <a:spcBef>
                          <a:spcPts val="280"/>
                        </a:spcBef>
                      </a:pPr>
                      <a:r>
                        <a:rPr sz="1100" spc="-5" dirty="0">
                          <a:latin typeface="Calibri"/>
                          <a:cs typeface="Calibri"/>
                        </a:rPr>
                        <a:t>2.</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2865">
                        <a:lnSpc>
                          <a:spcPct val="100000"/>
                        </a:lnSpc>
                        <a:spcBef>
                          <a:spcPts val="280"/>
                        </a:spcBef>
                      </a:pPr>
                      <a:r>
                        <a:rPr sz="1100" spc="-5" dirty="0">
                          <a:latin typeface="Calibri"/>
                          <a:cs typeface="Calibri"/>
                        </a:rPr>
                        <a:t>Click the</a:t>
                      </a:r>
                      <a:r>
                        <a:rPr sz="1100" dirty="0">
                          <a:latin typeface="Calibri"/>
                          <a:cs typeface="Calibri"/>
                        </a:rPr>
                        <a:t> </a:t>
                      </a:r>
                      <a:r>
                        <a:rPr sz="1100" b="1" spc="-5" dirty="0">
                          <a:solidFill>
                            <a:srgbClr val="782C40"/>
                          </a:solidFill>
                          <a:latin typeface="Calibri"/>
                          <a:cs typeface="Calibri"/>
                        </a:rPr>
                        <a:t>Search Job</a:t>
                      </a:r>
                      <a:r>
                        <a:rPr sz="1100" b="1" dirty="0">
                          <a:solidFill>
                            <a:srgbClr val="782C40"/>
                          </a:solidFill>
                          <a:latin typeface="Calibri"/>
                          <a:cs typeface="Calibri"/>
                        </a:rPr>
                        <a:t> </a:t>
                      </a:r>
                      <a:r>
                        <a:rPr sz="1100" b="1" spc="-5" dirty="0">
                          <a:solidFill>
                            <a:srgbClr val="782C40"/>
                          </a:solidFill>
                          <a:latin typeface="Calibri"/>
                          <a:cs typeface="Calibri"/>
                        </a:rPr>
                        <a:t>Openings</a:t>
                      </a:r>
                      <a:r>
                        <a:rPr sz="1100" b="1" spc="-10" dirty="0">
                          <a:solidFill>
                            <a:srgbClr val="782C40"/>
                          </a:solidFill>
                          <a:latin typeface="Calibri"/>
                          <a:cs typeface="Calibri"/>
                        </a:rPr>
                        <a:t> </a:t>
                      </a:r>
                      <a:r>
                        <a:rPr sz="1100" spc="-5" dirty="0">
                          <a:latin typeface="Calibri"/>
                          <a:cs typeface="Calibri"/>
                        </a:rPr>
                        <a:t>tab.</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pSp>
        <p:nvGrpSpPr>
          <p:cNvPr id="5" name="object 5"/>
          <p:cNvGrpSpPr/>
          <p:nvPr/>
        </p:nvGrpSpPr>
        <p:grpSpPr>
          <a:xfrm>
            <a:off x="467042" y="1512341"/>
            <a:ext cx="6002655" cy="2146300"/>
            <a:chOff x="467042" y="1512341"/>
            <a:chExt cx="6002655" cy="2146300"/>
          </a:xfrm>
        </p:grpSpPr>
        <p:pic>
          <p:nvPicPr>
            <p:cNvPr id="6" name="object 6"/>
            <p:cNvPicPr/>
            <p:nvPr/>
          </p:nvPicPr>
          <p:blipFill>
            <a:blip r:embed="rId4" cstate="print"/>
            <a:stretch>
              <a:fillRect/>
            </a:stretch>
          </p:blipFill>
          <p:spPr>
            <a:xfrm>
              <a:off x="476250" y="1521548"/>
              <a:ext cx="5983604" cy="2127247"/>
            </a:xfrm>
            <a:prstGeom prst="rect">
              <a:avLst/>
            </a:prstGeom>
          </p:spPr>
        </p:pic>
        <p:sp>
          <p:nvSpPr>
            <p:cNvPr id="7" name="object 7"/>
            <p:cNvSpPr/>
            <p:nvPr/>
          </p:nvSpPr>
          <p:spPr>
            <a:xfrm>
              <a:off x="471805" y="1517103"/>
              <a:ext cx="5993130" cy="2136775"/>
            </a:xfrm>
            <a:custGeom>
              <a:avLst/>
              <a:gdLst/>
              <a:ahLst/>
              <a:cxnLst/>
              <a:rect l="l" t="t" r="r" b="b"/>
              <a:pathLst>
                <a:path w="5993130" h="2136775">
                  <a:moveTo>
                    <a:pt x="0" y="0"/>
                  </a:moveTo>
                  <a:lnTo>
                    <a:pt x="5993130" y="0"/>
                  </a:lnTo>
                  <a:lnTo>
                    <a:pt x="5993130" y="2136775"/>
                  </a:lnTo>
                  <a:lnTo>
                    <a:pt x="0" y="2136775"/>
                  </a:lnTo>
                  <a:lnTo>
                    <a:pt x="0" y="0"/>
                  </a:lnTo>
                  <a:close/>
                </a:path>
              </a:pathLst>
            </a:custGeom>
            <a:ln w="9525">
              <a:solidFill>
                <a:srgbClr val="000000"/>
              </a:solidFill>
            </a:ln>
          </p:spPr>
          <p:txBody>
            <a:bodyPr wrap="square" lIns="0" tIns="0" rIns="0" bIns="0" rtlCol="0"/>
            <a:lstStyle/>
            <a:p>
              <a:endParaRPr/>
            </a:p>
          </p:txBody>
        </p:sp>
      </p:grpSp>
      <p:grpSp>
        <p:nvGrpSpPr>
          <p:cNvPr id="8" name="object 8"/>
          <p:cNvGrpSpPr/>
          <p:nvPr/>
        </p:nvGrpSpPr>
        <p:grpSpPr>
          <a:xfrm>
            <a:off x="462280" y="4883518"/>
            <a:ext cx="5290820" cy="3787775"/>
            <a:chOff x="462280" y="4883518"/>
            <a:chExt cx="5290820" cy="3787775"/>
          </a:xfrm>
        </p:grpSpPr>
        <p:pic>
          <p:nvPicPr>
            <p:cNvPr id="9" name="object 9"/>
            <p:cNvPicPr/>
            <p:nvPr/>
          </p:nvPicPr>
          <p:blipFill>
            <a:blip r:embed="rId5" cstate="print"/>
            <a:stretch>
              <a:fillRect/>
            </a:stretch>
          </p:blipFill>
          <p:spPr>
            <a:xfrm>
              <a:off x="476250" y="4893360"/>
              <a:ext cx="5270499" cy="3768723"/>
            </a:xfrm>
            <a:prstGeom prst="rect">
              <a:avLst/>
            </a:prstGeom>
          </p:spPr>
        </p:pic>
        <p:sp>
          <p:nvSpPr>
            <p:cNvPr id="10" name="object 10"/>
            <p:cNvSpPr/>
            <p:nvPr/>
          </p:nvSpPr>
          <p:spPr>
            <a:xfrm>
              <a:off x="471805" y="4888280"/>
              <a:ext cx="5276215" cy="3778250"/>
            </a:xfrm>
            <a:custGeom>
              <a:avLst/>
              <a:gdLst/>
              <a:ahLst/>
              <a:cxnLst/>
              <a:rect l="l" t="t" r="r" b="b"/>
              <a:pathLst>
                <a:path w="5276215" h="3778250">
                  <a:moveTo>
                    <a:pt x="0" y="0"/>
                  </a:moveTo>
                  <a:lnTo>
                    <a:pt x="5276215" y="0"/>
                  </a:lnTo>
                  <a:lnTo>
                    <a:pt x="5276215" y="3778250"/>
                  </a:lnTo>
                  <a:lnTo>
                    <a:pt x="0" y="3778250"/>
                  </a:lnTo>
                  <a:lnTo>
                    <a:pt x="0" y="0"/>
                  </a:lnTo>
                  <a:close/>
                </a:path>
              </a:pathLst>
            </a:custGeom>
            <a:ln w="9525">
              <a:solidFill>
                <a:srgbClr val="000000"/>
              </a:solidFill>
            </a:ln>
          </p:spPr>
          <p:txBody>
            <a:bodyPr wrap="square" lIns="0" tIns="0" rIns="0" bIns="0" rtlCol="0"/>
            <a:lstStyle/>
            <a:p>
              <a:endParaRPr/>
            </a:p>
          </p:txBody>
        </p:sp>
        <p:sp>
          <p:nvSpPr>
            <p:cNvPr id="11" name="object 11"/>
            <p:cNvSpPr/>
            <p:nvPr/>
          </p:nvSpPr>
          <p:spPr>
            <a:xfrm>
              <a:off x="474980" y="5789980"/>
              <a:ext cx="1285240" cy="209550"/>
            </a:xfrm>
            <a:custGeom>
              <a:avLst/>
              <a:gdLst/>
              <a:ahLst/>
              <a:cxnLst/>
              <a:rect l="l" t="t" r="r" b="b"/>
              <a:pathLst>
                <a:path w="1285239" h="209550">
                  <a:moveTo>
                    <a:pt x="0" y="0"/>
                  </a:moveTo>
                  <a:lnTo>
                    <a:pt x="1285239" y="0"/>
                  </a:lnTo>
                  <a:lnTo>
                    <a:pt x="1285239" y="209550"/>
                  </a:lnTo>
                  <a:lnTo>
                    <a:pt x="0" y="209550"/>
                  </a:lnTo>
                  <a:lnTo>
                    <a:pt x="0" y="0"/>
                  </a:lnTo>
                  <a:close/>
                </a:path>
              </a:pathLst>
            </a:custGeom>
            <a:ln w="25400">
              <a:solidFill>
                <a:srgbClr val="FF0000"/>
              </a:solidFill>
            </a:ln>
          </p:spPr>
          <p:txBody>
            <a:bodyPr wrap="square" lIns="0" tIns="0" rIns="0" bIns="0" rtlCol="0"/>
            <a:lstStyle/>
            <a:p>
              <a:endParaRPr/>
            </a:p>
          </p:txBody>
        </p:sp>
      </p:grpSp>
      <p:sp>
        <p:nvSpPr>
          <p:cNvPr id="12" name="object 12"/>
          <p:cNvSpPr txBox="1"/>
          <p:nvPr/>
        </p:nvSpPr>
        <p:spPr>
          <a:xfrm>
            <a:off x="444500" y="9324657"/>
            <a:ext cx="1397635" cy="165100"/>
          </a:xfrm>
          <a:prstGeom prst="rect">
            <a:avLst/>
          </a:prstGeom>
        </p:spPr>
        <p:txBody>
          <a:bodyPr vert="horz" wrap="square" lIns="0" tIns="0" rIns="0" bIns="0" rtlCol="0">
            <a:spAutoFit/>
          </a:bodyPr>
          <a:lstStyle/>
          <a:p>
            <a:pPr marL="12700">
              <a:lnSpc>
                <a:spcPts val="1145"/>
              </a:lnSpc>
            </a:pPr>
            <a:r>
              <a:rPr sz="1100" i="1" spc="-5" dirty="0">
                <a:latin typeface="Calibri"/>
                <a:cs typeface="Calibri"/>
              </a:rPr>
              <a:t>Last</a:t>
            </a:r>
            <a:r>
              <a:rPr sz="1100" i="1" spc="-20" dirty="0">
                <a:latin typeface="Calibri"/>
                <a:cs typeface="Calibri"/>
              </a:rPr>
              <a:t> </a:t>
            </a:r>
            <a:r>
              <a:rPr sz="1100" i="1" spc="-5" dirty="0">
                <a:latin typeface="Calibri"/>
                <a:cs typeface="Calibri"/>
              </a:rPr>
              <a:t>updated</a:t>
            </a:r>
            <a:r>
              <a:rPr sz="1100" i="1" spc="-15" dirty="0">
                <a:latin typeface="Calibri"/>
                <a:cs typeface="Calibri"/>
              </a:rPr>
              <a:t> </a:t>
            </a:r>
            <a:r>
              <a:rPr sz="1100" i="1" spc="-5" dirty="0">
                <a:latin typeface="Calibri"/>
                <a:cs typeface="Calibri"/>
              </a:rPr>
              <a:t>5/26/2020</a:t>
            </a:r>
            <a:endParaRPr sz="1100">
              <a:latin typeface="Calibri"/>
              <a:cs typeface="Calibri"/>
            </a:endParaRPr>
          </a:p>
        </p:txBody>
      </p:sp>
      <p:sp>
        <p:nvSpPr>
          <p:cNvPr id="13" name="object 13"/>
          <p:cNvSpPr txBox="1"/>
          <p:nvPr/>
        </p:nvSpPr>
        <p:spPr>
          <a:xfrm>
            <a:off x="6757416" y="9324657"/>
            <a:ext cx="218440" cy="165100"/>
          </a:xfrm>
          <a:prstGeom prst="rect">
            <a:avLst/>
          </a:prstGeom>
        </p:spPr>
        <p:txBody>
          <a:bodyPr vert="horz" wrap="square" lIns="0" tIns="0" rIns="0" bIns="0" rtlCol="0">
            <a:spAutoFit/>
          </a:bodyPr>
          <a:lstStyle/>
          <a:p>
            <a:pPr marL="38100">
              <a:lnSpc>
                <a:spcPts val="1145"/>
              </a:lnSpc>
            </a:pPr>
            <a:r>
              <a:rPr sz="1100" spc="-5" dirty="0">
                <a:latin typeface="Calibri"/>
                <a:cs typeface="Calibri"/>
              </a:rPr>
              <a:t>2</a:t>
            </a:r>
            <a:endParaRPr sz="1100">
              <a:latin typeface="Calibri"/>
              <a:cs typeface="Calibri"/>
            </a:endParaRPr>
          </a:p>
        </p:txBody>
      </p:sp>
      <p:pic>
        <p:nvPicPr>
          <p:cNvPr id="14" name="Audio 13">
            <a:hlinkClick r:id="" action="ppaction://media"/>
            <a:extLst>
              <a:ext uri="{FF2B5EF4-FFF2-40B4-BE49-F238E27FC236}">
                <a16:creationId xmlns:a16="http://schemas.microsoft.com/office/drawing/2014/main" id="{FC03FE4B-3B98-403D-82FD-C466A08CA0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60"/>
    </mc:Choice>
    <mc:Fallback xmlns="">
      <p:transition spd="slow" advTm="1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86" y="9276078"/>
            <a:ext cx="6894195" cy="0"/>
          </a:xfrm>
          <a:custGeom>
            <a:avLst/>
            <a:gdLst/>
            <a:ahLst/>
            <a:cxnLst/>
            <a:rect l="l" t="t" r="r" b="b"/>
            <a:pathLst>
              <a:path w="6894195">
                <a:moveTo>
                  <a:pt x="0" y="0"/>
                </a:moveTo>
                <a:lnTo>
                  <a:pt x="6894195" y="0"/>
                </a:lnTo>
              </a:path>
            </a:pathLst>
          </a:custGeom>
          <a:ln w="8572">
            <a:solidFill>
              <a:srgbClr val="DADADB"/>
            </a:solidFill>
          </a:ln>
        </p:spPr>
        <p:txBody>
          <a:bodyPr wrap="square" lIns="0" tIns="0" rIns="0" bIns="0" rtlCol="0"/>
          <a:lstStyle/>
          <a:p>
            <a:endParaRPr/>
          </a:p>
        </p:txBody>
      </p:sp>
      <p:graphicFrame>
        <p:nvGraphicFramePr>
          <p:cNvPr id="3" name="object 3"/>
          <p:cNvGraphicFramePr>
            <a:graphicFrameLocks noGrp="1"/>
          </p:cNvGraphicFramePr>
          <p:nvPr/>
        </p:nvGraphicFramePr>
        <p:xfrm>
          <a:off x="454151" y="432054"/>
          <a:ext cx="5694045" cy="1018787"/>
        </p:xfrm>
        <a:graphic>
          <a:graphicData uri="http://schemas.openxmlformats.org/drawingml/2006/table">
            <a:tbl>
              <a:tblPr firstRow="1" bandRow="1">
                <a:tableStyleId>{2D5ABB26-0587-4C30-8999-92F81FD0307C}</a:tableStyleId>
              </a:tblPr>
              <a:tblGrid>
                <a:gridCol w="804545">
                  <a:extLst>
                    <a:ext uri="{9D8B030D-6E8A-4147-A177-3AD203B41FA5}">
                      <a16:colId xmlns:a16="http://schemas.microsoft.com/office/drawing/2014/main" val="20000"/>
                    </a:ext>
                  </a:extLst>
                </a:gridCol>
                <a:gridCol w="4889500">
                  <a:extLst>
                    <a:ext uri="{9D8B030D-6E8A-4147-A177-3AD203B41FA5}">
                      <a16:colId xmlns:a16="http://schemas.microsoft.com/office/drawing/2014/main" val="20001"/>
                    </a:ext>
                  </a:extLst>
                </a:gridCol>
              </a:tblGrid>
              <a:tr h="262121">
                <a:tc>
                  <a:txBody>
                    <a:bodyPr/>
                    <a:lstStyle/>
                    <a:p>
                      <a:pPr marR="3810" algn="ctr">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3500">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756666">
                <a:tc>
                  <a:txBody>
                    <a:bodyPr/>
                    <a:lstStyle/>
                    <a:p>
                      <a:pPr algn="ctr">
                        <a:lnSpc>
                          <a:spcPct val="100000"/>
                        </a:lnSpc>
                        <a:spcBef>
                          <a:spcPts val="265"/>
                        </a:spcBef>
                      </a:pPr>
                      <a:r>
                        <a:rPr sz="1100" spc="-5" dirty="0">
                          <a:latin typeface="Calibri"/>
                          <a:cs typeface="Calibri"/>
                        </a:rPr>
                        <a:t>3.</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marR="2895600">
                        <a:lnSpc>
                          <a:spcPct val="107700"/>
                        </a:lnSpc>
                        <a:spcBef>
                          <a:spcPts val="165"/>
                        </a:spcBef>
                      </a:pPr>
                      <a:r>
                        <a:rPr sz="1100" spc="-5" dirty="0">
                          <a:latin typeface="Calibri"/>
                          <a:cs typeface="Calibri"/>
                        </a:rPr>
                        <a:t>Enter the desired </a:t>
                      </a:r>
                      <a:r>
                        <a:rPr sz="1100" b="1" spc="-5" dirty="0">
                          <a:solidFill>
                            <a:srgbClr val="782C40"/>
                          </a:solidFill>
                          <a:latin typeface="Calibri"/>
                          <a:cs typeface="Calibri"/>
                        </a:rPr>
                        <a:t>Job Opening </a:t>
                      </a:r>
                      <a:r>
                        <a:rPr sz="1100" b="1" dirty="0">
                          <a:solidFill>
                            <a:srgbClr val="782C40"/>
                          </a:solidFill>
                          <a:latin typeface="Calibri"/>
                          <a:cs typeface="Calibri"/>
                        </a:rPr>
                        <a:t>ID</a:t>
                      </a:r>
                      <a:r>
                        <a:rPr sz="1100" dirty="0">
                          <a:latin typeface="Calibri"/>
                          <a:cs typeface="Calibri"/>
                        </a:rPr>
                        <a:t>. </a:t>
                      </a:r>
                      <a:r>
                        <a:rPr sz="1100" spc="-235" dirty="0">
                          <a:latin typeface="Calibri"/>
                          <a:cs typeface="Calibri"/>
                        </a:rPr>
                        <a:t> </a:t>
                      </a:r>
                      <a:r>
                        <a:rPr sz="1100" spc="-5" dirty="0">
                          <a:latin typeface="Calibri"/>
                          <a:cs typeface="Calibri"/>
                        </a:rPr>
                        <a:t>Click the</a:t>
                      </a:r>
                      <a:r>
                        <a:rPr sz="1100" dirty="0">
                          <a:latin typeface="Calibri"/>
                          <a:cs typeface="Calibri"/>
                        </a:rPr>
                        <a:t> </a:t>
                      </a:r>
                      <a:r>
                        <a:rPr sz="1100" b="1" spc="-5" dirty="0">
                          <a:solidFill>
                            <a:srgbClr val="782C40"/>
                          </a:solidFill>
                          <a:latin typeface="Calibri"/>
                          <a:cs typeface="Calibri"/>
                        </a:rPr>
                        <a:t>Search</a:t>
                      </a:r>
                      <a:r>
                        <a:rPr sz="1100" b="1" spc="-10" dirty="0">
                          <a:solidFill>
                            <a:srgbClr val="782C40"/>
                          </a:solidFill>
                          <a:latin typeface="Calibri"/>
                          <a:cs typeface="Calibri"/>
                        </a:rPr>
                        <a:t> </a:t>
                      </a:r>
                      <a:r>
                        <a:rPr sz="1100" spc="-5" dirty="0">
                          <a:latin typeface="Calibri"/>
                          <a:cs typeface="Calibri"/>
                        </a:rPr>
                        <a:t>button.</a:t>
                      </a:r>
                      <a:endParaRPr sz="1100">
                        <a:latin typeface="Calibri"/>
                        <a:cs typeface="Calibri"/>
                      </a:endParaRPr>
                    </a:p>
                  </a:txBody>
                  <a:tcPr marL="0" marR="0" marT="209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515112" y="5753861"/>
          <a:ext cx="5694680" cy="517397"/>
        </p:xfrm>
        <a:graphic>
          <a:graphicData uri="http://schemas.openxmlformats.org/drawingml/2006/table">
            <a:tbl>
              <a:tblPr firstRow="1" bandRow="1">
                <a:tableStyleId>{2D5ABB26-0587-4C30-8999-92F81FD0307C}</a:tableStyleId>
              </a:tblPr>
              <a:tblGrid>
                <a:gridCol w="804545">
                  <a:extLst>
                    <a:ext uri="{9D8B030D-6E8A-4147-A177-3AD203B41FA5}">
                      <a16:colId xmlns:a16="http://schemas.microsoft.com/office/drawing/2014/main" val="20000"/>
                    </a:ext>
                  </a:extLst>
                </a:gridCol>
                <a:gridCol w="4890135">
                  <a:extLst>
                    <a:ext uri="{9D8B030D-6E8A-4147-A177-3AD203B41FA5}">
                      <a16:colId xmlns:a16="http://schemas.microsoft.com/office/drawing/2014/main" val="20001"/>
                    </a:ext>
                  </a:extLst>
                </a:gridCol>
              </a:tblGrid>
              <a:tr h="262121">
                <a:tc>
                  <a:txBody>
                    <a:bodyPr/>
                    <a:lstStyle/>
                    <a:p>
                      <a:pPr marR="3810" algn="ctr">
                        <a:lnSpc>
                          <a:spcPct val="100000"/>
                        </a:lnSpc>
                        <a:spcBef>
                          <a:spcPts val="280"/>
                        </a:spcBef>
                      </a:pPr>
                      <a:r>
                        <a:rPr sz="1100" b="1" spc="-5" dirty="0">
                          <a:latin typeface="Calibri"/>
                          <a:cs typeface="Calibri"/>
                        </a:rPr>
                        <a:t>Step</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3500">
                        <a:lnSpc>
                          <a:spcPct val="100000"/>
                        </a:lnSpc>
                        <a:spcBef>
                          <a:spcPts val="280"/>
                        </a:spcBef>
                      </a:pPr>
                      <a:r>
                        <a:rPr sz="1100" b="1" spc="-5" dirty="0">
                          <a:latin typeface="Calibri"/>
                          <a:cs typeface="Calibri"/>
                        </a:rPr>
                        <a:t>Action</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255276">
                <a:tc>
                  <a:txBody>
                    <a:bodyPr/>
                    <a:lstStyle/>
                    <a:p>
                      <a:pPr algn="ctr">
                        <a:lnSpc>
                          <a:spcPct val="100000"/>
                        </a:lnSpc>
                        <a:spcBef>
                          <a:spcPts val="275"/>
                        </a:spcBef>
                      </a:pPr>
                      <a:r>
                        <a:rPr sz="1100" spc="-5" dirty="0">
                          <a:latin typeface="Calibri"/>
                          <a:cs typeface="Calibri"/>
                        </a:rPr>
                        <a:t>4.</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a:lnSpc>
                          <a:spcPct val="100000"/>
                        </a:lnSpc>
                        <a:spcBef>
                          <a:spcPts val="275"/>
                        </a:spcBef>
                      </a:pPr>
                      <a:r>
                        <a:rPr sz="1100" spc="-5" dirty="0">
                          <a:latin typeface="Calibri"/>
                          <a:cs typeface="Calibri"/>
                        </a:rPr>
                        <a:t>Click the desired </a:t>
                      </a:r>
                      <a:r>
                        <a:rPr sz="1100" b="1" spc="-5" dirty="0">
                          <a:solidFill>
                            <a:srgbClr val="782C40"/>
                          </a:solidFill>
                          <a:latin typeface="Calibri"/>
                          <a:cs typeface="Calibri"/>
                        </a:rPr>
                        <a:t>Job</a:t>
                      </a:r>
                      <a:r>
                        <a:rPr sz="1100" b="1" spc="-10" dirty="0">
                          <a:solidFill>
                            <a:srgbClr val="782C40"/>
                          </a:solidFill>
                          <a:latin typeface="Calibri"/>
                          <a:cs typeface="Calibri"/>
                        </a:rPr>
                        <a:t> </a:t>
                      </a:r>
                      <a:r>
                        <a:rPr sz="1100" b="1" spc="-5" dirty="0">
                          <a:solidFill>
                            <a:srgbClr val="782C40"/>
                          </a:solidFill>
                          <a:latin typeface="Calibri"/>
                          <a:cs typeface="Calibri"/>
                        </a:rPr>
                        <a:t>Opening </a:t>
                      </a:r>
                      <a:r>
                        <a:rPr sz="1100" spc="-5" dirty="0">
                          <a:latin typeface="Calibri"/>
                          <a:cs typeface="Calibri"/>
                        </a:rPr>
                        <a:t>link.</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pic>
        <p:nvPicPr>
          <p:cNvPr id="5" name="object 5"/>
          <p:cNvPicPr/>
          <p:nvPr/>
        </p:nvPicPr>
        <p:blipFill>
          <a:blip r:embed="rId4" cstate="print"/>
          <a:stretch>
            <a:fillRect/>
          </a:stretch>
        </p:blipFill>
        <p:spPr>
          <a:xfrm>
            <a:off x="1357630" y="1100455"/>
            <a:ext cx="907335" cy="315582"/>
          </a:xfrm>
          <a:prstGeom prst="rect">
            <a:avLst/>
          </a:prstGeom>
        </p:spPr>
      </p:pic>
      <p:grpSp>
        <p:nvGrpSpPr>
          <p:cNvPr id="6" name="object 6"/>
          <p:cNvGrpSpPr/>
          <p:nvPr/>
        </p:nvGrpSpPr>
        <p:grpSpPr>
          <a:xfrm>
            <a:off x="476567" y="1635442"/>
            <a:ext cx="4766310" cy="3954145"/>
            <a:chOff x="476567" y="1635442"/>
            <a:chExt cx="4766310" cy="3954145"/>
          </a:xfrm>
        </p:grpSpPr>
        <p:pic>
          <p:nvPicPr>
            <p:cNvPr id="7" name="object 7"/>
            <p:cNvPicPr/>
            <p:nvPr/>
          </p:nvPicPr>
          <p:blipFill>
            <a:blip r:embed="rId5" cstate="print"/>
            <a:stretch>
              <a:fillRect/>
            </a:stretch>
          </p:blipFill>
          <p:spPr>
            <a:xfrm>
              <a:off x="485775" y="1645297"/>
              <a:ext cx="4747259" cy="3935081"/>
            </a:xfrm>
            <a:prstGeom prst="rect">
              <a:avLst/>
            </a:prstGeom>
          </p:spPr>
        </p:pic>
        <p:sp>
          <p:nvSpPr>
            <p:cNvPr id="8" name="object 8"/>
            <p:cNvSpPr/>
            <p:nvPr/>
          </p:nvSpPr>
          <p:spPr>
            <a:xfrm>
              <a:off x="481330" y="1640204"/>
              <a:ext cx="4756785" cy="3944620"/>
            </a:xfrm>
            <a:custGeom>
              <a:avLst/>
              <a:gdLst/>
              <a:ahLst/>
              <a:cxnLst/>
              <a:rect l="l" t="t" r="r" b="b"/>
              <a:pathLst>
                <a:path w="4756785" h="3944620">
                  <a:moveTo>
                    <a:pt x="0" y="0"/>
                  </a:moveTo>
                  <a:lnTo>
                    <a:pt x="4756785" y="0"/>
                  </a:lnTo>
                  <a:lnTo>
                    <a:pt x="4756785" y="3944620"/>
                  </a:lnTo>
                  <a:lnTo>
                    <a:pt x="0" y="3944620"/>
                  </a:lnTo>
                  <a:lnTo>
                    <a:pt x="0" y="0"/>
                  </a:lnTo>
                  <a:close/>
                </a:path>
              </a:pathLst>
            </a:custGeom>
            <a:ln w="9525">
              <a:solidFill>
                <a:srgbClr val="000000"/>
              </a:solidFill>
            </a:ln>
          </p:spPr>
          <p:txBody>
            <a:bodyPr wrap="square" lIns="0" tIns="0" rIns="0" bIns="0" rtlCol="0"/>
            <a:lstStyle/>
            <a:p>
              <a:endParaRPr/>
            </a:p>
          </p:txBody>
        </p:sp>
        <p:sp>
          <p:nvSpPr>
            <p:cNvPr id="9" name="object 9"/>
            <p:cNvSpPr/>
            <p:nvPr/>
          </p:nvSpPr>
          <p:spPr>
            <a:xfrm>
              <a:off x="2832100" y="2788284"/>
              <a:ext cx="2226310" cy="208915"/>
            </a:xfrm>
            <a:custGeom>
              <a:avLst/>
              <a:gdLst/>
              <a:ahLst/>
              <a:cxnLst/>
              <a:rect l="l" t="t" r="r" b="b"/>
              <a:pathLst>
                <a:path w="2226310" h="208914">
                  <a:moveTo>
                    <a:pt x="0" y="0"/>
                  </a:moveTo>
                  <a:lnTo>
                    <a:pt x="2226310" y="0"/>
                  </a:lnTo>
                  <a:lnTo>
                    <a:pt x="2226310" y="208915"/>
                  </a:lnTo>
                  <a:lnTo>
                    <a:pt x="0" y="208915"/>
                  </a:lnTo>
                  <a:lnTo>
                    <a:pt x="0" y="0"/>
                  </a:lnTo>
                  <a:close/>
                </a:path>
              </a:pathLst>
            </a:custGeom>
            <a:ln w="25400">
              <a:solidFill>
                <a:srgbClr val="FF0000"/>
              </a:solidFill>
            </a:ln>
          </p:spPr>
          <p:txBody>
            <a:bodyPr wrap="square" lIns="0" tIns="0" rIns="0" bIns="0" rtlCol="0"/>
            <a:lstStyle/>
            <a:p>
              <a:endParaRPr/>
            </a:p>
          </p:txBody>
        </p:sp>
      </p:grpSp>
      <p:grpSp>
        <p:nvGrpSpPr>
          <p:cNvPr id="10" name="object 10"/>
          <p:cNvGrpSpPr/>
          <p:nvPr/>
        </p:nvGrpSpPr>
        <p:grpSpPr>
          <a:xfrm>
            <a:off x="511492" y="6506743"/>
            <a:ext cx="5441950" cy="2141220"/>
            <a:chOff x="511492" y="6506743"/>
            <a:chExt cx="5441950" cy="2141220"/>
          </a:xfrm>
        </p:grpSpPr>
        <p:pic>
          <p:nvPicPr>
            <p:cNvPr id="11" name="object 11"/>
            <p:cNvPicPr/>
            <p:nvPr/>
          </p:nvPicPr>
          <p:blipFill>
            <a:blip r:embed="rId6" cstate="print"/>
            <a:stretch>
              <a:fillRect/>
            </a:stretch>
          </p:blipFill>
          <p:spPr>
            <a:xfrm>
              <a:off x="520700" y="6516590"/>
              <a:ext cx="5422899" cy="2122165"/>
            </a:xfrm>
            <a:prstGeom prst="rect">
              <a:avLst/>
            </a:prstGeom>
          </p:spPr>
        </p:pic>
        <p:sp>
          <p:nvSpPr>
            <p:cNvPr id="12" name="object 12"/>
            <p:cNvSpPr/>
            <p:nvPr/>
          </p:nvSpPr>
          <p:spPr>
            <a:xfrm>
              <a:off x="516255" y="6511505"/>
              <a:ext cx="5432425" cy="2131695"/>
            </a:xfrm>
            <a:custGeom>
              <a:avLst/>
              <a:gdLst/>
              <a:ahLst/>
              <a:cxnLst/>
              <a:rect l="l" t="t" r="r" b="b"/>
              <a:pathLst>
                <a:path w="5432425" h="2131695">
                  <a:moveTo>
                    <a:pt x="0" y="0"/>
                  </a:moveTo>
                  <a:lnTo>
                    <a:pt x="5432425" y="0"/>
                  </a:lnTo>
                  <a:lnTo>
                    <a:pt x="5432425" y="2131695"/>
                  </a:lnTo>
                  <a:lnTo>
                    <a:pt x="0" y="2131695"/>
                  </a:lnTo>
                  <a:lnTo>
                    <a:pt x="0" y="0"/>
                  </a:lnTo>
                  <a:close/>
                </a:path>
              </a:pathLst>
            </a:custGeom>
            <a:ln w="9525">
              <a:solidFill>
                <a:srgbClr val="000000"/>
              </a:solidFill>
            </a:ln>
          </p:spPr>
          <p:txBody>
            <a:bodyPr wrap="square" lIns="0" tIns="0" rIns="0" bIns="0" rtlCol="0"/>
            <a:lstStyle/>
            <a:p>
              <a:endParaRPr/>
            </a:p>
          </p:txBody>
        </p:sp>
      </p:grpSp>
      <p:sp>
        <p:nvSpPr>
          <p:cNvPr id="13" name="object 13"/>
          <p:cNvSpPr txBox="1"/>
          <p:nvPr/>
        </p:nvSpPr>
        <p:spPr>
          <a:xfrm>
            <a:off x="444500" y="9324657"/>
            <a:ext cx="1397635" cy="165100"/>
          </a:xfrm>
          <a:prstGeom prst="rect">
            <a:avLst/>
          </a:prstGeom>
        </p:spPr>
        <p:txBody>
          <a:bodyPr vert="horz" wrap="square" lIns="0" tIns="0" rIns="0" bIns="0" rtlCol="0">
            <a:spAutoFit/>
          </a:bodyPr>
          <a:lstStyle/>
          <a:p>
            <a:pPr marL="12700">
              <a:lnSpc>
                <a:spcPts val="1145"/>
              </a:lnSpc>
            </a:pPr>
            <a:r>
              <a:rPr sz="1100" i="1" spc="-5" dirty="0">
                <a:latin typeface="Calibri"/>
                <a:cs typeface="Calibri"/>
              </a:rPr>
              <a:t>Last</a:t>
            </a:r>
            <a:r>
              <a:rPr sz="1100" i="1" spc="-20" dirty="0">
                <a:latin typeface="Calibri"/>
                <a:cs typeface="Calibri"/>
              </a:rPr>
              <a:t> </a:t>
            </a:r>
            <a:r>
              <a:rPr sz="1100" i="1" spc="-5" dirty="0">
                <a:latin typeface="Calibri"/>
                <a:cs typeface="Calibri"/>
              </a:rPr>
              <a:t>updated</a:t>
            </a:r>
            <a:r>
              <a:rPr sz="1100" i="1" spc="-15" dirty="0">
                <a:latin typeface="Calibri"/>
                <a:cs typeface="Calibri"/>
              </a:rPr>
              <a:t> </a:t>
            </a:r>
            <a:r>
              <a:rPr sz="1100" i="1" spc="-5" dirty="0">
                <a:latin typeface="Calibri"/>
                <a:cs typeface="Calibri"/>
              </a:rPr>
              <a:t>5/26/2020</a:t>
            </a:r>
            <a:endParaRPr sz="1100">
              <a:latin typeface="Calibri"/>
              <a:cs typeface="Calibri"/>
            </a:endParaRPr>
          </a:p>
        </p:txBody>
      </p:sp>
      <p:sp>
        <p:nvSpPr>
          <p:cNvPr id="14" name="object 14"/>
          <p:cNvSpPr txBox="1"/>
          <p:nvPr/>
        </p:nvSpPr>
        <p:spPr>
          <a:xfrm>
            <a:off x="6757416" y="9324657"/>
            <a:ext cx="218440" cy="165100"/>
          </a:xfrm>
          <a:prstGeom prst="rect">
            <a:avLst/>
          </a:prstGeom>
        </p:spPr>
        <p:txBody>
          <a:bodyPr vert="horz" wrap="square" lIns="0" tIns="0" rIns="0" bIns="0" rtlCol="0">
            <a:spAutoFit/>
          </a:bodyPr>
          <a:lstStyle/>
          <a:p>
            <a:pPr marL="38100">
              <a:lnSpc>
                <a:spcPts val="1145"/>
              </a:lnSpc>
            </a:pPr>
            <a:r>
              <a:rPr sz="1100" spc="-5" dirty="0">
                <a:latin typeface="Calibri"/>
                <a:cs typeface="Calibri"/>
              </a:rPr>
              <a:t>3</a:t>
            </a:r>
            <a:endParaRPr sz="1100">
              <a:latin typeface="Calibri"/>
              <a:cs typeface="Calibri"/>
            </a:endParaRPr>
          </a:p>
        </p:txBody>
      </p:sp>
      <p:pic>
        <p:nvPicPr>
          <p:cNvPr id="15" name="Audio 14">
            <a:hlinkClick r:id="" action="ppaction://media"/>
            <a:extLst>
              <a:ext uri="{FF2B5EF4-FFF2-40B4-BE49-F238E27FC236}">
                <a16:creationId xmlns:a16="http://schemas.microsoft.com/office/drawing/2014/main" id="{C43C9BC4-23B5-4AE7-9203-396F572AF9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57"/>
    </mc:Choice>
    <mc:Fallback xmlns="">
      <p:transition spd="slow" advTm="11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86" y="9276078"/>
            <a:ext cx="6894195" cy="0"/>
          </a:xfrm>
          <a:custGeom>
            <a:avLst/>
            <a:gdLst/>
            <a:ahLst/>
            <a:cxnLst/>
            <a:rect l="l" t="t" r="r" b="b"/>
            <a:pathLst>
              <a:path w="6894195">
                <a:moveTo>
                  <a:pt x="0" y="0"/>
                </a:moveTo>
                <a:lnTo>
                  <a:pt x="6894195" y="0"/>
                </a:lnTo>
              </a:path>
            </a:pathLst>
          </a:custGeom>
          <a:ln w="8572">
            <a:solidFill>
              <a:srgbClr val="DADADB"/>
            </a:solidFill>
          </a:ln>
        </p:spPr>
        <p:txBody>
          <a:bodyPr wrap="square" lIns="0" tIns="0" rIns="0" bIns="0" rtlCol="0"/>
          <a:lstStyle/>
          <a:p>
            <a:endParaRPr/>
          </a:p>
        </p:txBody>
      </p:sp>
      <p:graphicFrame>
        <p:nvGraphicFramePr>
          <p:cNvPr id="3" name="object 3"/>
          <p:cNvGraphicFramePr>
            <a:graphicFrameLocks noGrp="1"/>
          </p:cNvGraphicFramePr>
          <p:nvPr/>
        </p:nvGraphicFramePr>
        <p:xfrm>
          <a:off x="512063" y="432054"/>
          <a:ext cx="5692775" cy="762754"/>
        </p:xfrm>
        <a:graphic>
          <a:graphicData uri="http://schemas.openxmlformats.org/drawingml/2006/table">
            <a:tbl>
              <a:tblPr firstRow="1" bandRow="1">
                <a:tableStyleId>{2D5ABB26-0587-4C30-8999-92F81FD0307C}</a:tableStyleId>
              </a:tblPr>
              <a:tblGrid>
                <a:gridCol w="804545">
                  <a:extLst>
                    <a:ext uri="{9D8B030D-6E8A-4147-A177-3AD203B41FA5}">
                      <a16:colId xmlns:a16="http://schemas.microsoft.com/office/drawing/2014/main" val="20000"/>
                    </a:ext>
                  </a:extLst>
                </a:gridCol>
                <a:gridCol w="4888230">
                  <a:extLst>
                    <a:ext uri="{9D8B030D-6E8A-4147-A177-3AD203B41FA5}">
                      <a16:colId xmlns:a16="http://schemas.microsoft.com/office/drawing/2014/main" val="20001"/>
                    </a:ext>
                  </a:extLst>
                </a:gridCol>
              </a:tblGrid>
              <a:tr h="262121">
                <a:tc>
                  <a:txBody>
                    <a:bodyPr/>
                    <a:lstStyle/>
                    <a:p>
                      <a:pPr marR="1270" algn="ctr">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3500">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500633">
                <a:tc>
                  <a:txBody>
                    <a:bodyPr/>
                    <a:lstStyle/>
                    <a:p>
                      <a:pPr algn="ctr">
                        <a:lnSpc>
                          <a:spcPct val="100000"/>
                        </a:lnSpc>
                        <a:spcBef>
                          <a:spcPts val="280"/>
                        </a:spcBef>
                      </a:pPr>
                      <a:r>
                        <a:rPr sz="1100" spc="-5" dirty="0">
                          <a:latin typeface="Calibri"/>
                          <a:cs typeface="Calibri"/>
                        </a:rPr>
                        <a:t>5.</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a:lnSpc>
                          <a:spcPct val="100000"/>
                        </a:lnSpc>
                        <a:spcBef>
                          <a:spcPts val="280"/>
                        </a:spcBef>
                      </a:pPr>
                      <a:r>
                        <a:rPr sz="1100" spc="-5" dirty="0">
                          <a:latin typeface="Calibri"/>
                          <a:cs typeface="Calibri"/>
                        </a:rPr>
                        <a:t>Click</a:t>
                      </a:r>
                      <a:r>
                        <a:rPr sz="1100" spc="5" dirty="0">
                          <a:latin typeface="Calibri"/>
                          <a:cs typeface="Calibri"/>
                        </a:rPr>
                        <a:t> </a:t>
                      </a:r>
                      <a:r>
                        <a:rPr sz="1100" spc="-5" dirty="0">
                          <a:latin typeface="Calibri"/>
                          <a:cs typeface="Calibri"/>
                        </a:rPr>
                        <a:t>the</a:t>
                      </a:r>
                      <a:r>
                        <a:rPr sz="1100" spc="5" dirty="0">
                          <a:latin typeface="Calibri"/>
                          <a:cs typeface="Calibri"/>
                        </a:rPr>
                        <a:t> </a:t>
                      </a:r>
                      <a:r>
                        <a:rPr sz="1100" b="1" spc="-5" dirty="0">
                          <a:solidFill>
                            <a:srgbClr val="782C40"/>
                          </a:solidFill>
                          <a:latin typeface="Calibri"/>
                          <a:cs typeface="Calibri"/>
                        </a:rPr>
                        <a:t>Other</a:t>
                      </a:r>
                      <a:r>
                        <a:rPr sz="1100" b="1" dirty="0">
                          <a:solidFill>
                            <a:srgbClr val="782C40"/>
                          </a:solidFill>
                          <a:latin typeface="Calibri"/>
                          <a:cs typeface="Calibri"/>
                        </a:rPr>
                        <a:t> </a:t>
                      </a:r>
                      <a:r>
                        <a:rPr sz="1100" b="1" spc="-5" dirty="0">
                          <a:solidFill>
                            <a:srgbClr val="782C40"/>
                          </a:solidFill>
                          <a:latin typeface="Calibri"/>
                          <a:cs typeface="Calibri"/>
                        </a:rPr>
                        <a:t>Actions</a:t>
                      </a:r>
                      <a:r>
                        <a:rPr sz="1100" b="1" spc="5" dirty="0">
                          <a:solidFill>
                            <a:srgbClr val="782C40"/>
                          </a:solidFill>
                          <a:latin typeface="Calibri"/>
                          <a:cs typeface="Calibri"/>
                        </a:rPr>
                        <a:t> </a:t>
                      </a:r>
                      <a:r>
                        <a:rPr sz="1100" spc="-5" dirty="0">
                          <a:latin typeface="Calibri"/>
                          <a:cs typeface="Calibri"/>
                        </a:rPr>
                        <a:t>dropdown</a:t>
                      </a:r>
                      <a:r>
                        <a:rPr sz="1100" dirty="0">
                          <a:latin typeface="Calibri"/>
                          <a:cs typeface="Calibri"/>
                        </a:rPr>
                        <a:t> </a:t>
                      </a:r>
                      <a:r>
                        <a:rPr sz="1100" spc="-5" dirty="0">
                          <a:latin typeface="Calibri"/>
                          <a:cs typeface="Calibri"/>
                        </a:rPr>
                        <a:t>list</a:t>
                      </a:r>
                      <a:r>
                        <a:rPr sz="1100" dirty="0">
                          <a:latin typeface="Calibri"/>
                          <a:cs typeface="Calibri"/>
                        </a:rPr>
                        <a:t> </a:t>
                      </a:r>
                      <a:r>
                        <a:rPr sz="1100" spc="-5" dirty="0">
                          <a:latin typeface="Calibri"/>
                          <a:cs typeface="Calibri"/>
                        </a:rPr>
                        <a:t>across</a:t>
                      </a:r>
                      <a:r>
                        <a:rPr sz="1100" dirty="0">
                          <a:latin typeface="Calibri"/>
                          <a:cs typeface="Calibri"/>
                        </a:rPr>
                        <a:t> </a:t>
                      </a:r>
                      <a:r>
                        <a:rPr sz="1100" spc="-5" dirty="0">
                          <a:latin typeface="Calibri"/>
                          <a:cs typeface="Calibri"/>
                        </a:rPr>
                        <a:t>from</a:t>
                      </a:r>
                      <a:r>
                        <a:rPr sz="110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selected</a:t>
                      </a:r>
                      <a:r>
                        <a:rPr sz="1100" spc="5" dirty="0">
                          <a:latin typeface="Calibri"/>
                          <a:cs typeface="Calibri"/>
                        </a:rPr>
                        <a:t> </a:t>
                      </a:r>
                      <a:r>
                        <a:rPr sz="1100" spc="-5" dirty="0">
                          <a:latin typeface="Calibri"/>
                          <a:cs typeface="Calibri"/>
                        </a:rPr>
                        <a:t>applicant’s</a:t>
                      </a:r>
                      <a:r>
                        <a:rPr sz="1100" dirty="0">
                          <a:latin typeface="Calibri"/>
                          <a:cs typeface="Calibri"/>
                        </a:rPr>
                        <a:t> </a:t>
                      </a:r>
                      <a:r>
                        <a:rPr sz="1100" spc="-5" dirty="0">
                          <a:latin typeface="Calibri"/>
                          <a:cs typeface="Calibri"/>
                        </a:rPr>
                        <a:t>name.</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512063" y="4066794"/>
          <a:ext cx="5692775" cy="531868"/>
        </p:xfrm>
        <a:graphic>
          <a:graphicData uri="http://schemas.openxmlformats.org/drawingml/2006/table">
            <a:tbl>
              <a:tblPr firstRow="1" bandRow="1">
                <a:tableStyleId>{2D5ABB26-0587-4C30-8999-92F81FD0307C}</a:tableStyleId>
              </a:tblPr>
              <a:tblGrid>
                <a:gridCol w="804545">
                  <a:extLst>
                    <a:ext uri="{9D8B030D-6E8A-4147-A177-3AD203B41FA5}">
                      <a16:colId xmlns:a16="http://schemas.microsoft.com/office/drawing/2014/main" val="20000"/>
                    </a:ext>
                  </a:extLst>
                </a:gridCol>
                <a:gridCol w="4888230">
                  <a:extLst>
                    <a:ext uri="{9D8B030D-6E8A-4147-A177-3AD203B41FA5}">
                      <a16:colId xmlns:a16="http://schemas.microsoft.com/office/drawing/2014/main" val="20001"/>
                    </a:ext>
                  </a:extLst>
                </a:gridCol>
              </a:tblGrid>
              <a:tr h="262889">
                <a:tc>
                  <a:txBody>
                    <a:bodyPr/>
                    <a:lstStyle/>
                    <a:p>
                      <a:pPr marR="1270" algn="ctr">
                        <a:lnSpc>
                          <a:spcPct val="100000"/>
                        </a:lnSpc>
                        <a:spcBef>
                          <a:spcPts val="280"/>
                        </a:spcBef>
                      </a:pPr>
                      <a:r>
                        <a:rPr sz="1100" b="1" spc="-5" dirty="0">
                          <a:latin typeface="Calibri"/>
                          <a:cs typeface="Calibri"/>
                        </a:rPr>
                        <a:t>Step</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3500">
                        <a:lnSpc>
                          <a:spcPct val="100000"/>
                        </a:lnSpc>
                        <a:spcBef>
                          <a:spcPts val="280"/>
                        </a:spcBef>
                      </a:pPr>
                      <a:r>
                        <a:rPr sz="1100" b="1" spc="-5" dirty="0">
                          <a:latin typeface="Calibri"/>
                          <a:cs typeface="Calibri"/>
                        </a:rPr>
                        <a:t>Action</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268979">
                <a:tc>
                  <a:txBody>
                    <a:bodyPr/>
                    <a:lstStyle/>
                    <a:p>
                      <a:pPr algn="ctr">
                        <a:lnSpc>
                          <a:spcPct val="100000"/>
                        </a:lnSpc>
                        <a:spcBef>
                          <a:spcPts val="270"/>
                        </a:spcBef>
                      </a:pPr>
                      <a:r>
                        <a:rPr sz="1100" spc="-5" dirty="0">
                          <a:latin typeface="Calibri"/>
                          <a:cs typeface="Calibri"/>
                        </a:rPr>
                        <a:t>6.</a:t>
                      </a:r>
                      <a:endParaRPr sz="1100">
                        <a:latin typeface="Calibri"/>
                        <a:cs typeface="Calibri"/>
                      </a:endParaRPr>
                    </a:p>
                  </a:txBody>
                  <a:tcPr marL="0" marR="0" marT="342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a:lnSpc>
                          <a:spcPct val="100000"/>
                        </a:lnSpc>
                        <a:spcBef>
                          <a:spcPts val="270"/>
                        </a:spcBef>
                      </a:pPr>
                      <a:r>
                        <a:rPr sz="1100" spc="-5" dirty="0">
                          <a:latin typeface="Calibri"/>
                          <a:cs typeface="Calibri"/>
                        </a:rPr>
                        <a:t>Click</a:t>
                      </a:r>
                      <a:r>
                        <a:rPr sz="1100" dirty="0">
                          <a:latin typeface="Calibri"/>
                          <a:cs typeface="Calibri"/>
                        </a:rPr>
                        <a:t> </a:t>
                      </a:r>
                      <a:r>
                        <a:rPr sz="1100" spc="-5" dirty="0">
                          <a:latin typeface="Calibri"/>
                          <a:cs typeface="Calibri"/>
                        </a:rPr>
                        <a:t>the</a:t>
                      </a:r>
                      <a:r>
                        <a:rPr sz="1100" dirty="0">
                          <a:latin typeface="Calibri"/>
                          <a:cs typeface="Calibri"/>
                        </a:rPr>
                        <a:t> </a:t>
                      </a:r>
                      <a:r>
                        <a:rPr sz="1100" b="1" spc="-5" dirty="0">
                          <a:solidFill>
                            <a:srgbClr val="782D40"/>
                          </a:solidFill>
                          <a:latin typeface="Calibri"/>
                          <a:cs typeface="Calibri"/>
                        </a:rPr>
                        <a:t>Recruiting</a:t>
                      </a:r>
                      <a:r>
                        <a:rPr sz="1100" b="1" dirty="0">
                          <a:solidFill>
                            <a:srgbClr val="782D40"/>
                          </a:solidFill>
                          <a:latin typeface="Calibri"/>
                          <a:cs typeface="Calibri"/>
                        </a:rPr>
                        <a:t> </a:t>
                      </a:r>
                      <a:r>
                        <a:rPr sz="1100" b="1" spc="-5" dirty="0">
                          <a:solidFill>
                            <a:srgbClr val="782D40"/>
                          </a:solidFill>
                          <a:latin typeface="Calibri"/>
                          <a:cs typeface="Calibri"/>
                        </a:rPr>
                        <a:t>Actions</a:t>
                      </a:r>
                      <a:r>
                        <a:rPr sz="1100" b="1" dirty="0">
                          <a:solidFill>
                            <a:srgbClr val="782D40"/>
                          </a:solidFill>
                          <a:latin typeface="Calibri"/>
                          <a:cs typeface="Calibri"/>
                        </a:rPr>
                        <a:t> </a:t>
                      </a:r>
                      <a:r>
                        <a:rPr sz="1100" spc="-5" dirty="0">
                          <a:latin typeface="Calibri"/>
                          <a:cs typeface="Calibri"/>
                        </a:rPr>
                        <a:t>dropdown</a:t>
                      </a:r>
                      <a:r>
                        <a:rPr sz="1100" dirty="0">
                          <a:latin typeface="Calibri"/>
                          <a:cs typeface="Calibri"/>
                        </a:rPr>
                        <a:t> </a:t>
                      </a:r>
                      <a:r>
                        <a:rPr sz="1100" spc="-5" dirty="0">
                          <a:latin typeface="Calibri"/>
                          <a:cs typeface="Calibri"/>
                        </a:rPr>
                        <a:t>list.</a:t>
                      </a:r>
                      <a:endParaRPr sz="1100">
                        <a:latin typeface="Calibri"/>
                        <a:cs typeface="Calibri"/>
                      </a:endParaRPr>
                    </a:p>
                  </a:txBody>
                  <a:tcPr marL="0" marR="0" marT="342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pic>
        <p:nvPicPr>
          <p:cNvPr id="5" name="object 5"/>
          <p:cNvPicPr/>
          <p:nvPr/>
        </p:nvPicPr>
        <p:blipFill>
          <a:blip r:embed="rId4" cstate="print"/>
          <a:stretch>
            <a:fillRect/>
          </a:stretch>
        </p:blipFill>
        <p:spPr>
          <a:xfrm>
            <a:off x="1399009" y="913764"/>
            <a:ext cx="839351" cy="247509"/>
          </a:xfrm>
          <a:prstGeom prst="rect">
            <a:avLst/>
          </a:prstGeom>
        </p:spPr>
      </p:pic>
      <p:grpSp>
        <p:nvGrpSpPr>
          <p:cNvPr id="6" name="object 6"/>
          <p:cNvGrpSpPr/>
          <p:nvPr/>
        </p:nvGrpSpPr>
        <p:grpSpPr>
          <a:xfrm>
            <a:off x="467042" y="1397317"/>
            <a:ext cx="7042784" cy="2475230"/>
            <a:chOff x="467042" y="1397317"/>
            <a:chExt cx="7042784" cy="2475230"/>
          </a:xfrm>
        </p:grpSpPr>
        <p:pic>
          <p:nvPicPr>
            <p:cNvPr id="7" name="object 7"/>
            <p:cNvPicPr/>
            <p:nvPr/>
          </p:nvPicPr>
          <p:blipFill>
            <a:blip r:embed="rId5" cstate="print"/>
            <a:stretch>
              <a:fillRect/>
            </a:stretch>
          </p:blipFill>
          <p:spPr>
            <a:xfrm>
              <a:off x="476250" y="1407160"/>
              <a:ext cx="7023734" cy="2447908"/>
            </a:xfrm>
            <a:prstGeom prst="rect">
              <a:avLst/>
            </a:prstGeom>
          </p:spPr>
        </p:pic>
        <p:sp>
          <p:nvSpPr>
            <p:cNvPr id="8" name="object 8"/>
            <p:cNvSpPr/>
            <p:nvPr/>
          </p:nvSpPr>
          <p:spPr>
            <a:xfrm>
              <a:off x="471805" y="1402080"/>
              <a:ext cx="7033259" cy="2465705"/>
            </a:xfrm>
            <a:custGeom>
              <a:avLst/>
              <a:gdLst/>
              <a:ahLst/>
              <a:cxnLst/>
              <a:rect l="l" t="t" r="r" b="b"/>
              <a:pathLst>
                <a:path w="7033259" h="2465704">
                  <a:moveTo>
                    <a:pt x="0" y="0"/>
                  </a:moveTo>
                  <a:lnTo>
                    <a:pt x="7033259" y="0"/>
                  </a:lnTo>
                  <a:lnTo>
                    <a:pt x="7033259" y="2465704"/>
                  </a:lnTo>
                  <a:lnTo>
                    <a:pt x="0" y="2465704"/>
                  </a:lnTo>
                  <a:lnTo>
                    <a:pt x="0" y="0"/>
                  </a:lnTo>
                  <a:close/>
                </a:path>
              </a:pathLst>
            </a:custGeom>
            <a:ln w="9525">
              <a:solidFill>
                <a:srgbClr val="000000"/>
              </a:solidFill>
            </a:ln>
          </p:spPr>
          <p:txBody>
            <a:bodyPr wrap="square" lIns="0" tIns="0" rIns="0" bIns="0" rtlCol="0"/>
            <a:lstStyle/>
            <a:p>
              <a:endParaRPr/>
            </a:p>
          </p:txBody>
        </p:sp>
      </p:grpSp>
      <p:grpSp>
        <p:nvGrpSpPr>
          <p:cNvPr id="9" name="object 9"/>
          <p:cNvGrpSpPr/>
          <p:nvPr/>
        </p:nvGrpSpPr>
        <p:grpSpPr>
          <a:xfrm>
            <a:off x="467042" y="4797081"/>
            <a:ext cx="6891655" cy="2649855"/>
            <a:chOff x="467042" y="4797081"/>
            <a:chExt cx="6891655" cy="2649855"/>
          </a:xfrm>
        </p:grpSpPr>
        <p:pic>
          <p:nvPicPr>
            <p:cNvPr id="10" name="object 10"/>
            <p:cNvPicPr/>
            <p:nvPr/>
          </p:nvPicPr>
          <p:blipFill>
            <a:blip r:embed="rId6" cstate="print"/>
            <a:stretch>
              <a:fillRect/>
            </a:stretch>
          </p:blipFill>
          <p:spPr>
            <a:xfrm>
              <a:off x="476262" y="4806292"/>
              <a:ext cx="6872591" cy="2630801"/>
            </a:xfrm>
            <a:prstGeom prst="rect">
              <a:avLst/>
            </a:prstGeom>
          </p:spPr>
        </p:pic>
        <p:sp>
          <p:nvSpPr>
            <p:cNvPr id="11" name="object 11"/>
            <p:cNvSpPr/>
            <p:nvPr/>
          </p:nvSpPr>
          <p:spPr>
            <a:xfrm>
              <a:off x="471805" y="4801844"/>
              <a:ext cx="6882130" cy="2640330"/>
            </a:xfrm>
            <a:custGeom>
              <a:avLst/>
              <a:gdLst/>
              <a:ahLst/>
              <a:cxnLst/>
              <a:rect l="l" t="t" r="r" b="b"/>
              <a:pathLst>
                <a:path w="6882130" h="2640329">
                  <a:moveTo>
                    <a:pt x="0" y="0"/>
                  </a:moveTo>
                  <a:lnTo>
                    <a:pt x="6882130" y="0"/>
                  </a:lnTo>
                  <a:lnTo>
                    <a:pt x="6882130" y="2640330"/>
                  </a:lnTo>
                  <a:lnTo>
                    <a:pt x="0" y="2640330"/>
                  </a:lnTo>
                  <a:lnTo>
                    <a:pt x="0" y="0"/>
                  </a:lnTo>
                  <a:close/>
                </a:path>
              </a:pathLst>
            </a:custGeom>
            <a:ln w="9525">
              <a:solidFill>
                <a:srgbClr val="000000"/>
              </a:solidFill>
            </a:ln>
          </p:spPr>
          <p:txBody>
            <a:bodyPr wrap="square" lIns="0" tIns="0" rIns="0" bIns="0" rtlCol="0"/>
            <a:lstStyle/>
            <a:p>
              <a:endParaRPr/>
            </a:p>
          </p:txBody>
        </p:sp>
      </p:grpSp>
      <p:sp>
        <p:nvSpPr>
          <p:cNvPr id="12" name="object 12"/>
          <p:cNvSpPr txBox="1"/>
          <p:nvPr/>
        </p:nvSpPr>
        <p:spPr>
          <a:xfrm>
            <a:off x="444500" y="9324657"/>
            <a:ext cx="1397635" cy="165100"/>
          </a:xfrm>
          <a:prstGeom prst="rect">
            <a:avLst/>
          </a:prstGeom>
        </p:spPr>
        <p:txBody>
          <a:bodyPr vert="horz" wrap="square" lIns="0" tIns="0" rIns="0" bIns="0" rtlCol="0">
            <a:spAutoFit/>
          </a:bodyPr>
          <a:lstStyle/>
          <a:p>
            <a:pPr marL="12700">
              <a:lnSpc>
                <a:spcPts val="1145"/>
              </a:lnSpc>
            </a:pPr>
            <a:r>
              <a:rPr sz="1100" i="1" spc="-5" dirty="0">
                <a:latin typeface="Calibri"/>
                <a:cs typeface="Calibri"/>
              </a:rPr>
              <a:t>Last</a:t>
            </a:r>
            <a:r>
              <a:rPr sz="1100" i="1" spc="-20" dirty="0">
                <a:latin typeface="Calibri"/>
                <a:cs typeface="Calibri"/>
              </a:rPr>
              <a:t> </a:t>
            </a:r>
            <a:r>
              <a:rPr sz="1100" i="1" spc="-5" dirty="0">
                <a:latin typeface="Calibri"/>
                <a:cs typeface="Calibri"/>
              </a:rPr>
              <a:t>updated</a:t>
            </a:r>
            <a:r>
              <a:rPr sz="1100" i="1" spc="-15" dirty="0">
                <a:latin typeface="Calibri"/>
                <a:cs typeface="Calibri"/>
              </a:rPr>
              <a:t> </a:t>
            </a:r>
            <a:r>
              <a:rPr sz="1100" i="1" spc="-5" dirty="0">
                <a:latin typeface="Calibri"/>
                <a:cs typeface="Calibri"/>
              </a:rPr>
              <a:t>5/26/2020</a:t>
            </a:r>
            <a:endParaRPr sz="1100">
              <a:latin typeface="Calibri"/>
              <a:cs typeface="Calibri"/>
            </a:endParaRPr>
          </a:p>
        </p:txBody>
      </p:sp>
      <p:sp>
        <p:nvSpPr>
          <p:cNvPr id="13" name="object 13"/>
          <p:cNvSpPr txBox="1"/>
          <p:nvPr/>
        </p:nvSpPr>
        <p:spPr>
          <a:xfrm>
            <a:off x="6757416" y="9324657"/>
            <a:ext cx="218440" cy="165100"/>
          </a:xfrm>
          <a:prstGeom prst="rect">
            <a:avLst/>
          </a:prstGeom>
        </p:spPr>
        <p:txBody>
          <a:bodyPr vert="horz" wrap="square" lIns="0" tIns="0" rIns="0" bIns="0" rtlCol="0">
            <a:spAutoFit/>
          </a:bodyPr>
          <a:lstStyle/>
          <a:p>
            <a:pPr marL="38100">
              <a:lnSpc>
                <a:spcPts val="1145"/>
              </a:lnSpc>
            </a:pPr>
            <a:r>
              <a:rPr sz="1100" spc="-5" dirty="0">
                <a:latin typeface="Calibri"/>
                <a:cs typeface="Calibri"/>
              </a:rPr>
              <a:t>4</a:t>
            </a:r>
            <a:endParaRPr sz="1100">
              <a:latin typeface="Calibri"/>
              <a:cs typeface="Calibri"/>
            </a:endParaRPr>
          </a:p>
        </p:txBody>
      </p:sp>
      <p:pic>
        <p:nvPicPr>
          <p:cNvPr id="14" name="Audio 13">
            <a:hlinkClick r:id="" action="ppaction://media"/>
            <a:extLst>
              <a:ext uri="{FF2B5EF4-FFF2-40B4-BE49-F238E27FC236}">
                <a16:creationId xmlns:a16="http://schemas.microsoft.com/office/drawing/2014/main" id="{10E95B5A-82AE-445F-AF49-68B0840684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43"/>
    </mc:Choice>
    <mc:Fallback xmlns="">
      <p:transition spd="slow" advTm="12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86" y="9276078"/>
            <a:ext cx="6894195" cy="0"/>
          </a:xfrm>
          <a:custGeom>
            <a:avLst/>
            <a:gdLst/>
            <a:ahLst/>
            <a:cxnLst/>
            <a:rect l="l" t="t" r="r" b="b"/>
            <a:pathLst>
              <a:path w="6894195">
                <a:moveTo>
                  <a:pt x="0" y="0"/>
                </a:moveTo>
                <a:lnTo>
                  <a:pt x="6894195" y="0"/>
                </a:lnTo>
              </a:path>
            </a:pathLst>
          </a:custGeom>
          <a:ln w="8572">
            <a:solidFill>
              <a:srgbClr val="DADADB"/>
            </a:solidFill>
          </a:ln>
        </p:spPr>
        <p:txBody>
          <a:bodyPr wrap="square" lIns="0" tIns="0" rIns="0" bIns="0" rtlCol="0"/>
          <a:lstStyle/>
          <a:p>
            <a:endParaRPr/>
          </a:p>
        </p:txBody>
      </p:sp>
      <p:graphicFrame>
        <p:nvGraphicFramePr>
          <p:cNvPr id="3" name="object 3"/>
          <p:cNvGraphicFramePr>
            <a:graphicFrameLocks noGrp="1"/>
          </p:cNvGraphicFramePr>
          <p:nvPr/>
        </p:nvGraphicFramePr>
        <p:xfrm>
          <a:off x="568451" y="432054"/>
          <a:ext cx="5772149" cy="526541"/>
        </p:xfrm>
        <a:graphic>
          <a:graphicData uri="http://schemas.openxmlformats.org/drawingml/2006/table">
            <a:tbl>
              <a:tblPr firstRow="1" bandRow="1">
                <a:tableStyleId>{2D5ABB26-0587-4C30-8999-92F81FD0307C}</a:tableStyleId>
              </a:tblPr>
              <a:tblGrid>
                <a:gridCol w="883919">
                  <a:extLst>
                    <a:ext uri="{9D8B030D-6E8A-4147-A177-3AD203B41FA5}">
                      <a16:colId xmlns:a16="http://schemas.microsoft.com/office/drawing/2014/main" val="20000"/>
                    </a:ext>
                  </a:extLst>
                </a:gridCol>
                <a:gridCol w="4888230">
                  <a:extLst>
                    <a:ext uri="{9D8B030D-6E8A-4147-A177-3AD203B41FA5}">
                      <a16:colId xmlns:a16="http://schemas.microsoft.com/office/drawing/2014/main" val="20001"/>
                    </a:ext>
                  </a:extLst>
                </a:gridCol>
              </a:tblGrid>
              <a:tr h="262121">
                <a:tc>
                  <a:txBody>
                    <a:bodyPr/>
                    <a:lstStyle/>
                    <a:p>
                      <a:pPr marR="330200" algn="r">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2865">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264420">
                <a:tc>
                  <a:txBody>
                    <a:bodyPr/>
                    <a:lstStyle/>
                    <a:p>
                      <a:pPr marR="379095" algn="r">
                        <a:lnSpc>
                          <a:spcPct val="100000"/>
                        </a:lnSpc>
                        <a:spcBef>
                          <a:spcPts val="280"/>
                        </a:spcBef>
                      </a:pPr>
                      <a:r>
                        <a:rPr sz="1100" spc="-5" dirty="0">
                          <a:latin typeface="Calibri"/>
                          <a:cs typeface="Calibri"/>
                        </a:rPr>
                        <a:t>7.</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040">
                        <a:lnSpc>
                          <a:spcPct val="100000"/>
                        </a:lnSpc>
                        <a:spcBef>
                          <a:spcPts val="280"/>
                        </a:spcBef>
                      </a:pPr>
                      <a:r>
                        <a:rPr sz="1100" spc="-5" dirty="0">
                          <a:latin typeface="Calibri"/>
                          <a:cs typeface="Calibri"/>
                        </a:rPr>
                        <a:t>Click </a:t>
                      </a:r>
                      <a:r>
                        <a:rPr sz="1100" b="1" spc="-5" dirty="0">
                          <a:solidFill>
                            <a:srgbClr val="782C40"/>
                          </a:solidFill>
                          <a:latin typeface="Calibri"/>
                          <a:cs typeface="Calibri"/>
                        </a:rPr>
                        <a:t>Prepare</a:t>
                      </a:r>
                      <a:r>
                        <a:rPr sz="1100" b="1" dirty="0">
                          <a:solidFill>
                            <a:srgbClr val="782C40"/>
                          </a:solidFill>
                          <a:latin typeface="Calibri"/>
                          <a:cs typeface="Calibri"/>
                        </a:rPr>
                        <a:t> </a:t>
                      </a:r>
                      <a:r>
                        <a:rPr sz="1100" b="1" spc="-5" dirty="0">
                          <a:solidFill>
                            <a:srgbClr val="782C40"/>
                          </a:solidFill>
                          <a:latin typeface="Calibri"/>
                          <a:cs typeface="Calibri"/>
                        </a:rPr>
                        <a:t>/</a:t>
                      </a:r>
                      <a:r>
                        <a:rPr sz="1100" b="1" spc="-10" dirty="0">
                          <a:solidFill>
                            <a:srgbClr val="782C40"/>
                          </a:solidFill>
                          <a:latin typeface="Calibri"/>
                          <a:cs typeface="Calibri"/>
                        </a:rPr>
                        <a:t> </a:t>
                      </a:r>
                      <a:r>
                        <a:rPr sz="1100" b="1" spc="-5" dirty="0">
                          <a:solidFill>
                            <a:srgbClr val="782C40"/>
                          </a:solidFill>
                          <a:latin typeface="Calibri"/>
                          <a:cs typeface="Calibri"/>
                        </a:rPr>
                        <a:t>View</a:t>
                      </a:r>
                      <a:r>
                        <a:rPr sz="1100" b="1" spc="-10" dirty="0">
                          <a:solidFill>
                            <a:srgbClr val="782C40"/>
                          </a:solidFill>
                          <a:latin typeface="Calibri"/>
                          <a:cs typeface="Calibri"/>
                        </a:rPr>
                        <a:t> </a:t>
                      </a:r>
                      <a:r>
                        <a:rPr sz="1100" b="1" spc="-5" dirty="0">
                          <a:solidFill>
                            <a:srgbClr val="782C40"/>
                          </a:solidFill>
                          <a:latin typeface="Calibri"/>
                          <a:cs typeface="Calibri"/>
                        </a:rPr>
                        <a:t>Job</a:t>
                      </a:r>
                      <a:r>
                        <a:rPr sz="1100" b="1" spc="-10" dirty="0">
                          <a:solidFill>
                            <a:srgbClr val="782C40"/>
                          </a:solidFill>
                          <a:latin typeface="Calibri"/>
                          <a:cs typeface="Calibri"/>
                        </a:rPr>
                        <a:t> </a:t>
                      </a:r>
                      <a:r>
                        <a:rPr sz="1100" b="1" spc="-5" dirty="0">
                          <a:solidFill>
                            <a:srgbClr val="782C40"/>
                          </a:solidFill>
                          <a:latin typeface="Calibri"/>
                          <a:cs typeface="Calibri"/>
                        </a:rPr>
                        <a:t>Offer</a:t>
                      </a:r>
                      <a:r>
                        <a:rPr sz="1100" spc="-5" dirty="0">
                          <a:latin typeface="Calibri"/>
                          <a:cs typeface="Calibri"/>
                        </a:rPr>
                        <a:t>.</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565404" y="4261103"/>
          <a:ext cx="5972175" cy="1059935"/>
        </p:xfrm>
        <a:graphic>
          <a:graphicData uri="http://schemas.openxmlformats.org/drawingml/2006/table">
            <a:tbl>
              <a:tblPr firstRow="1" bandRow="1">
                <a:tableStyleId>{2D5ABB26-0587-4C30-8999-92F81FD0307C}</a:tableStyleId>
              </a:tblPr>
              <a:tblGrid>
                <a:gridCol w="844550">
                  <a:extLst>
                    <a:ext uri="{9D8B030D-6E8A-4147-A177-3AD203B41FA5}">
                      <a16:colId xmlns:a16="http://schemas.microsoft.com/office/drawing/2014/main" val="20000"/>
                    </a:ext>
                  </a:extLst>
                </a:gridCol>
                <a:gridCol w="5127625">
                  <a:extLst>
                    <a:ext uri="{9D8B030D-6E8A-4147-A177-3AD203B41FA5}">
                      <a16:colId xmlns:a16="http://schemas.microsoft.com/office/drawing/2014/main" val="20001"/>
                    </a:ext>
                  </a:extLst>
                </a:gridCol>
              </a:tblGrid>
              <a:tr h="304038">
                <a:tc>
                  <a:txBody>
                    <a:bodyPr/>
                    <a:lstStyle/>
                    <a:p>
                      <a:pPr marR="39370" algn="ctr">
                        <a:lnSpc>
                          <a:spcPct val="100000"/>
                        </a:lnSpc>
                        <a:spcBef>
                          <a:spcPts val="309"/>
                        </a:spcBef>
                      </a:pPr>
                      <a:r>
                        <a:rPr sz="1100" b="1" spc="-5" dirty="0">
                          <a:latin typeface="Calibri"/>
                          <a:cs typeface="Calibri"/>
                        </a:rPr>
                        <a:t>Step</a:t>
                      </a:r>
                      <a:endParaRPr sz="1100">
                        <a:latin typeface="Calibri"/>
                        <a:cs typeface="Calibri"/>
                      </a:endParaRPr>
                    </a:p>
                  </a:txBody>
                  <a:tcPr marL="0" marR="0" marT="393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6040">
                        <a:lnSpc>
                          <a:spcPct val="100000"/>
                        </a:lnSpc>
                        <a:spcBef>
                          <a:spcPts val="309"/>
                        </a:spcBef>
                      </a:pPr>
                      <a:r>
                        <a:rPr sz="1100" b="1" spc="-5" dirty="0">
                          <a:latin typeface="Calibri"/>
                          <a:cs typeface="Calibri"/>
                        </a:rPr>
                        <a:t>Action</a:t>
                      </a:r>
                      <a:endParaRPr sz="1100">
                        <a:latin typeface="Calibri"/>
                        <a:cs typeface="Calibri"/>
                      </a:endParaRPr>
                    </a:p>
                  </a:txBody>
                  <a:tcPr marL="0" marR="0" marT="393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755897">
                <a:tc>
                  <a:txBody>
                    <a:bodyPr/>
                    <a:lstStyle/>
                    <a:p>
                      <a:pPr algn="ctr">
                        <a:lnSpc>
                          <a:spcPct val="100000"/>
                        </a:lnSpc>
                        <a:spcBef>
                          <a:spcPts val="300"/>
                        </a:spcBef>
                      </a:pPr>
                      <a:r>
                        <a:rPr sz="1100" spc="-5" dirty="0">
                          <a:latin typeface="Calibri"/>
                          <a:cs typeface="Calibri"/>
                        </a:rPr>
                        <a:t>8.</a:t>
                      </a:r>
                      <a:endParaRPr sz="1100">
                        <a:latin typeface="Calibri"/>
                        <a:cs typeface="Calibri"/>
                      </a:endParaRPr>
                    </a:p>
                  </a:txBody>
                  <a:tcPr marL="0" marR="0" marT="381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040">
                        <a:lnSpc>
                          <a:spcPct val="100000"/>
                        </a:lnSpc>
                        <a:spcBef>
                          <a:spcPts val="300"/>
                        </a:spcBef>
                      </a:pPr>
                      <a:r>
                        <a:rPr sz="1100" spc="-5" dirty="0">
                          <a:latin typeface="Calibri"/>
                          <a:cs typeface="Calibri"/>
                        </a:rPr>
                        <a:t>Begin</a:t>
                      </a:r>
                      <a:r>
                        <a:rPr sz="1100" spc="-10" dirty="0">
                          <a:latin typeface="Calibri"/>
                          <a:cs typeface="Calibri"/>
                        </a:rPr>
                        <a:t> </a:t>
                      </a:r>
                      <a:r>
                        <a:rPr sz="1100" spc="-5" dirty="0">
                          <a:latin typeface="Calibri"/>
                          <a:cs typeface="Calibri"/>
                        </a:rPr>
                        <a:t>on the</a:t>
                      </a:r>
                      <a:r>
                        <a:rPr sz="1100" dirty="0">
                          <a:latin typeface="Calibri"/>
                          <a:cs typeface="Calibri"/>
                        </a:rPr>
                        <a:t> </a:t>
                      </a:r>
                      <a:r>
                        <a:rPr sz="1100" b="1" spc="-5" dirty="0">
                          <a:solidFill>
                            <a:srgbClr val="782C40"/>
                          </a:solidFill>
                          <a:latin typeface="Calibri"/>
                          <a:cs typeface="Calibri"/>
                        </a:rPr>
                        <a:t>Offer</a:t>
                      </a:r>
                      <a:r>
                        <a:rPr sz="1100" b="1" spc="-10" dirty="0">
                          <a:solidFill>
                            <a:srgbClr val="782C40"/>
                          </a:solidFill>
                          <a:latin typeface="Calibri"/>
                          <a:cs typeface="Calibri"/>
                        </a:rPr>
                        <a:t> </a:t>
                      </a:r>
                      <a:r>
                        <a:rPr sz="1100" b="1" spc="-5" dirty="0">
                          <a:solidFill>
                            <a:srgbClr val="782C40"/>
                          </a:solidFill>
                          <a:latin typeface="Calibri"/>
                          <a:cs typeface="Calibri"/>
                        </a:rPr>
                        <a:t>Details</a:t>
                      </a:r>
                      <a:r>
                        <a:rPr sz="1100" b="1" dirty="0">
                          <a:solidFill>
                            <a:srgbClr val="782C40"/>
                          </a:solidFill>
                          <a:latin typeface="Calibri"/>
                          <a:cs typeface="Calibri"/>
                        </a:rPr>
                        <a:t> </a:t>
                      </a:r>
                      <a:r>
                        <a:rPr sz="1100" spc="-5" dirty="0">
                          <a:latin typeface="Calibri"/>
                          <a:cs typeface="Calibri"/>
                        </a:rPr>
                        <a:t>tab.</a:t>
                      </a:r>
                      <a:endParaRPr sz="1100">
                        <a:latin typeface="Calibri"/>
                        <a:cs typeface="Calibri"/>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66040">
                        <a:lnSpc>
                          <a:spcPct val="100000"/>
                        </a:lnSpc>
                      </a:pPr>
                      <a:r>
                        <a:rPr sz="1100" b="1" spc="-5" dirty="0">
                          <a:latin typeface="Calibri"/>
                          <a:cs typeface="Calibri"/>
                        </a:rPr>
                        <a:t>Note: </a:t>
                      </a:r>
                      <a:r>
                        <a:rPr sz="1100" spc="-5" dirty="0">
                          <a:latin typeface="Calibri"/>
                          <a:cs typeface="Calibri"/>
                        </a:rPr>
                        <a:t>Much</a:t>
                      </a:r>
                      <a:r>
                        <a:rPr sz="1100" spc="10" dirty="0">
                          <a:latin typeface="Calibri"/>
                          <a:cs typeface="Calibri"/>
                        </a:rPr>
                        <a:t> </a:t>
                      </a:r>
                      <a:r>
                        <a:rPr sz="1100" spc="-5" dirty="0">
                          <a:latin typeface="Calibri"/>
                          <a:cs typeface="Calibri"/>
                        </a:rPr>
                        <a:t>of the</a:t>
                      </a:r>
                      <a:r>
                        <a:rPr sz="1100" spc="5" dirty="0">
                          <a:latin typeface="Calibri"/>
                          <a:cs typeface="Calibri"/>
                        </a:rPr>
                        <a:t> </a:t>
                      </a:r>
                      <a:r>
                        <a:rPr sz="1100" spc="-5" dirty="0">
                          <a:latin typeface="Calibri"/>
                          <a:cs typeface="Calibri"/>
                        </a:rPr>
                        <a:t>data</a:t>
                      </a:r>
                      <a:r>
                        <a:rPr sz="1100" dirty="0">
                          <a:latin typeface="Calibri"/>
                          <a:cs typeface="Calibri"/>
                        </a:rPr>
                        <a:t> on</a:t>
                      </a:r>
                      <a:r>
                        <a:rPr sz="1100" spc="-5" dirty="0">
                          <a:latin typeface="Calibri"/>
                          <a:cs typeface="Calibri"/>
                        </a:rPr>
                        <a:t> the</a:t>
                      </a:r>
                      <a:r>
                        <a:rPr sz="1100" spc="5" dirty="0">
                          <a:latin typeface="Calibri"/>
                          <a:cs typeface="Calibri"/>
                        </a:rPr>
                        <a:t> </a:t>
                      </a:r>
                      <a:r>
                        <a:rPr sz="1100" spc="-5" dirty="0">
                          <a:latin typeface="Calibri"/>
                          <a:cs typeface="Calibri"/>
                        </a:rPr>
                        <a:t>Offer</a:t>
                      </a:r>
                      <a:r>
                        <a:rPr sz="1100" dirty="0">
                          <a:latin typeface="Calibri"/>
                          <a:cs typeface="Calibri"/>
                        </a:rPr>
                        <a:t> </a:t>
                      </a:r>
                      <a:r>
                        <a:rPr sz="1100" spc="-5" dirty="0">
                          <a:latin typeface="Calibri"/>
                          <a:cs typeface="Calibri"/>
                        </a:rPr>
                        <a:t>Details page</a:t>
                      </a:r>
                      <a:r>
                        <a:rPr sz="1100" spc="5" dirty="0">
                          <a:latin typeface="Calibri"/>
                          <a:cs typeface="Calibri"/>
                        </a:rPr>
                        <a:t> </a:t>
                      </a:r>
                      <a:r>
                        <a:rPr sz="1100" spc="-5" dirty="0">
                          <a:latin typeface="Calibri"/>
                          <a:cs typeface="Calibri"/>
                        </a:rPr>
                        <a:t>will</a:t>
                      </a:r>
                      <a:r>
                        <a:rPr sz="1100" dirty="0">
                          <a:latin typeface="Calibri"/>
                          <a:cs typeface="Calibri"/>
                        </a:rPr>
                        <a:t> </a:t>
                      </a:r>
                      <a:r>
                        <a:rPr sz="1100" spc="-5" dirty="0">
                          <a:latin typeface="Calibri"/>
                          <a:cs typeface="Calibri"/>
                        </a:rPr>
                        <a:t>populate </a:t>
                      </a:r>
                      <a:r>
                        <a:rPr sz="1100" dirty="0">
                          <a:latin typeface="Calibri"/>
                          <a:cs typeface="Calibri"/>
                        </a:rPr>
                        <a:t>from </a:t>
                      </a:r>
                      <a:r>
                        <a:rPr sz="1100" spc="-5" dirty="0">
                          <a:latin typeface="Calibri"/>
                          <a:cs typeface="Calibri"/>
                        </a:rPr>
                        <a:t>the</a:t>
                      </a:r>
                      <a:r>
                        <a:rPr sz="1100" dirty="0">
                          <a:latin typeface="Calibri"/>
                          <a:cs typeface="Calibri"/>
                        </a:rPr>
                        <a:t> </a:t>
                      </a:r>
                      <a:r>
                        <a:rPr sz="1100" spc="-5" dirty="0">
                          <a:latin typeface="Calibri"/>
                          <a:cs typeface="Calibri"/>
                        </a:rPr>
                        <a:t>job opening.</a:t>
                      </a:r>
                      <a:endParaRPr sz="1100">
                        <a:latin typeface="Calibri"/>
                        <a:cs typeface="Calibri"/>
                      </a:endParaRPr>
                    </a:p>
                  </a:txBody>
                  <a:tcPr marL="0" marR="0" marT="381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pic>
        <p:nvPicPr>
          <p:cNvPr id="5" name="object 5"/>
          <p:cNvPicPr/>
          <p:nvPr/>
        </p:nvPicPr>
        <p:blipFill>
          <a:blip r:embed="rId4" cstate="print"/>
          <a:stretch>
            <a:fillRect/>
          </a:stretch>
        </p:blipFill>
        <p:spPr>
          <a:xfrm>
            <a:off x="1480832" y="4783785"/>
            <a:ext cx="904173" cy="318134"/>
          </a:xfrm>
          <a:prstGeom prst="rect">
            <a:avLst/>
          </a:prstGeom>
        </p:spPr>
      </p:pic>
      <p:pic>
        <p:nvPicPr>
          <p:cNvPr id="6" name="object 6"/>
          <p:cNvPicPr/>
          <p:nvPr/>
        </p:nvPicPr>
        <p:blipFill>
          <a:blip r:embed="rId5" cstate="print"/>
          <a:stretch>
            <a:fillRect/>
          </a:stretch>
        </p:blipFill>
        <p:spPr>
          <a:xfrm>
            <a:off x="457200" y="1156969"/>
            <a:ext cx="7124382" cy="2849636"/>
          </a:xfrm>
          <a:prstGeom prst="rect">
            <a:avLst/>
          </a:prstGeom>
        </p:spPr>
      </p:pic>
      <p:grpSp>
        <p:nvGrpSpPr>
          <p:cNvPr id="7" name="object 7"/>
          <p:cNvGrpSpPr/>
          <p:nvPr/>
        </p:nvGrpSpPr>
        <p:grpSpPr>
          <a:xfrm>
            <a:off x="546417" y="5510822"/>
            <a:ext cx="3783965" cy="3676015"/>
            <a:chOff x="546417" y="5510822"/>
            <a:chExt cx="3783965" cy="3676015"/>
          </a:xfrm>
        </p:grpSpPr>
        <p:pic>
          <p:nvPicPr>
            <p:cNvPr id="8" name="object 8"/>
            <p:cNvPicPr/>
            <p:nvPr/>
          </p:nvPicPr>
          <p:blipFill>
            <a:blip r:embed="rId6" cstate="print"/>
            <a:stretch>
              <a:fillRect/>
            </a:stretch>
          </p:blipFill>
          <p:spPr>
            <a:xfrm>
              <a:off x="555625" y="5520667"/>
              <a:ext cx="3764914" cy="3656961"/>
            </a:xfrm>
            <a:prstGeom prst="rect">
              <a:avLst/>
            </a:prstGeom>
          </p:spPr>
        </p:pic>
        <p:sp>
          <p:nvSpPr>
            <p:cNvPr id="9" name="object 9"/>
            <p:cNvSpPr/>
            <p:nvPr/>
          </p:nvSpPr>
          <p:spPr>
            <a:xfrm>
              <a:off x="551180" y="5515584"/>
              <a:ext cx="3774440" cy="3666490"/>
            </a:xfrm>
            <a:custGeom>
              <a:avLst/>
              <a:gdLst/>
              <a:ahLst/>
              <a:cxnLst/>
              <a:rect l="l" t="t" r="r" b="b"/>
              <a:pathLst>
                <a:path w="3774440" h="3666490">
                  <a:moveTo>
                    <a:pt x="0" y="0"/>
                  </a:moveTo>
                  <a:lnTo>
                    <a:pt x="3774440" y="0"/>
                  </a:lnTo>
                  <a:lnTo>
                    <a:pt x="3774440" y="3666490"/>
                  </a:lnTo>
                  <a:lnTo>
                    <a:pt x="0" y="3666490"/>
                  </a:lnTo>
                  <a:lnTo>
                    <a:pt x="0" y="0"/>
                  </a:lnTo>
                  <a:close/>
                </a:path>
              </a:pathLst>
            </a:custGeom>
            <a:ln w="9525">
              <a:solidFill>
                <a:srgbClr val="000000"/>
              </a:solidFill>
            </a:ln>
          </p:spPr>
          <p:txBody>
            <a:bodyPr wrap="square" lIns="0" tIns="0" rIns="0" bIns="0" rtlCol="0"/>
            <a:lstStyle/>
            <a:p>
              <a:endParaRPr/>
            </a:p>
          </p:txBody>
        </p:sp>
        <p:sp>
          <p:nvSpPr>
            <p:cNvPr id="10" name="object 10"/>
            <p:cNvSpPr/>
            <p:nvPr/>
          </p:nvSpPr>
          <p:spPr>
            <a:xfrm>
              <a:off x="1799590" y="8341334"/>
              <a:ext cx="1538605" cy="643890"/>
            </a:xfrm>
            <a:custGeom>
              <a:avLst/>
              <a:gdLst/>
              <a:ahLst/>
              <a:cxnLst/>
              <a:rect l="l" t="t" r="r" b="b"/>
              <a:pathLst>
                <a:path w="1538604" h="643890">
                  <a:moveTo>
                    <a:pt x="842010" y="498475"/>
                  </a:moveTo>
                  <a:lnTo>
                    <a:pt x="0" y="498475"/>
                  </a:lnTo>
                  <a:lnTo>
                    <a:pt x="0" y="643890"/>
                  </a:lnTo>
                  <a:lnTo>
                    <a:pt x="842010" y="643890"/>
                  </a:lnTo>
                  <a:lnTo>
                    <a:pt x="842010" y="498475"/>
                  </a:lnTo>
                  <a:close/>
                </a:path>
                <a:path w="1538604" h="643890">
                  <a:moveTo>
                    <a:pt x="1538605" y="0"/>
                  </a:moveTo>
                  <a:lnTo>
                    <a:pt x="924560" y="0"/>
                  </a:lnTo>
                  <a:lnTo>
                    <a:pt x="924560" y="107950"/>
                  </a:lnTo>
                  <a:lnTo>
                    <a:pt x="1538605" y="107950"/>
                  </a:lnTo>
                  <a:lnTo>
                    <a:pt x="1538605" y="0"/>
                  </a:lnTo>
                  <a:close/>
                </a:path>
              </a:pathLst>
            </a:custGeom>
            <a:solidFill>
              <a:srgbClr val="FFFFFF"/>
            </a:solidFill>
          </p:spPr>
          <p:txBody>
            <a:bodyPr wrap="square" lIns="0" tIns="0" rIns="0" bIns="0" rtlCol="0"/>
            <a:lstStyle/>
            <a:p>
              <a:endParaRPr/>
            </a:p>
          </p:txBody>
        </p:sp>
        <p:sp>
          <p:nvSpPr>
            <p:cNvPr id="11" name="object 11"/>
            <p:cNvSpPr/>
            <p:nvPr/>
          </p:nvSpPr>
          <p:spPr>
            <a:xfrm>
              <a:off x="2724150" y="8341334"/>
              <a:ext cx="614045" cy="107950"/>
            </a:xfrm>
            <a:custGeom>
              <a:avLst/>
              <a:gdLst/>
              <a:ahLst/>
              <a:cxnLst/>
              <a:rect l="l" t="t" r="r" b="b"/>
              <a:pathLst>
                <a:path w="614045" h="107950">
                  <a:moveTo>
                    <a:pt x="0" y="0"/>
                  </a:moveTo>
                  <a:lnTo>
                    <a:pt x="614045" y="0"/>
                  </a:lnTo>
                  <a:lnTo>
                    <a:pt x="614045" y="107950"/>
                  </a:lnTo>
                  <a:lnTo>
                    <a:pt x="0" y="107950"/>
                  </a:lnTo>
                  <a:lnTo>
                    <a:pt x="0" y="0"/>
                  </a:lnTo>
                  <a:close/>
                </a:path>
              </a:pathLst>
            </a:custGeom>
            <a:ln w="25400">
              <a:solidFill>
                <a:srgbClr val="FFFFFF"/>
              </a:solidFill>
            </a:ln>
          </p:spPr>
          <p:txBody>
            <a:bodyPr wrap="square" lIns="0" tIns="0" rIns="0" bIns="0" rtlCol="0"/>
            <a:lstStyle/>
            <a:p>
              <a:endParaRPr/>
            </a:p>
          </p:txBody>
        </p:sp>
        <p:sp>
          <p:nvSpPr>
            <p:cNvPr id="12" name="object 12"/>
            <p:cNvSpPr/>
            <p:nvPr/>
          </p:nvSpPr>
          <p:spPr>
            <a:xfrm>
              <a:off x="1809750" y="8340699"/>
              <a:ext cx="584200" cy="120650"/>
            </a:xfrm>
            <a:custGeom>
              <a:avLst/>
              <a:gdLst/>
              <a:ahLst/>
              <a:cxnLst/>
              <a:rect l="l" t="t" r="r" b="b"/>
              <a:pathLst>
                <a:path w="584200" h="120650">
                  <a:moveTo>
                    <a:pt x="584200" y="0"/>
                  </a:moveTo>
                  <a:lnTo>
                    <a:pt x="0" y="0"/>
                  </a:lnTo>
                  <a:lnTo>
                    <a:pt x="0" y="120649"/>
                  </a:lnTo>
                  <a:lnTo>
                    <a:pt x="584200" y="120649"/>
                  </a:lnTo>
                  <a:lnTo>
                    <a:pt x="584200" y="0"/>
                  </a:lnTo>
                  <a:close/>
                </a:path>
              </a:pathLst>
            </a:custGeom>
            <a:solidFill>
              <a:srgbClr val="FFFFFF"/>
            </a:solidFill>
          </p:spPr>
          <p:txBody>
            <a:bodyPr wrap="square" lIns="0" tIns="0" rIns="0" bIns="0" rtlCol="0"/>
            <a:lstStyle/>
            <a:p>
              <a:endParaRPr/>
            </a:p>
          </p:txBody>
        </p:sp>
        <p:sp>
          <p:nvSpPr>
            <p:cNvPr id="13" name="object 13"/>
            <p:cNvSpPr/>
            <p:nvPr/>
          </p:nvSpPr>
          <p:spPr>
            <a:xfrm>
              <a:off x="1809750" y="8340699"/>
              <a:ext cx="584200" cy="120650"/>
            </a:xfrm>
            <a:custGeom>
              <a:avLst/>
              <a:gdLst/>
              <a:ahLst/>
              <a:cxnLst/>
              <a:rect l="l" t="t" r="r" b="b"/>
              <a:pathLst>
                <a:path w="584200" h="120650">
                  <a:moveTo>
                    <a:pt x="0" y="0"/>
                  </a:moveTo>
                  <a:lnTo>
                    <a:pt x="584200" y="0"/>
                  </a:lnTo>
                  <a:lnTo>
                    <a:pt x="584200" y="120649"/>
                  </a:lnTo>
                  <a:lnTo>
                    <a:pt x="0" y="120649"/>
                  </a:lnTo>
                  <a:lnTo>
                    <a:pt x="0" y="0"/>
                  </a:lnTo>
                  <a:close/>
                </a:path>
              </a:pathLst>
            </a:custGeom>
            <a:ln w="25400">
              <a:solidFill>
                <a:srgbClr val="FFFFFF"/>
              </a:solidFill>
            </a:ln>
          </p:spPr>
          <p:txBody>
            <a:bodyPr wrap="square" lIns="0" tIns="0" rIns="0" bIns="0" rtlCol="0"/>
            <a:lstStyle/>
            <a:p>
              <a:endParaRPr/>
            </a:p>
          </p:txBody>
        </p:sp>
      </p:grpSp>
      <p:sp>
        <p:nvSpPr>
          <p:cNvPr id="14" name="object 14"/>
          <p:cNvSpPr txBox="1"/>
          <p:nvPr/>
        </p:nvSpPr>
        <p:spPr>
          <a:xfrm>
            <a:off x="444500" y="9324657"/>
            <a:ext cx="1397635" cy="165100"/>
          </a:xfrm>
          <a:prstGeom prst="rect">
            <a:avLst/>
          </a:prstGeom>
        </p:spPr>
        <p:txBody>
          <a:bodyPr vert="horz" wrap="square" lIns="0" tIns="0" rIns="0" bIns="0" rtlCol="0">
            <a:spAutoFit/>
          </a:bodyPr>
          <a:lstStyle/>
          <a:p>
            <a:pPr marL="12700">
              <a:lnSpc>
                <a:spcPts val="1145"/>
              </a:lnSpc>
            </a:pPr>
            <a:r>
              <a:rPr sz="1100" i="1" spc="-5" dirty="0">
                <a:latin typeface="Calibri"/>
                <a:cs typeface="Calibri"/>
              </a:rPr>
              <a:t>Last</a:t>
            </a:r>
            <a:r>
              <a:rPr sz="1100" i="1" spc="-20" dirty="0">
                <a:latin typeface="Calibri"/>
                <a:cs typeface="Calibri"/>
              </a:rPr>
              <a:t> </a:t>
            </a:r>
            <a:r>
              <a:rPr sz="1100" i="1" spc="-5" dirty="0">
                <a:latin typeface="Calibri"/>
                <a:cs typeface="Calibri"/>
              </a:rPr>
              <a:t>updated</a:t>
            </a:r>
            <a:r>
              <a:rPr sz="1100" i="1" spc="-15" dirty="0">
                <a:latin typeface="Calibri"/>
                <a:cs typeface="Calibri"/>
              </a:rPr>
              <a:t> </a:t>
            </a:r>
            <a:r>
              <a:rPr sz="1100" i="1" spc="-5" dirty="0">
                <a:latin typeface="Calibri"/>
                <a:cs typeface="Calibri"/>
              </a:rPr>
              <a:t>5/26/2020</a:t>
            </a:r>
            <a:endParaRPr sz="1100">
              <a:latin typeface="Calibri"/>
              <a:cs typeface="Calibri"/>
            </a:endParaRPr>
          </a:p>
        </p:txBody>
      </p:sp>
      <p:sp>
        <p:nvSpPr>
          <p:cNvPr id="15" name="object 15"/>
          <p:cNvSpPr txBox="1"/>
          <p:nvPr/>
        </p:nvSpPr>
        <p:spPr>
          <a:xfrm>
            <a:off x="6757416" y="9324657"/>
            <a:ext cx="218440" cy="165100"/>
          </a:xfrm>
          <a:prstGeom prst="rect">
            <a:avLst/>
          </a:prstGeom>
        </p:spPr>
        <p:txBody>
          <a:bodyPr vert="horz" wrap="square" lIns="0" tIns="0" rIns="0" bIns="0" rtlCol="0">
            <a:spAutoFit/>
          </a:bodyPr>
          <a:lstStyle/>
          <a:p>
            <a:pPr marL="38100">
              <a:lnSpc>
                <a:spcPts val="1145"/>
              </a:lnSpc>
            </a:pPr>
            <a:r>
              <a:rPr sz="1100" spc="-5" dirty="0">
                <a:latin typeface="Calibri"/>
                <a:cs typeface="Calibri"/>
              </a:rPr>
              <a:t>5</a:t>
            </a:r>
            <a:endParaRPr sz="1100">
              <a:latin typeface="Calibri"/>
              <a:cs typeface="Calibri"/>
            </a:endParaRPr>
          </a:p>
        </p:txBody>
      </p:sp>
      <p:pic>
        <p:nvPicPr>
          <p:cNvPr id="17" name="Audio 16">
            <a:hlinkClick r:id="" action="ppaction://media"/>
            <a:extLst>
              <a:ext uri="{FF2B5EF4-FFF2-40B4-BE49-F238E27FC236}">
                <a16:creationId xmlns:a16="http://schemas.microsoft.com/office/drawing/2014/main" id="{E0EE6685-2947-42B9-A734-D8E5DEAE1F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52"/>
    </mc:Choice>
    <mc:Fallback xmlns="">
      <p:transition spd="slow" advTm="18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86" y="9276078"/>
            <a:ext cx="6894195" cy="0"/>
          </a:xfrm>
          <a:custGeom>
            <a:avLst/>
            <a:gdLst/>
            <a:ahLst/>
            <a:cxnLst/>
            <a:rect l="l" t="t" r="r" b="b"/>
            <a:pathLst>
              <a:path w="6894195">
                <a:moveTo>
                  <a:pt x="0" y="0"/>
                </a:moveTo>
                <a:lnTo>
                  <a:pt x="6894195" y="0"/>
                </a:lnTo>
              </a:path>
            </a:pathLst>
          </a:custGeom>
          <a:ln w="8572">
            <a:solidFill>
              <a:srgbClr val="DADADB"/>
            </a:solidFill>
          </a:ln>
        </p:spPr>
        <p:txBody>
          <a:bodyPr wrap="square" lIns="0" tIns="0" rIns="0" bIns="0" rtlCol="0"/>
          <a:lstStyle/>
          <a:p>
            <a:endParaRPr/>
          </a:p>
        </p:txBody>
      </p:sp>
      <p:graphicFrame>
        <p:nvGraphicFramePr>
          <p:cNvPr id="3" name="object 3"/>
          <p:cNvGraphicFramePr>
            <a:graphicFrameLocks noGrp="1"/>
          </p:cNvGraphicFramePr>
          <p:nvPr/>
        </p:nvGraphicFramePr>
        <p:xfrm>
          <a:off x="515112" y="609587"/>
          <a:ext cx="5935980" cy="731519"/>
        </p:xfrm>
        <a:graphic>
          <a:graphicData uri="http://schemas.openxmlformats.org/drawingml/2006/table">
            <a:tbl>
              <a:tblPr firstRow="1" bandRow="1">
                <a:tableStyleId>{2D5ABB26-0587-4C30-8999-92F81FD0307C}</a:tableStyleId>
              </a:tblPr>
              <a:tblGrid>
                <a:gridCol w="804545">
                  <a:extLst>
                    <a:ext uri="{9D8B030D-6E8A-4147-A177-3AD203B41FA5}">
                      <a16:colId xmlns:a16="http://schemas.microsoft.com/office/drawing/2014/main" val="20000"/>
                    </a:ext>
                  </a:extLst>
                </a:gridCol>
                <a:gridCol w="5131435">
                  <a:extLst>
                    <a:ext uri="{9D8B030D-6E8A-4147-A177-3AD203B41FA5}">
                      <a16:colId xmlns:a16="http://schemas.microsoft.com/office/drawing/2014/main" val="20001"/>
                    </a:ext>
                  </a:extLst>
                </a:gridCol>
              </a:tblGrid>
              <a:tr h="266706">
                <a:tc>
                  <a:txBody>
                    <a:bodyPr/>
                    <a:lstStyle/>
                    <a:p>
                      <a:pPr algn="ctr">
                        <a:lnSpc>
                          <a:spcPct val="100000"/>
                        </a:lnSpc>
                        <a:spcBef>
                          <a:spcPts val="254"/>
                        </a:spcBef>
                      </a:pPr>
                      <a:r>
                        <a:rPr sz="1100" b="1" spc="-5" dirty="0">
                          <a:latin typeface="Calibri"/>
                          <a:cs typeface="Calibri"/>
                        </a:rPr>
                        <a:t>Step</a:t>
                      </a:r>
                      <a:endParaRPr sz="1100">
                        <a:latin typeface="Calibri"/>
                        <a:cs typeface="Calibri"/>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9215">
                        <a:lnSpc>
                          <a:spcPct val="100000"/>
                        </a:lnSpc>
                        <a:spcBef>
                          <a:spcPts val="254"/>
                        </a:spcBef>
                      </a:pPr>
                      <a:r>
                        <a:rPr sz="1100" b="1" spc="-5" dirty="0">
                          <a:latin typeface="Calibri"/>
                          <a:cs typeface="Calibri"/>
                        </a:rPr>
                        <a:t>Action</a:t>
                      </a:r>
                      <a:endParaRPr sz="1100">
                        <a:latin typeface="Calibri"/>
                        <a:cs typeface="Calibri"/>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464813">
                <a:tc>
                  <a:txBody>
                    <a:bodyPr/>
                    <a:lstStyle/>
                    <a:p>
                      <a:pPr algn="ctr">
                        <a:lnSpc>
                          <a:spcPct val="100000"/>
                        </a:lnSpc>
                        <a:spcBef>
                          <a:spcPts val="254"/>
                        </a:spcBef>
                      </a:pPr>
                      <a:r>
                        <a:rPr sz="1100" spc="-5" dirty="0">
                          <a:latin typeface="Calibri"/>
                          <a:cs typeface="Calibri"/>
                        </a:rPr>
                        <a:t>9.</a:t>
                      </a:r>
                      <a:endParaRPr sz="1100">
                        <a:latin typeface="Calibri"/>
                        <a:cs typeface="Calibri"/>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215" marR="645160">
                        <a:lnSpc>
                          <a:spcPct val="101800"/>
                        </a:lnSpc>
                        <a:spcBef>
                          <a:spcPts val="229"/>
                        </a:spcBef>
                      </a:pPr>
                      <a:r>
                        <a:rPr sz="1100" spc="-5" dirty="0">
                          <a:latin typeface="Calibri"/>
                          <a:cs typeface="Calibri"/>
                        </a:rPr>
                        <a:t>Navigate</a:t>
                      </a:r>
                      <a:r>
                        <a:rPr sz="1100" spc="5" dirty="0">
                          <a:latin typeface="Calibri"/>
                          <a:cs typeface="Calibri"/>
                        </a:rPr>
                        <a:t> </a:t>
                      </a:r>
                      <a:r>
                        <a:rPr sz="1100" spc="-5" dirty="0">
                          <a:latin typeface="Calibri"/>
                          <a:cs typeface="Calibri"/>
                        </a:rPr>
                        <a:t>to</a:t>
                      </a:r>
                      <a:r>
                        <a:rPr sz="1100" spc="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Job</a:t>
                      </a:r>
                      <a:r>
                        <a:rPr sz="1100" spc="5" dirty="0">
                          <a:latin typeface="Calibri"/>
                          <a:cs typeface="Calibri"/>
                        </a:rPr>
                        <a:t> </a:t>
                      </a:r>
                      <a:r>
                        <a:rPr sz="1100" spc="-5" dirty="0">
                          <a:latin typeface="Calibri"/>
                          <a:cs typeface="Calibri"/>
                        </a:rPr>
                        <a:t>Offer</a:t>
                      </a:r>
                      <a:r>
                        <a:rPr sz="1100" spc="15" dirty="0">
                          <a:latin typeface="Calibri"/>
                          <a:cs typeface="Calibri"/>
                        </a:rPr>
                        <a:t> </a:t>
                      </a:r>
                      <a:r>
                        <a:rPr sz="1100" spc="-5" dirty="0">
                          <a:latin typeface="Calibri"/>
                          <a:cs typeface="Calibri"/>
                        </a:rPr>
                        <a:t>Components</a:t>
                      </a:r>
                      <a:r>
                        <a:rPr sz="1100" spc="10" dirty="0">
                          <a:latin typeface="Calibri"/>
                          <a:cs typeface="Calibri"/>
                        </a:rPr>
                        <a:t> </a:t>
                      </a:r>
                      <a:r>
                        <a:rPr sz="1100" spc="-5" dirty="0">
                          <a:latin typeface="Calibri"/>
                          <a:cs typeface="Calibri"/>
                        </a:rPr>
                        <a:t>section.</a:t>
                      </a:r>
                      <a:r>
                        <a:rPr sz="1100" spc="5" dirty="0">
                          <a:latin typeface="Calibri"/>
                          <a:cs typeface="Calibri"/>
                        </a:rPr>
                        <a:t> </a:t>
                      </a:r>
                      <a:r>
                        <a:rPr sz="1100" spc="-5" dirty="0">
                          <a:latin typeface="Calibri"/>
                          <a:cs typeface="Calibri"/>
                        </a:rPr>
                        <a:t>Click</a:t>
                      </a:r>
                      <a:r>
                        <a:rPr sz="1100" spc="10" dirty="0">
                          <a:latin typeface="Calibri"/>
                          <a:cs typeface="Calibri"/>
                        </a:rPr>
                        <a:t> </a:t>
                      </a:r>
                      <a:r>
                        <a:rPr sz="1100" spc="-5" dirty="0">
                          <a:latin typeface="Calibri"/>
                          <a:cs typeface="Calibri"/>
                        </a:rPr>
                        <a:t>the</a:t>
                      </a:r>
                      <a:r>
                        <a:rPr sz="1100" dirty="0">
                          <a:latin typeface="Calibri"/>
                          <a:cs typeface="Calibri"/>
                        </a:rPr>
                        <a:t> </a:t>
                      </a:r>
                      <a:r>
                        <a:rPr sz="1100" b="1" spc="-5" dirty="0">
                          <a:solidFill>
                            <a:srgbClr val="782C40"/>
                          </a:solidFill>
                          <a:latin typeface="Calibri"/>
                          <a:cs typeface="Calibri"/>
                        </a:rPr>
                        <a:t>Component </a:t>
                      </a:r>
                      <a:r>
                        <a:rPr sz="1100" spc="-5" dirty="0">
                          <a:latin typeface="Calibri"/>
                          <a:cs typeface="Calibri"/>
                        </a:rPr>
                        <a:t>list.</a:t>
                      </a:r>
                      <a:r>
                        <a:rPr sz="1100" dirty="0">
                          <a:latin typeface="Calibri"/>
                          <a:cs typeface="Calibri"/>
                        </a:rPr>
                        <a:t> </a:t>
                      </a:r>
                      <a:r>
                        <a:rPr sz="1100" spc="-5" dirty="0">
                          <a:latin typeface="Calibri"/>
                          <a:cs typeface="Calibri"/>
                        </a:rPr>
                        <a:t>Click </a:t>
                      </a:r>
                      <a:r>
                        <a:rPr sz="1100" spc="-235" dirty="0">
                          <a:latin typeface="Calibri"/>
                          <a:cs typeface="Calibri"/>
                        </a:rPr>
                        <a:t> </a:t>
                      </a:r>
                      <a:r>
                        <a:rPr sz="1100" spc="-5" dirty="0">
                          <a:latin typeface="Calibri"/>
                          <a:cs typeface="Calibri"/>
                        </a:rPr>
                        <a:t>the </a:t>
                      </a:r>
                      <a:r>
                        <a:rPr sz="1100" b="1" spc="-5" dirty="0">
                          <a:solidFill>
                            <a:srgbClr val="782C40"/>
                          </a:solidFill>
                          <a:latin typeface="Calibri"/>
                          <a:cs typeface="Calibri"/>
                        </a:rPr>
                        <a:t>Base Salary Offer Component</a:t>
                      </a:r>
                      <a:r>
                        <a:rPr sz="1100" b="1" spc="-10" dirty="0">
                          <a:solidFill>
                            <a:srgbClr val="782C40"/>
                          </a:solidFill>
                          <a:latin typeface="Calibri"/>
                          <a:cs typeface="Calibri"/>
                        </a:rPr>
                        <a:t> </a:t>
                      </a:r>
                      <a:r>
                        <a:rPr sz="1100" spc="-5" dirty="0">
                          <a:latin typeface="Calibri"/>
                          <a:cs typeface="Calibri"/>
                        </a:rPr>
                        <a:t>list</a:t>
                      </a:r>
                      <a:r>
                        <a:rPr sz="1100" dirty="0">
                          <a:latin typeface="Calibri"/>
                          <a:cs typeface="Calibri"/>
                        </a:rPr>
                        <a:t> </a:t>
                      </a:r>
                      <a:r>
                        <a:rPr sz="1100" spc="-5" dirty="0">
                          <a:latin typeface="Calibri"/>
                          <a:cs typeface="Calibri"/>
                        </a:rPr>
                        <a:t>item.</a:t>
                      </a:r>
                      <a:endParaRPr sz="1100">
                        <a:latin typeface="Calibri"/>
                        <a:cs typeface="Calibri"/>
                      </a:endParaRPr>
                    </a:p>
                  </a:txBody>
                  <a:tcPr marL="0" marR="0" marT="2920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487680" y="3199625"/>
          <a:ext cx="6717030" cy="2647956"/>
        </p:xfrm>
        <a:graphic>
          <a:graphicData uri="http://schemas.openxmlformats.org/drawingml/2006/table">
            <a:tbl>
              <a:tblPr firstRow="1" bandRow="1">
                <a:tableStyleId>{2D5ABB26-0587-4C30-8999-92F81FD0307C}</a:tableStyleId>
              </a:tblPr>
              <a:tblGrid>
                <a:gridCol w="853440">
                  <a:extLst>
                    <a:ext uri="{9D8B030D-6E8A-4147-A177-3AD203B41FA5}">
                      <a16:colId xmlns:a16="http://schemas.microsoft.com/office/drawing/2014/main" val="20000"/>
                    </a:ext>
                  </a:extLst>
                </a:gridCol>
                <a:gridCol w="5110480">
                  <a:extLst>
                    <a:ext uri="{9D8B030D-6E8A-4147-A177-3AD203B41FA5}">
                      <a16:colId xmlns:a16="http://schemas.microsoft.com/office/drawing/2014/main" val="20001"/>
                    </a:ext>
                  </a:extLst>
                </a:gridCol>
                <a:gridCol w="753110">
                  <a:extLst>
                    <a:ext uri="{9D8B030D-6E8A-4147-A177-3AD203B41FA5}">
                      <a16:colId xmlns:a16="http://schemas.microsoft.com/office/drawing/2014/main" val="20002"/>
                    </a:ext>
                  </a:extLst>
                </a:gridCol>
              </a:tblGrid>
              <a:tr h="303282">
                <a:tc>
                  <a:txBody>
                    <a:bodyPr/>
                    <a:lstStyle/>
                    <a:p>
                      <a:pPr algn="ctr">
                        <a:lnSpc>
                          <a:spcPct val="100000"/>
                        </a:lnSpc>
                        <a:spcBef>
                          <a:spcPts val="305"/>
                        </a:spcBef>
                      </a:pPr>
                      <a:r>
                        <a:rPr sz="1100" b="1" spc="-5" dirty="0">
                          <a:latin typeface="Calibri"/>
                          <a:cs typeface="Calibri"/>
                        </a:rPr>
                        <a:t>Step</a:t>
                      </a:r>
                      <a:endParaRPr sz="11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6040">
                        <a:lnSpc>
                          <a:spcPct val="100000"/>
                        </a:lnSpc>
                        <a:spcBef>
                          <a:spcPts val="305"/>
                        </a:spcBef>
                      </a:pPr>
                      <a:r>
                        <a:rPr sz="1100" b="1" spc="-5" dirty="0">
                          <a:latin typeface="Calibri"/>
                          <a:cs typeface="Calibri"/>
                        </a:rPr>
                        <a:t>Action</a:t>
                      </a:r>
                      <a:endParaRPr sz="11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rowSpan="2">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B w="9525">
                      <a:solidFill>
                        <a:srgbClr val="000000"/>
                      </a:solidFill>
                      <a:prstDash val="solid"/>
                    </a:lnB>
                  </a:tcPr>
                </a:tc>
                <a:extLst>
                  <a:ext uri="{0D108BD9-81ED-4DB2-BD59-A6C34878D82A}">
                    <a16:rowId xmlns:a16="http://schemas.microsoft.com/office/drawing/2014/main" val="10000"/>
                  </a:ext>
                </a:extLst>
              </a:tr>
              <a:tr h="899160">
                <a:tc>
                  <a:txBody>
                    <a:bodyPr/>
                    <a:lstStyle/>
                    <a:p>
                      <a:pPr marL="26034" algn="ctr">
                        <a:lnSpc>
                          <a:spcPct val="100000"/>
                        </a:lnSpc>
                        <a:spcBef>
                          <a:spcPts val="305"/>
                        </a:spcBef>
                      </a:pPr>
                      <a:r>
                        <a:rPr sz="1100" spc="-5" dirty="0">
                          <a:latin typeface="Calibri"/>
                          <a:cs typeface="Calibri"/>
                        </a:rPr>
                        <a:t>10.</a:t>
                      </a:r>
                      <a:endParaRPr sz="11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9525">
                      <a:solidFill>
                        <a:srgbClr val="000000"/>
                      </a:solidFill>
                      <a:prstDash val="solid"/>
                    </a:lnB>
                  </a:tcPr>
                </a:tc>
                <a:tc>
                  <a:txBody>
                    <a:bodyPr/>
                    <a:lstStyle/>
                    <a:p>
                      <a:pPr marL="66040">
                        <a:lnSpc>
                          <a:spcPct val="100000"/>
                        </a:lnSpc>
                        <a:spcBef>
                          <a:spcPts val="305"/>
                        </a:spcBef>
                      </a:pPr>
                      <a:r>
                        <a:rPr sz="1100" spc="-5" dirty="0">
                          <a:latin typeface="Calibri"/>
                          <a:cs typeface="Calibri"/>
                        </a:rPr>
                        <a:t>Enter</a:t>
                      </a:r>
                      <a:r>
                        <a:rPr sz="1100" dirty="0">
                          <a:latin typeface="Calibri"/>
                          <a:cs typeface="Calibri"/>
                        </a:rPr>
                        <a:t> </a:t>
                      </a:r>
                      <a:r>
                        <a:rPr sz="1100" spc="-5" dirty="0">
                          <a:latin typeface="Calibri"/>
                          <a:cs typeface="Calibri"/>
                        </a:rPr>
                        <a:t>appropriate</a:t>
                      </a:r>
                      <a:r>
                        <a:rPr sz="1100" dirty="0">
                          <a:latin typeface="Calibri"/>
                          <a:cs typeface="Calibri"/>
                        </a:rPr>
                        <a:t> </a:t>
                      </a:r>
                      <a:r>
                        <a:rPr sz="1100" spc="-5" dirty="0">
                          <a:latin typeface="Calibri"/>
                          <a:cs typeface="Calibri"/>
                        </a:rPr>
                        <a:t>hourly</a:t>
                      </a:r>
                      <a:r>
                        <a:rPr sz="1100" dirty="0">
                          <a:latin typeface="Calibri"/>
                          <a:cs typeface="Calibri"/>
                        </a:rPr>
                        <a:t> </a:t>
                      </a:r>
                      <a:r>
                        <a:rPr sz="1100" spc="-5" dirty="0">
                          <a:latin typeface="Calibri"/>
                          <a:cs typeface="Calibri"/>
                        </a:rPr>
                        <a:t>rate</a:t>
                      </a:r>
                      <a:r>
                        <a:rPr sz="1100" dirty="0">
                          <a:latin typeface="Calibri"/>
                          <a:cs typeface="Calibri"/>
                        </a:rPr>
                        <a:t> </a:t>
                      </a:r>
                      <a:r>
                        <a:rPr sz="1100" spc="-5" dirty="0">
                          <a:latin typeface="Calibri"/>
                          <a:cs typeface="Calibri"/>
                        </a:rPr>
                        <a:t>of pay.</a:t>
                      </a:r>
                      <a:r>
                        <a:rPr sz="1100" spc="10" dirty="0">
                          <a:latin typeface="Calibri"/>
                          <a:cs typeface="Calibri"/>
                        </a:rPr>
                        <a:t> </a:t>
                      </a:r>
                      <a:r>
                        <a:rPr sz="1100" b="1" spc="-5" dirty="0">
                          <a:solidFill>
                            <a:srgbClr val="782C40"/>
                          </a:solidFill>
                          <a:latin typeface="Calibri"/>
                          <a:cs typeface="Calibri"/>
                        </a:rPr>
                        <a:t>Currency</a:t>
                      </a:r>
                      <a:r>
                        <a:rPr sz="1100" b="1" spc="5" dirty="0">
                          <a:solidFill>
                            <a:srgbClr val="782C40"/>
                          </a:solidFill>
                          <a:latin typeface="Calibri"/>
                          <a:cs typeface="Calibri"/>
                        </a:rPr>
                        <a:t> </a:t>
                      </a:r>
                      <a:r>
                        <a:rPr sz="1100" spc="-5" dirty="0">
                          <a:latin typeface="Calibri"/>
                          <a:cs typeface="Calibri"/>
                        </a:rPr>
                        <a:t>should be</a:t>
                      </a:r>
                      <a:r>
                        <a:rPr sz="1100" spc="5" dirty="0">
                          <a:latin typeface="Calibri"/>
                          <a:cs typeface="Calibri"/>
                        </a:rPr>
                        <a:t> </a:t>
                      </a:r>
                      <a:r>
                        <a:rPr sz="1100" b="1" spc="-5" dirty="0">
                          <a:solidFill>
                            <a:srgbClr val="782C40"/>
                          </a:solidFill>
                          <a:latin typeface="Calibri"/>
                          <a:cs typeface="Calibri"/>
                        </a:rPr>
                        <a:t>USD</a:t>
                      </a:r>
                      <a:r>
                        <a:rPr sz="1100" spc="-5" dirty="0">
                          <a:latin typeface="Calibri"/>
                          <a:cs typeface="Calibri"/>
                        </a:rPr>
                        <a:t>.</a:t>
                      </a:r>
                      <a:endParaRPr sz="11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9525">
                      <a:solidFill>
                        <a:srgbClr val="000000"/>
                      </a:solidFill>
                      <a:prstDash val="solid"/>
                    </a:lnB>
                  </a:tcPr>
                </a:tc>
                <a:tc vMerge="1">
                  <a:txBody>
                    <a:bodyPr/>
                    <a:lstStyle/>
                    <a:p>
                      <a:endParaRPr/>
                    </a:p>
                  </a:txBody>
                  <a:tcPr marL="0" marR="0" marT="0" marB="0">
                    <a:lnL w="6350">
                      <a:solidFill>
                        <a:srgbClr val="000000"/>
                      </a:solidFill>
                      <a:prstDash val="solid"/>
                    </a:lnL>
                    <a:lnB w="9525">
                      <a:solidFill>
                        <a:srgbClr val="000000"/>
                      </a:solidFill>
                      <a:prstDash val="solid"/>
                    </a:lnB>
                  </a:tcPr>
                </a:tc>
                <a:extLst>
                  <a:ext uri="{0D108BD9-81ED-4DB2-BD59-A6C34878D82A}">
                    <a16:rowId xmlns:a16="http://schemas.microsoft.com/office/drawing/2014/main" val="10001"/>
                  </a:ext>
                </a:extLst>
              </a:tr>
              <a:tr h="1445514">
                <a:tc gridSpan="3">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graphicFrame>
        <p:nvGraphicFramePr>
          <p:cNvPr id="5" name="object 5"/>
          <p:cNvGraphicFramePr>
            <a:graphicFrameLocks noGrp="1"/>
          </p:cNvGraphicFramePr>
          <p:nvPr/>
        </p:nvGraphicFramePr>
        <p:xfrm>
          <a:off x="515112" y="6169139"/>
          <a:ext cx="6113780" cy="525779"/>
        </p:xfrm>
        <a:graphic>
          <a:graphicData uri="http://schemas.openxmlformats.org/drawingml/2006/table">
            <a:tbl>
              <a:tblPr firstRow="1" bandRow="1">
                <a:tableStyleId>{2D5ABB26-0587-4C30-8999-92F81FD0307C}</a:tableStyleId>
              </a:tblPr>
              <a:tblGrid>
                <a:gridCol w="796925">
                  <a:extLst>
                    <a:ext uri="{9D8B030D-6E8A-4147-A177-3AD203B41FA5}">
                      <a16:colId xmlns:a16="http://schemas.microsoft.com/office/drawing/2014/main" val="20000"/>
                    </a:ext>
                  </a:extLst>
                </a:gridCol>
                <a:gridCol w="5316855">
                  <a:extLst>
                    <a:ext uri="{9D8B030D-6E8A-4147-A177-3AD203B41FA5}">
                      <a16:colId xmlns:a16="http://schemas.microsoft.com/office/drawing/2014/main" val="20001"/>
                    </a:ext>
                  </a:extLst>
                </a:gridCol>
              </a:tblGrid>
              <a:tr h="262134">
                <a:tc>
                  <a:txBody>
                    <a:bodyPr/>
                    <a:lstStyle/>
                    <a:p>
                      <a:pPr marR="266065" algn="r">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3500">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263645">
                <a:tc>
                  <a:txBody>
                    <a:bodyPr/>
                    <a:lstStyle/>
                    <a:p>
                      <a:pPr marR="306705" algn="r">
                        <a:lnSpc>
                          <a:spcPct val="100000"/>
                        </a:lnSpc>
                        <a:spcBef>
                          <a:spcPts val="280"/>
                        </a:spcBef>
                      </a:pPr>
                      <a:r>
                        <a:rPr sz="1100" spc="-5" dirty="0">
                          <a:latin typeface="Calibri"/>
                          <a:cs typeface="Calibri"/>
                        </a:rPr>
                        <a:t>11.</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a:lnSpc>
                          <a:spcPct val="100000"/>
                        </a:lnSpc>
                        <a:spcBef>
                          <a:spcPts val="280"/>
                        </a:spcBef>
                      </a:pPr>
                      <a:r>
                        <a:rPr sz="1100" spc="-5" dirty="0">
                          <a:latin typeface="Calibri"/>
                          <a:cs typeface="Calibri"/>
                        </a:rPr>
                        <a:t>Select</a:t>
                      </a:r>
                      <a:r>
                        <a:rPr sz="1100" spc="-10" dirty="0">
                          <a:latin typeface="Calibri"/>
                          <a:cs typeface="Calibri"/>
                        </a:rPr>
                        <a:t> </a:t>
                      </a:r>
                      <a:r>
                        <a:rPr sz="1100" spc="-5" dirty="0">
                          <a:latin typeface="Calibri"/>
                          <a:cs typeface="Calibri"/>
                        </a:rPr>
                        <a:t>an "Hourly"</a:t>
                      </a:r>
                      <a:r>
                        <a:rPr sz="1100" spc="-10" dirty="0">
                          <a:latin typeface="Calibri"/>
                          <a:cs typeface="Calibri"/>
                        </a:rPr>
                        <a:t> </a:t>
                      </a:r>
                      <a:r>
                        <a:rPr sz="1100" b="1" spc="-5" dirty="0">
                          <a:solidFill>
                            <a:srgbClr val="782C40"/>
                          </a:solidFill>
                          <a:latin typeface="Calibri"/>
                          <a:cs typeface="Calibri"/>
                        </a:rPr>
                        <a:t>Frequency</a:t>
                      </a:r>
                      <a:r>
                        <a:rPr sz="1100" spc="-5" dirty="0">
                          <a:latin typeface="Calibri"/>
                          <a:cs typeface="Calibri"/>
                        </a:rPr>
                        <a:t>.</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pic>
        <p:nvPicPr>
          <p:cNvPr id="6" name="object 6"/>
          <p:cNvPicPr/>
          <p:nvPr/>
        </p:nvPicPr>
        <p:blipFill>
          <a:blip r:embed="rId4" cstate="print"/>
          <a:stretch>
            <a:fillRect/>
          </a:stretch>
        </p:blipFill>
        <p:spPr>
          <a:xfrm>
            <a:off x="476250" y="4424057"/>
            <a:ext cx="6733539" cy="1438135"/>
          </a:xfrm>
          <a:prstGeom prst="rect">
            <a:avLst/>
          </a:prstGeom>
        </p:spPr>
      </p:pic>
      <p:grpSp>
        <p:nvGrpSpPr>
          <p:cNvPr id="7" name="object 7"/>
          <p:cNvGrpSpPr/>
          <p:nvPr/>
        </p:nvGrpSpPr>
        <p:grpSpPr>
          <a:xfrm>
            <a:off x="533717" y="1634896"/>
            <a:ext cx="5714365" cy="1355725"/>
            <a:chOff x="533717" y="1634896"/>
            <a:chExt cx="5714365" cy="1355725"/>
          </a:xfrm>
        </p:grpSpPr>
        <p:pic>
          <p:nvPicPr>
            <p:cNvPr id="8" name="object 8"/>
            <p:cNvPicPr/>
            <p:nvPr/>
          </p:nvPicPr>
          <p:blipFill>
            <a:blip r:embed="rId5" cstate="print"/>
            <a:stretch>
              <a:fillRect/>
            </a:stretch>
          </p:blipFill>
          <p:spPr>
            <a:xfrm>
              <a:off x="543572" y="1774356"/>
              <a:ext cx="5695302" cy="1166552"/>
            </a:xfrm>
            <a:prstGeom prst="rect">
              <a:avLst/>
            </a:prstGeom>
          </p:spPr>
        </p:pic>
        <p:sp>
          <p:nvSpPr>
            <p:cNvPr id="9" name="object 9"/>
            <p:cNvSpPr/>
            <p:nvPr/>
          </p:nvSpPr>
          <p:spPr>
            <a:xfrm>
              <a:off x="538480" y="1639658"/>
              <a:ext cx="5704840" cy="1346200"/>
            </a:xfrm>
            <a:custGeom>
              <a:avLst/>
              <a:gdLst/>
              <a:ahLst/>
              <a:cxnLst/>
              <a:rect l="l" t="t" r="r" b="b"/>
              <a:pathLst>
                <a:path w="5704840" h="1346200">
                  <a:moveTo>
                    <a:pt x="0" y="0"/>
                  </a:moveTo>
                  <a:lnTo>
                    <a:pt x="5704840" y="0"/>
                  </a:lnTo>
                  <a:lnTo>
                    <a:pt x="5704840" y="1346200"/>
                  </a:lnTo>
                  <a:lnTo>
                    <a:pt x="0" y="1346200"/>
                  </a:lnTo>
                  <a:lnTo>
                    <a:pt x="0" y="0"/>
                  </a:lnTo>
                  <a:close/>
                </a:path>
              </a:pathLst>
            </a:custGeom>
            <a:ln w="9525">
              <a:solidFill>
                <a:srgbClr val="000000"/>
              </a:solidFill>
            </a:ln>
          </p:spPr>
          <p:txBody>
            <a:bodyPr wrap="square" lIns="0" tIns="0" rIns="0" bIns="0" rtlCol="0"/>
            <a:lstStyle/>
            <a:p>
              <a:endParaRPr/>
            </a:p>
          </p:txBody>
        </p:sp>
      </p:grpSp>
      <p:grpSp>
        <p:nvGrpSpPr>
          <p:cNvPr id="10" name="object 10"/>
          <p:cNvGrpSpPr/>
          <p:nvPr/>
        </p:nvGrpSpPr>
        <p:grpSpPr>
          <a:xfrm>
            <a:off x="467042" y="7163803"/>
            <a:ext cx="6278245" cy="1548130"/>
            <a:chOff x="467042" y="7163803"/>
            <a:chExt cx="6278245" cy="1548130"/>
          </a:xfrm>
        </p:grpSpPr>
        <p:pic>
          <p:nvPicPr>
            <p:cNvPr id="11" name="object 11"/>
            <p:cNvPicPr/>
            <p:nvPr/>
          </p:nvPicPr>
          <p:blipFill>
            <a:blip r:embed="rId6" cstate="print"/>
            <a:stretch>
              <a:fillRect/>
            </a:stretch>
          </p:blipFill>
          <p:spPr>
            <a:xfrm>
              <a:off x="476262" y="7243951"/>
              <a:ext cx="6259181" cy="1335745"/>
            </a:xfrm>
            <a:prstGeom prst="rect">
              <a:avLst/>
            </a:prstGeom>
          </p:spPr>
        </p:pic>
        <p:sp>
          <p:nvSpPr>
            <p:cNvPr id="12" name="object 12"/>
            <p:cNvSpPr/>
            <p:nvPr/>
          </p:nvSpPr>
          <p:spPr>
            <a:xfrm>
              <a:off x="471805" y="7168565"/>
              <a:ext cx="6268720" cy="1538605"/>
            </a:xfrm>
            <a:custGeom>
              <a:avLst/>
              <a:gdLst/>
              <a:ahLst/>
              <a:cxnLst/>
              <a:rect l="l" t="t" r="r" b="b"/>
              <a:pathLst>
                <a:path w="6268720" h="1538604">
                  <a:moveTo>
                    <a:pt x="0" y="0"/>
                  </a:moveTo>
                  <a:lnTo>
                    <a:pt x="6268720" y="0"/>
                  </a:lnTo>
                  <a:lnTo>
                    <a:pt x="6268720" y="1538605"/>
                  </a:lnTo>
                  <a:lnTo>
                    <a:pt x="0" y="1538605"/>
                  </a:lnTo>
                  <a:lnTo>
                    <a:pt x="0" y="0"/>
                  </a:lnTo>
                  <a:close/>
                </a:path>
              </a:pathLst>
            </a:custGeom>
            <a:ln w="9524">
              <a:solidFill>
                <a:srgbClr val="000000"/>
              </a:solidFill>
            </a:ln>
          </p:spPr>
          <p:txBody>
            <a:bodyPr wrap="square" lIns="0" tIns="0" rIns="0" bIns="0" rtlCol="0"/>
            <a:lstStyle/>
            <a:p>
              <a:endParaRPr/>
            </a:p>
          </p:txBody>
        </p:sp>
      </p:grpSp>
      <p:sp>
        <p:nvSpPr>
          <p:cNvPr id="13" name="object 13"/>
          <p:cNvSpPr txBox="1"/>
          <p:nvPr/>
        </p:nvSpPr>
        <p:spPr>
          <a:xfrm>
            <a:off x="444500" y="9324657"/>
            <a:ext cx="1397635" cy="165100"/>
          </a:xfrm>
          <a:prstGeom prst="rect">
            <a:avLst/>
          </a:prstGeom>
        </p:spPr>
        <p:txBody>
          <a:bodyPr vert="horz" wrap="square" lIns="0" tIns="0" rIns="0" bIns="0" rtlCol="0">
            <a:spAutoFit/>
          </a:bodyPr>
          <a:lstStyle/>
          <a:p>
            <a:pPr marL="12700">
              <a:lnSpc>
                <a:spcPts val="1145"/>
              </a:lnSpc>
            </a:pPr>
            <a:r>
              <a:rPr sz="1100" i="1" spc="-5" dirty="0">
                <a:latin typeface="Calibri"/>
                <a:cs typeface="Calibri"/>
              </a:rPr>
              <a:t>Last</a:t>
            </a:r>
            <a:r>
              <a:rPr sz="1100" i="1" spc="-20" dirty="0">
                <a:latin typeface="Calibri"/>
                <a:cs typeface="Calibri"/>
              </a:rPr>
              <a:t> </a:t>
            </a:r>
            <a:r>
              <a:rPr sz="1100" i="1" spc="-5" dirty="0">
                <a:latin typeface="Calibri"/>
                <a:cs typeface="Calibri"/>
              </a:rPr>
              <a:t>updated</a:t>
            </a:r>
            <a:r>
              <a:rPr sz="1100" i="1" spc="-15" dirty="0">
                <a:latin typeface="Calibri"/>
                <a:cs typeface="Calibri"/>
              </a:rPr>
              <a:t> </a:t>
            </a:r>
            <a:r>
              <a:rPr sz="1100" i="1" spc="-5" dirty="0">
                <a:latin typeface="Calibri"/>
                <a:cs typeface="Calibri"/>
              </a:rPr>
              <a:t>5/26/2020</a:t>
            </a:r>
            <a:endParaRPr sz="1100">
              <a:latin typeface="Calibri"/>
              <a:cs typeface="Calibri"/>
            </a:endParaRPr>
          </a:p>
        </p:txBody>
      </p:sp>
      <p:sp>
        <p:nvSpPr>
          <p:cNvPr id="14" name="object 14"/>
          <p:cNvSpPr txBox="1"/>
          <p:nvPr/>
        </p:nvSpPr>
        <p:spPr>
          <a:xfrm>
            <a:off x="6757416" y="9324657"/>
            <a:ext cx="218440" cy="165100"/>
          </a:xfrm>
          <a:prstGeom prst="rect">
            <a:avLst/>
          </a:prstGeom>
        </p:spPr>
        <p:txBody>
          <a:bodyPr vert="horz" wrap="square" lIns="0" tIns="0" rIns="0" bIns="0" rtlCol="0">
            <a:spAutoFit/>
          </a:bodyPr>
          <a:lstStyle/>
          <a:p>
            <a:pPr marL="38100">
              <a:lnSpc>
                <a:spcPts val="1145"/>
              </a:lnSpc>
            </a:pPr>
            <a:r>
              <a:rPr sz="1100" spc="-5" dirty="0">
                <a:latin typeface="Calibri"/>
                <a:cs typeface="Calibri"/>
              </a:rPr>
              <a:t>6</a:t>
            </a:r>
            <a:endParaRPr sz="1100">
              <a:latin typeface="Calibri"/>
              <a:cs typeface="Calibri"/>
            </a:endParaRPr>
          </a:p>
        </p:txBody>
      </p:sp>
      <p:pic>
        <p:nvPicPr>
          <p:cNvPr id="15" name="Audio 14">
            <a:hlinkClick r:id="" action="ppaction://media"/>
            <a:extLst>
              <a:ext uri="{FF2B5EF4-FFF2-40B4-BE49-F238E27FC236}">
                <a16:creationId xmlns:a16="http://schemas.microsoft.com/office/drawing/2014/main" id="{246248FD-B2CC-4B4B-8A64-E7C874C0A5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528"/>
    </mc:Choice>
    <mc:Fallback xmlns="">
      <p:transition spd="slow" advTm="22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14300">
              <a:lnSpc>
                <a:spcPts val="1240"/>
              </a:lnSpc>
            </a:pPr>
            <a:fld id="{81D60167-4931-47E6-BA6A-407CBD079E47}" type="slidenum">
              <a:rPr dirty="0"/>
              <a:t>5</a:t>
            </a:fld>
            <a:endParaRPr dirty="0"/>
          </a:p>
        </p:txBody>
      </p:sp>
      <p:sp>
        <p:nvSpPr>
          <p:cNvPr id="2" name="object 2"/>
          <p:cNvSpPr txBox="1">
            <a:spLocks noGrp="1"/>
          </p:cNvSpPr>
          <p:nvPr>
            <p:ph type="title"/>
          </p:nvPr>
        </p:nvSpPr>
        <p:spPr>
          <a:xfrm>
            <a:off x="916939" y="322938"/>
            <a:ext cx="1515110" cy="635635"/>
          </a:xfrm>
          <a:prstGeom prst="rect">
            <a:avLst/>
          </a:prstGeom>
        </p:spPr>
        <p:txBody>
          <a:bodyPr vert="horz" wrap="square" lIns="0" tIns="12700" rIns="0" bIns="0" rtlCol="0">
            <a:spAutoFit/>
          </a:bodyPr>
          <a:lstStyle/>
          <a:p>
            <a:pPr marL="12700">
              <a:lnSpc>
                <a:spcPct val="100000"/>
              </a:lnSpc>
              <a:spcBef>
                <a:spcPts val="100"/>
              </a:spcBef>
            </a:pPr>
            <a:r>
              <a:rPr b="0" spc="-125" dirty="0">
                <a:latin typeface="Calibri Light"/>
                <a:cs typeface="Calibri Light"/>
              </a:rPr>
              <a:t>P</a:t>
            </a:r>
            <a:r>
              <a:rPr b="0" spc="-40" dirty="0">
                <a:latin typeface="Calibri Light"/>
                <a:cs typeface="Calibri Light"/>
              </a:rPr>
              <a:t>o</a:t>
            </a:r>
            <a:r>
              <a:rPr b="0" spc="-15" dirty="0">
                <a:latin typeface="Calibri Light"/>
                <a:cs typeface="Calibri Light"/>
              </a:rPr>
              <a:t>li</a:t>
            </a:r>
            <a:r>
              <a:rPr b="0" spc="-30" dirty="0">
                <a:latin typeface="Calibri Light"/>
                <a:cs typeface="Calibri Light"/>
              </a:rPr>
              <a:t>c</a:t>
            </a:r>
            <a:r>
              <a:rPr b="0" spc="-15" dirty="0">
                <a:latin typeface="Calibri Light"/>
                <a:cs typeface="Calibri Light"/>
              </a:rPr>
              <a:t>i</a:t>
            </a:r>
            <a:r>
              <a:rPr b="0" spc="-40" dirty="0">
                <a:latin typeface="Calibri Light"/>
                <a:cs typeface="Calibri Light"/>
              </a:rPr>
              <a:t>e</a:t>
            </a:r>
            <a:r>
              <a:rPr b="0" dirty="0">
                <a:latin typeface="Calibri Light"/>
                <a:cs typeface="Calibri Light"/>
              </a:rPr>
              <a:t>s</a:t>
            </a:r>
          </a:p>
        </p:txBody>
      </p:sp>
      <p:sp>
        <p:nvSpPr>
          <p:cNvPr id="3" name="object 3"/>
          <p:cNvSpPr txBox="1"/>
          <p:nvPr/>
        </p:nvSpPr>
        <p:spPr>
          <a:xfrm>
            <a:off x="1066800" y="1828800"/>
            <a:ext cx="9706001" cy="5575757"/>
          </a:xfrm>
          <a:prstGeom prst="rect">
            <a:avLst/>
          </a:prstGeom>
        </p:spPr>
        <p:txBody>
          <a:bodyPr vert="horz" wrap="square" lIns="0" tIns="12065" rIns="0" bIns="0" rtlCol="0">
            <a:spAutoFit/>
          </a:bodyPr>
          <a:lstStyle/>
          <a:p>
            <a:pPr marL="241300" indent="-228600">
              <a:lnSpc>
                <a:spcPts val="2345"/>
              </a:lnSpc>
              <a:spcBef>
                <a:spcPts val="95"/>
              </a:spcBef>
              <a:buFont typeface="Arial"/>
              <a:buChar char="•"/>
              <a:tabLst>
                <a:tab pos="241300" algn="l"/>
              </a:tabLst>
            </a:pPr>
            <a:r>
              <a:rPr sz="2800" b="0" spc="-5" dirty="0">
                <a:latin typeface="Calibri Light"/>
                <a:cs typeface="Calibri Light"/>
              </a:rPr>
              <a:t>Both</a:t>
            </a:r>
            <a:r>
              <a:rPr sz="2800" b="0" spc="5" dirty="0">
                <a:latin typeface="Calibri Light"/>
                <a:cs typeface="Calibri Light"/>
              </a:rPr>
              <a:t> </a:t>
            </a:r>
            <a:r>
              <a:rPr sz="2800" b="0" spc="-15" dirty="0">
                <a:latin typeface="Calibri Light"/>
                <a:cs typeface="Calibri Light"/>
              </a:rPr>
              <a:t>Undergraduate/Graduate</a:t>
            </a:r>
            <a:r>
              <a:rPr sz="2800" b="0" spc="40" dirty="0">
                <a:latin typeface="Calibri Light"/>
                <a:cs typeface="Calibri Light"/>
              </a:rPr>
              <a:t> </a:t>
            </a:r>
            <a:r>
              <a:rPr sz="2800" b="0" spc="-10" dirty="0">
                <a:latin typeface="Calibri Light"/>
                <a:cs typeface="Calibri Light"/>
              </a:rPr>
              <a:t>Students</a:t>
            </a:r>
            <a:r>
              <a:rPr sz="2800" b="0" spc="20" dirty="0">
                <a:latin typeface="Calibri Light"/>
                <a:cs typeface="Calibri Light"/>
              </a:rPr>
              <a:t> </a:t>
            </a:r>
            <a:r>
              <a:rPr sz="2800" b="0" spc="-20" dirty="0">
                <a:latin typeface="Calibri Light"/>
                <a:cs typeface="Calibri Light"/>
              </a:rPr>
              <a:t>are</a:t>
            </a:r>
            <a:r>
              <a:rPr sz="2800" b="0" spc="15" dirty="0">
                <a:latin typeface="Calibri Light"/>
                <a:cs typeface="Calibri Light"/>
              </a:rPr>
              <a:t> </a:t>
            </a:r>
            <a:r>
              <a:rPr sz="2800" b="0" spc="-15" dirty="0">
                <a:latin typeface="Calibri Light"/>
                <a:cs typeface="Calibri Light"/>
              </a:rPr>
              <a:t>required</a:t>
            </a:r>
            <a:r>
              <a:rPr sz="2800" b="0" spc="40" dirty="0">
                <a:latin typeface="Calibri Light"/>
                <a:cs typeface="Calibri Light"/>
              </a:rPr>
              <a:t> </a:t>
            </a:r>
            <a:r>
              <a:rPr sz="2800" b="0" spc="-15" dirty="0">
                <a:latin typeface="Calibri Light"/>
                <a:cs typeface="Calibri Light"/>
              </a:rPr>
              <a:t>to</a:t>
            </a:r>
            <a:r>
              <a:rPr sz="2800" b="0" spc="10" dirty="0">
                <a:latin typeface="Calibri Light"/>
                <a:cs typeface="Calibri Light"/>
              </a:rPr>
              <a:t> </a:t>
            </a:r>
            <a:r>
              <a:rPr sz="2800" b="0" spc="-20" dirty="0">
                <a:latin typeface="Calibri Light"/>
                <a:cs typeface="Calibri Light"/>
              </a:rPr>
              <a:t>have</a:t>
            </a:r>
            <a:r>
              <a:rPr sz="2800" b="0" spc="25" dirty="0">
                <a:latin typeface="Calibri Light"/>
                <a:cs typeface="Calibri Light"/>
              </a:rPr>
              <a:t> </a:t>
            </a:r>
            <a:r>
              <a:rPr sz="2800" b="0" spc="-10" dirty="0">
                <a:latin typeface="Calibri Light"/>
                <a:cs typeface="Calibri Light"/>
              </a:rPr>
              <a:t>completed</a:t>
            </a:r>
            <a:r>
              <a:rPr lang="en-US" sz="2800" dirty="0">
                <a:latin typeface="Calibri Light"/>
                <a:cs typeface="Calibri Light"/>
              </a:rPr>
              <a:t> </a:t>
            </a:r>
            <a:r>
              <a:rPr sz="2800" b="0" spc="-5" dirty="0">
                <a:latin typeface="Calibri Light"/>
                <a:cs typeface="Calibri Light"/>
              </a:rPr>
              <a:t>Financial</a:t>
            </a:r>
            <a:r>
              <a:rPr sz="2800" b="0" spc="50" dirty="0">
                <a:latin typeface="Calibri Light"/>
                <a:cs typeface="Calibri Light"/>
              </a:rPr>
              <a:t> </a:t>
            </a:r>
            <a:r>
              <a:rPr sz="2800" b="0" spc="-5" dirty="0">
                <a:latin typeface="Calibri Light"/>
                <a:cs typeface="Calibri Light"/>
              </a:rPr>
              <a:t>Aid</a:t>
            </a:r>
            <a:r>
              <a:rPr sz="2800" b="0" spc="20" dirty="0">
                <a:latin typeface="Calibri Light"/>
                <a:cs typeface="Calibri Light"/>
              </a:rPr>
              <a:t> </a:t>
            </a:r>
            <a:r>
              <a:rPr sz="2800" b="0" spc="-10" dirty="0">
                <a:latin typeface="Calibri Light"/>
                <a:cs typeface="Calibri Light"/>
              </a:rPr>
              <a:t>process</a:t>
            </a:r>
            <a:r>
              <a:rPr sz="2800" b="0" spc="20" dirty="0">
                <a:latin typeface="Calibri Light"/>
                <a:cs typeface="Calibri Light"/>
              </a:rPr>
              <a:t> </a:t>
            </a:r>
            <a:r>
              <a:rPr sz="2800" b="0" spc="-5" dirty="0">
                <a:latin typeface="Calibri Light"/>
                <a:cs typeface="Calibri Light"/>
              </a:rPr>
              <a:t>and</a:t>
            </a:r>
            <a:r>
              <a:rPr sz="2800" b="0" spc="30" dirty="0">
                <a:latin typeface="Calibri Light"/>
                <a:cs typeface="Calibri Light"/>
              </a:rPr>
              <a:t> </a:t>
            </a:r>
            <a:r>
              <a:rPr sz="2800" b="0" spc="-5" dirty="0">
                <a:latin typeface="Calibri Light"/>
                <a:cs typeface="Calibri Light"/>
              </a:rPr>
              <a:t>be</a:t>
            </a:r>
            <a:r>
              <a:rPr sz="2800" b="0" spc="20" dirty="0">
                <a:latin typeface="Calibri Light"/>
                <a:cs typeface="Calibri Light"/>
              </a:rPr>
              <a:t> </a:t>
            </a:r>
            <a:r>
              <a:rPr sz="2800" b="0" spc="-15" dirty="0">
                <a:latin typeface="Calibri Light"/>
                <a:cs typeface="Calibri Light"/>
              </a:rPr>
              <a:t>awarded.	</a:t>
            </a:r>
            <a:r>
              <a:rPr sz="2800" b="0" spc="-10" dirty="0">
                <a:latin typeface="Calibri Light"/>
                <a:cs typeface="Calibri Light"/>
              </a:rPr>
              <a:t>Must </a:t>
            </a:r>
            <a:r>
              <a:rPr sz="2800" b="0" spc="-20" dirty="0">
                <a:latin typeface="Calibri Light"/>
                <a:cs typeface="Calibri Light"/>
              </a:rPr>
              <a:t>have</a:t>
            </a:r>
            <a:r>
              <a:rPr sz="2800" b="0" spc="15" dirty="0">
                <a:latin typeface="Calibri Light"/>
                <a:cs typeface="Calibri Light"/>
              </a:rPr>
              <a:t> </a:t>
            </a:r>
            <a:r>
              <a:rPr sz="2800" b="0" spc="-10" dirty="0">
                <a:latin typeface="Calibri Light"/>
                <a:cs typeface="Calibri Light"/>
              </a:rPr>
              <a:t>unmet</a:t>
            </a:r>
            <a:r>
              <a:rPr sz="2800" b="0" spc="10" dirty="0">
                <a:latin typeface="Calibri Light"/>
                <a:cs typeface="Calibri Light"/>
              </a:rPr>
              <a:t> </a:t>
            </a:r>
            <a:r>
              <a:rPr sz="2800" b="0" spc="-5" dirty="0">
                <a:latin typeface="Calibri Light"/>
                <a:cs typeface="Calibri Light"/>
              </a:rPr>
              <a:t>financial</a:t>
            </a:r>
            <a:r>
              <a:rPr sz="2800" b="0" spc="30" dirty="0">
                <a:latin typeface="Calibri Light"/>
                <a:cs typeface="Calibri Light"/>
              </a:rPr>
              <a:t> </a:t>
            </a:r>
            <a:r>
              <a:rPr sz="2800" b="0" spc="-5" dirty="0">
                <a:latin typeface="Calibri Light"/>
                <a:cs typeface="Calibri Light"/>
              </a:rPr>
              <a:t>need </a:t>
            </a:r>
            <a:r>
              <a:rPr sz="2800" b="0" dirty="0">
                <a:latin typeface="Calibri Light"/>
                <a:cs typeface="Calibri Light"/>
              </a:rPr>
              <a:t> </a:t>
            </a:r>
            <a:r>
              <a:rPr sz="2800" b="0" spc="-10" dirty="0">
                <a:latin typeface="Calibri Light"/>
                <a:cs typeface="Calibri Light"/>
              </a:rPr>
              <a:t>determined</a:t>
            </a:r>
            <a:r>
              <a:rPr sz="2800" b="0" spc="45" dirty="0">
                <a:latin typeface="Calibri Light"/>
                <a:cs typeface="Calibri Light"/>
              </a:rPr>
              <a:t> </a:t>
            </a:r>
            <a:r>
              <a:rPr sz="2800" b="0" spc="-10" dirty="0">
                <a:latin typeface="Calibri Light"/>
                <a:cs typeface="Calibri Light"/>
              </a:rPr>
              <a:t>by</a:t>
            </a:r>
            <a:r>
              <a:rPr sz="2800" b="0" spc="15" dirty="0">
                <a:latin typeface="Calibri Light"/>
                <a:cs typeface="Calibri Light"/>
              </a:rPr>
              <a:t> </a:t>
            </a:r>
            <a:r>
              <a:rPr sz="2800" b="0" spc="-5" dirty="0">
                <a:latin typeface="Calibri Light"/>
                <a:cs typeface="Calibri Light"/>
              </a:rPr>
              <a:t>the</a:t>
            </a:r>
            <a:r>
              <a:rPr sz="2800" b="0" spc="10" dirty="0">
                <a:latin typeface="Calibri Light"/>
                <a:cs typeface="Calibri Light"/>
              </a:rPr>
              <a:t> </a:t>
            </a:r>
            <a:r>
              <a:rPr sz="2800" b="0" spc="-40" dirty="0">
                <a:latin typeface="Calibri Light"/>
                <a:cs typeface="Calibri Light"/>
              </a:rPr>
              <a:t>FAFSA</a:t>
            </a:r>
            <a:r>
              <a:rPr sz="2800" b="0" spc="40" dirty="0">
                <a:latin typeface="Calibri Light"/>
                <a:cs typeface="Calibri Light"/>
              </a:rPr>
              <a:t> </a:t>
            </a:r>
            <a:r>
              <a:rPr sz="2800" b="0" spc="-15" dirty="0">
                <a:latin typeface="Calibri Light"/>
                <a:cs typeface="Calibri Light"/>
              </a:rPr>
              <a:t>to</a:t>
            </a:r>
            <a:r>
              <a:rPr sz="2800" b="0" spc="5" dirty="0">
                <a:latin typeface="Calibri Light"/>
                <a:cs typeface="Calibri Light"/>
              </a:rPr>
              <a:t> </a:t>
            </a:r>
            <a:r>
              <a:rPr sz="2800" b="0" spc="-15" dirty="0">
                <a:latin typeface="Calibri Light"/>
                <a:cs typeface="Calibri Light"/>
              </a:rPr>
              <a:t>review</a:t>
            </a:r>
            <a:r>
              <a:rPr sz="2800" b="0" spc="25" dirty="0">
                <a:latin typeface="Calibri Light"/>
                <a:cs typeface="Calibri Light"/>
              </a:rPr>
              <a:t> </a:t>
            </a:r>
            <a:r>
              <a:rPr sz="2800" b="0" spc="-5" dirty="0">
                <a:latin typeface="Calibri Light"/>
                <a:cs typeface="Calibri Light"/>
              </a:rPr>
              <a:t>eligibility</a:t>
            </a:r>
            <a:r>
              <a:rPr sz="2800" b="0" spc="25" dirty="0">
                <a:latin typeface="Calibri Light"/>
                <a:cs typeface="Calibri Light"/>
              </a:rPr>
              <a:t> </a:t>
            </a:r>
            <a:r>
              <a:rPr sz="2800" b="0" spc="-25" dirty="0">
                <a:latin typeface="Calibri Light"/>
                <a:cs typeface="Calibri Light"/>
              </a:rPr>
              <a:t>for</a:t>
            </a:r>
            <a:r>
              <a:rPr sz="2800" b="0" spc="10" dirty="0">
                <a:latin typeface="Calibri Light"/>
                <a:cs typeface="Calibri Light"/>
              </a:rPr>
              <a:t> </a:t>
            </a:r>
            <a:r>
              <a:rPr sz="2800" b="0" spc="-5" dirty="0">
                <a:latin typeface="Calibri Light"/>
                <a:cs typeface="Calibri Light"/>
              </a:rPr>
              <a:t>the</a:t>
            </a:r>
            <a:r>
              <a:rPr sz="2800" b="0" spc="10" dirty="0">
                <a:latin typeface="Calibri Light"/>
                <a:cs typeface="Calibri Light"/>
              </a:rPr>
              <a:t> </a:t>
            </a:r>
            <a:r>
              <a:rPr sz="2800" b="0" spc="-10" dirty="0">
                <a:latin typeface="Calibri Light"/>
                <a:cs typeface="Calibri Light"/>
              </a:rPr>
              <a:t>work</a:t>
            </a:r>
            <a:r>
              <a:rPr sz="2800" b="0" spc="10" dirty="0">
                <a:latin typeface="Calibri Light"/>
                <a:cs typeface="Calibri Light"/>
              </a:rPr>
              <a:t> </a:t>
            </a:r>
            <a:r>
              <a:rPr sz="2800" b="0" spc="-10" dirty="0">
                <a:latin typeface="Calibri Light"/>
                <a:cs typeface="Calibri Light"/>
              </a:rPr>
              <a:t>study</a:t>
            </a:r>
            <a:r>
              <a:rPr sz="2800" b="0" spc="20" dirty="0">
                <a:latin typeface="Calibri Light"/>
                <a:cs typeface="Calibri Light"/>
              </a:rPr>
              <a:t> </a:t>
            </a:r>
            <a:r>
              <a:rPr sz="2800" b="0" spc="-20" dirty="0">
                <a:latin typeface="Calibri Light"/>
                <a:cs typeface="Calibri Light"/>
              </a:rPr>
              <a:t>program</a:t>
            </a:r>
            <a:endParaRPr sz="2800" dirty="0">
              <a:latin typeface="Calibri Light"/>
              <a:cs typeface="Calibri Light"/>
            </a:endParaRPr>
          </a:p>
          <a:p>
            <a:pPr marL="241300" marR="711200" indent="-228600">
              <a:lnSpc>
                <a:spcPct val="70000"/>
              </a:lnSpc>
              <a:spcBef>
                <a:spcPts val="994"/>
              </a:spcBef>
              <a:buFont typeface="Arial"/>
              <a:buChar char="•"/>
              <a:tabLst>
                <a:tab pos="241300" algn="l"/>
              </a:tabLst>
            </a:pPr>
            <a:r>
              <a:rPr sz="2800" b="0" spc="-10" dirty="0">
                <a:latin typeface="Calibri Light"/>
                <a:cs typeface="Calibri Light"/>
              </a:rPr>
              <a:t>Student</a:t>
            </a:r>
            <a:r>
              <a:rPr lang="en-US" sz="2800" b="0" spc="-10" dirty="0">
                <a:latin typeface="Calibri Light"/>
                <a:cs typeface="Calibri Light"/>
              </a:rPr>
              <a:t>s</a:t>
            </a:r>
            <a:r>
              <a:rPr sz="2800" b="0" spc="10" dirty="0">
                <a:latin typeface="Calibri Light"/>
                <a:cs typeface="Calibri Light"/>
              </a:rPr>
              <a:t> </a:t>
            </a:r>
            <a:r>
              <a:rPr sz="2800" b="0" spc="-10" dirty="0">
                <a:latin typeface="Calibri Light"/>
                <a:cs typeface="Calibri Light"/>
              </a:rPr>
              <a:t>must</a:t>
            </a:r>
            <a:r>
              <a:rPr sz="2800" b="0" spc="10" dirty="0">
                <a:latin typeface="Calibri Light"/>
                <a:cs typeface="Calibri Light"/>
              </a:rPr>
              <a:t> </a:t>
            </a:r>
            <a:r>
              <a:rPr sz="2800" b="0" spc="-5" dirty="0">
                <a:latin typeface="Calibri Light"/>
                <a:cs typeface="Calibri Light"/>
              </a:rPr>
              <a:t>be</a:t>
            </a:r>
            <a:r>
              <a:rPr sz="2800" b="0" spc="15" dirty="0">
                <a:latin typeface="Calibri Light"/>
                <a:cs typeface="Calibri Light"/>
              </a:rPr>
              <a:t> </a:t>
            </a:r>
            <a:r>
              <a:rPr sz="2800" b="0" spc="-10" dirty="0">
                <a:latin typeface="Calibri Light"/>
                <a:cs typeface="Calibri Light"/>
              </a:rPr>
              <a:t>enrolled</a:t>
            </a:r>
            <a:r>
              <a:rPr sz="2800" b="0" spc="30" dirty="0">
                <a:latin typeface="Calibri Light"/>
                <a:cs typeface="Calibri Light"/>
              </a:rPr>
              <a:t> </a:t>
            </a:r>
            <a:r>
              <a:rPr sz="2800" b="0" spc="-5" dirty="0">
                <a:latin typeface="Calibri Light"/>
                <a:cs typeface="Calibri Light"/>
              </a:rPr>
              <a:t>in</a:t>
            </a:r>
            <a:r>
              <a:rPr sz="2800" b="0" spc="10" dirty="0">
                <a:latin typeface="Calibri Light"/>
                <a:cs typeface="Calibri Light"/>
              </a:rPr>
              <a:t> </a:t>
            </a:r>
            <a:r>
              <a:rPr sz="2800" b="0" spc="-20" dirty="0">
                <a:latin typeface="Calibri Light"/>
                <a:cs typeface="Calibri Light"/>
              </a:rPr>
              <a:t>at</a:t>
            </a:r>
            <a:r>
              <a:rPr sz="2800" b="0" spc="10" dirty="0">
                <a:latin typeface="Calibri Light"/>
                <a:cs typeface="Calibri Light"/>
              </a:rPr>
              <a:t> </a:t>
            </a:r>
            <a:r>
              <a:rPr sz="2800" b="0" spc="-10" dirty="0">
                <a:latin typeface="Calibri Light"/>
                <a:cs typeface="Calibri Light"/>
              </a:rPr>
              <a:t>least</a:t>
            </a:r>
            <a:r>
              <a:rPr sz="2800" b="0" spc="10" dirty="0">
                <a:latin typeface="Calibri Light"/>
                <a:cs typeface="Calibri Light"/>
              </a:rPr>
              <a:t> </a:t>
            </a:r>
            <a:r>
              <a:rPr sz="2800" b="0" spc="-5" dirty="0">
                <a:latin typeface="Calibri Light"/>
                <a:cs typeface="Calibri Light"/>
              </a:rPr>
              <a:t>6</a:t>
            </a:r>
            <a:r>
              <a:rPr sz="2800" b="0" spc="5" dirty="0">
                <a:latin typeface="Calibri Light"/>
                <a:cs typeface="Calibri Light"/>
              </a:rPr>
              <a:t> </a:t>
            </a:r>
            <a:r>
              <a:rPr sz="2800" b="0" spc="-10" dirty="0">
                <a:latin typeface="Calibri Light"/>
                <a:cs typeface="Calibri Light"/>
              </a:rPr>
              <a:t>credit</a:t>
            </a:r>
            <a:r>
              <a:rPr sz="2800" b="0" spc="5" dirty="0">
                <a:latin typeface="Calibri Light"/>
                <a:cs typeface="Calibri Light"/>
              </a:rPr>
              <a:t> </a:t>
            </a:r>
            <a:r>
              <a:rPr sz="2800" b="0" spc="-15" dirty="0">
                <a:latin typeface="Calibri Light"/>
                <a:cs typeface="Calibri Light"/>
              </a:rPr>
              <a:t>hours</a:t>
            </a:r>
            <a:r>
              <a:rPr sz="2800" b="0" spc="15" dirty="0">
                <a:latin typeface="Calibri Light"/>
                <a:cs typeface="Calibri Light"/>
              </a:rPr>
              <a:t> </a:t>
            </a:r>
            <a:r>
              <a:rPr sz="2800" b="0" spc="-5" dirty="0">
                <a:latin typeface="Calibri Light"/>
                <a:cs typeface="Calibri Light"/>
              </a:rPr>
              <a:t>and</a:t>
            </a:r>
            <a:r>
              <a:rPr sz="2800" b="0" spc="20" dirty="0">
                <a:latin typeface="Calibri Light"/>
                <a:cs typeface="Calibri Light"/>
              </a:rPr>
              <a:t> </a:t>
            </a:r>
            <a:r>
              <a:rPr sz="2800" b="0" spc="-5" dirty="0">
                <a:latin typeface="Calibri Light"/>
                <a:cs typeface="Calibri Light"/>
              </a:rPr>
              <a:t>making</a:t>
            </a:r>
            <a:r>
              <a:rPr sz="2800" b="0" spc="30" dirty="0">
                <a:latin typeface="Calibri Light"/>
                <a:cs typeface="Calibri Light"/>
              </a:rPr>
              <a:t> </a:t>
            </a:r>
            <a:r>
              <a:rPr sz="2800" b="0" spc="-10" dirty="0">
                <a:latin typeface="Calibri Light"/>
                <a:cs typeface="Calibri Light"/>
              </a:rPr>
              <a:t>SAP </a:t>
            </a:r>
            <a:r>
              <a:rPr sz="2800" b="0" spc="-505" dirty="0">
                <a:latin typeface="Calibri Light"/>
                <a:cs typeface="Calibri Light"/>
              </a:rPr>
              <a:t> </a:t>
            </a:r>
            <a:r>
              <a:rPr sz="2800" b="0" spc="-15" dirty="0">
                <a:latin typeface="Calibri Light"/>
                <a:cs typeface="Calibri Light"/>
              </a:rPr>
              <a:t>(Satisfactory</a:t>
            </a:r>
            <a:r>
              <a:rPr sz="2800" b="0" spc="5" dirty="0">
                <a:latin typeface="Calibri Light"/>
                <a:cs typeface="Calibri Light"/>
              </a:rPr>
              <a:t> </a:t>
            </a:r>
            <a:r>
              <a:rPr sz="2800" b="0" spc="-10" dirty="0">
                <a:latin typeface="Calibri Light"/>
                <a:cs typeface="Calibri Light"/>
              </a:rPr>
              <a:t>Academic</a:t>
            </a:r>
            <a:r>
              <a:rPr sz="2800" b="0" spc="30" dirty="0">
                <a:latin typeface="Calibri Light"/>
                <a:cs typeface="Calibri Light"/>
              </a:rPr>
              <a:t> </a:t>
            </a:r>
            <a:r>
              <a:rPr sz="2800" b="0" spc="-20" dirty="0">
                <a:latin typeface="Calibri Light"/>
                <a:cs typeface="Calibri Light"/>
              </a:rPr>
              <a:t>Progress)</a:t>
            </a:r>
            <a:endParaRPr sz="2800" dirty="0">
              <a:latin typeface="Calibri Light"/>
              <a:cs typeface="Calibri Light"/>
            </a:endParaRPr>
          </a:p>
          <a:p>
            <a:pPr marL="241300" marR="1089660" indent="-228600">
              <a:lnSpc>
                <a:spcPct val="70000"/>
              </a:lnSpc>
              <a:spcBef>
                <a:spcPts val="1000"/>
              </a:spcBef>
              <a:buFont typeface="Arial"/>
              <a:buChar char="•"/>
              <a:tabLst>
                <a:tab pos="241300" algn="l"/>
              </a:tabLst>
            </a:pPr>
            <a:r>
              <a:rPr sz="2800" b="0" spc="-5" dirty="0">
                <a:latin typeface="Calibri Light"/>
                <a:cs typeface="Calibri Light"/>
              </a:rPr>
              <a:t>Scheduled</a:t>
            </a:r>
            <a:r>
              <a:rPr sz="2800" b="0" spc="35" dirty="0">
                <a:latin typeface="Calibri Light"/>
                <a:cs typeface="Calibri Light"/>
              </a:rPr>
              <a:t> </a:t>
            </a:r>
            <a:r>
              <a:rPr sz="2800" b="0" spc="-15" dirty="0">
                <a:latin typeface="Calibri Light"/>
                <a:cs typeface="Calibri Light"/>
              </a:rPr>
              <a:t>hours</a:t>
            </a:r>
            <a:r>
              <a:rPr sz="2800" b="0" spc="10" dirty="0">
                <a:latin typeface="Calibri Light"/>
                <a:cs typeface="Calibri Light"/>
              </a:rPr>
              <a:t> </a:t>
            </a:r>
            <a:r>
              <a:rPr sz="2800" b="0" spc="-20" dirty="0">
                <a:latin typeface="Calibri Light"/>
                <a:cs typeface="Calibri Light"/>
              </a:rPr>
              <a:t>are</a:t>
            </a:r>
            <a:r>
              <a:rPr sz="2800" b="0" spc="10" dirty="0">
                <a:latin typeface="Calibri Light"/>
                <a:cs typeface="Calibri Light"/>
              </a:rPr>
              <a:t> </a:t>
            </a:r>
            <a:r>
              <a:rPr sz="2800" b="0" spc="-5" dirty="0">
                <a:latin typeface="Calibri Light"/>
                <a:cs typeface="Calibri Light"/>
              </a:rPr>
              <a:t>not</a:t>
            </a:r>
            <a:r>
              <a:rPr sz="2800" b="0" dirty="0">
                <a:latin typeface="Calibri Light"/>
                <a:cs typeface="Calibri Light"/>
              </a:rPr>
              <a:t> </a:t>
            </a:r>
            <a:r>
              <a:rPr sz="2800" b="0" spc="-15" dirty="0">
                <a:latin typeface="Calibri Light"/>
                <a:cs typeface="Calibri Light"/>
              </a:rPr>
              <a:t>to</a:t>
            </a:r>
            <a:r>
              <a:rPr sz="2800" b="0" dirty="0">
                <a:latin typeface="Calibri Light"/>
                <a:cs typeface="Calibri Light"/>
              </a:rPr>
              <a:t> </a:t>
            </a:r>
            <a:r>
              <a:rPr sz="2800" b="0" spc="-20" dirty="0">
                <a:latin typeface="Calibri Light"/>
                <a:cs typeface="Calibri Light"/>
              </a:rPr>
              <a:t>exceed</a:t>
            </a:r>
            <a:r>
              <a:rPr sz="2800" b="0" spc="20" dirty="0">
                <a:latin typeface="Calibri Light"/>
                <a:cs typeface="Calibri Light"/>
              </a:rPr>
              <a:t> </a:t>
            </a:r>
            <a:r>
              <a:rPr sz="2800" b="0" spc="-5" dirty="0">
                <a:latin typeface="Calibri Light"/>
                <a:cs typeface="Calibri Light"/>
              </a:rPr>
              <a:t>28</a:t>
            </a:r>
            <a:r>
              <a:rPr sz="2800" b="0" dirty="0">
                <a:latin typeface="Calibri Light"/>
                <a:cs typeface="Calibri Light"/>
              </a:rPr>
              <a:t> </a:t>
            </a:r>
            <a:r>
              <a:rPr sz="2800" b="0" spc="-5" dirty="0">
                <a:latin typeface="Calibri Light"/>
                <a:cs typeface="Calibri Light"/>
              </a:rPr>
              <a:t>per</a:t>
            </a:r>
            <a:r>
              <a:rPr sz="2800" b="0" spc="5" dirty="0">
                <a:latin typeface="Calibri Light"/>
                <a:cs typeface="Calibri Light"/>
              </a:rPr>
              <a:t> </a:t>
            </a:r>
            <a:r>
              <a:rPr sz="2800" b="0" spc="-10" dirty="0">
                <a:latin typeface="Calibri Light"/>
                <a:cs typeface="Calibri Light"/>
              </a:rPr>
              <a:t>week</a:t>
            </a:r>
            <a:r>
              <a:rPr sz="2800" b="0" spc="20" dirty="0">
                <a:latin typeface="Calibri Light"/>
                <a:cs typeface="Calibri Light"/>
              </a:rPr>
              <a:t> </a:t>
            </a:r>
            <a:r>
              <a:rPr sz="2800" b="0" spc="-10" dirty="0">
                <a:latin typeface="Calibri Light"/>
                <a:cs typeface="Calibri Light"/>
              </a:rPr>
              <a:t>Friday</a:t>
            </a:r>
            <a:r>
              <a:rPr sz="2800" b="0" spc="25" dirty="0">
                <a:latin typeface="Calibri Light"/>
                <a:cs typeface="Calibri Light"/>
              </a:rPr>
              <a:t> </a:t>
            </a:r>
            <a:r>
              <a:rPr sz="2800" b="0" spc="-10" dirty="0">
                <a:latin typeface="Calibri Light"/>
                <a:cs typeface="Calibri Light"/>
              </a:rPr>
              <a:t>through </a:t>
            </a:r>
            <a:r>
              <a:rPr sz="2800" b="0" spc="-5" dirty="0">
                <a:latin typeface="Calibri Light"/>
                <a:cs typeface="Calibri Light"/>
              </a:rPr>
              <a:t> </a:t>
            </a:r>
            <a:r>
              <a:rPr sz="2800" b="0" spc="-35" dirty="0">
                <a:latin typeface="Calibri Light"/>
                <a:cs typeface="Calibri Light"/>
              </a:rPr>
              <a:t>Thursday,</a:t>
            </a:r>
            <a:r>
              <a:rPr sz="2800" b="0" spc="30" dirty="0">
                <a:latin typeface="Calibri Light"/>
                <a:cs typeface="Calibri Light"/>
              </a:rPr>
              <a:t> </a:t>
            </a:r>
            <a:r>
              <a:rPr sz="2800" b="0" spc="-5" dirty="0">
                <a:latin typeface="Calibri Light"/>
                <a:cs typeface="Calibri Light"/>
              </a:rPr>
              <a:t>on</a:t>
            </a:r>
            <a:r>
              <a:rPr sz="2800" b="0" spc="10" dirty="0">
                <a:latin typeface="Calibri Light"/>
                <a:cs typeface="Calibri Light"/>
              </a:rPr>
              <a:t> </a:t>
            </a:r>
            <a:r>
              <a:rPr sz="2800" b="0" spc="-25" dirty="0">
                <a:latin typeface="Calibri Light"/>
                <a:cs typeface="Calibri Light"/>
              </a:rPr>
              <a:t>average</a:t>
            </a:r>
            <a:r>
              <a:rPr sz="2800" b="0" spc="20" dirty="0">
                <a:latin typeface="Calibri Light"/>
                <a:cs typeface="Calibri Light"/>
              </a:rPr>
              <a:t> </a:t>
            </a:r>
            <a:r>
              <a:rPr sz="2800" b="0" spc="-10" dirty="0">
                <a:latin typeface="Calibri Light"/>
                <a:cs typeface="Calibri Light"/>
              </a:rPr>
              <a:t>most</a:t>
            </a:r>
            <a:r>
              <a:rPr sz="2800" b="0" spc="10" dirty="0">
                <a:latin typeface="Calibri Light"/>
                <a:cs typeface="Calibri Light"/>
              </a:rPr>
              <a:t> </a:t>
            </a:r>
            <a:r>
              <a:rPr sz="2800" b="0" spc="-10" dirty="0">
                <a:latin typeface="Calibri Light"/>
                <a:cs typeface="Calibri Light"/>
              </a:rPr>
              <a:t>students</a:t>
            </a:r>
            <a:r>
              <a:rPr sz="2800" b="0" spc="15" dirty="0">
                <a:latin typeface="Calibri Light"/>
                <a:cs typeface="Calibri Light"/>
              </a:rPr>
              <a:t> </a:t>
            </a:r>
            <a:r>
              <a:rPr sz="2800" b="0" spc="-10" dirty="0">
                <a:latin typeface="Calibri Light"/>
                <a:cs typeface="Calibri Light"/>
              </a:rPr>
              <a:t>work</a:t>
            </a:r>
            <a:r>
              <a:rPr sz="2800" b="0" dirty="0">
                <a:latin typeface="Calibri Light"/>
                <a:cs typeface="Calibri Light"/>
              </a:rPr>
              <a:t> </a:t>
            </a:r>
            <a:r>
              <a:rPr sz="2800" b="0" spc="-10" dirty="0">
                <a:latin typeface="Calibri Light"/>
                <a:cs typeface="Calibri Light"/>
              </a:rPr>
              <a:t>between</a:t>
            </a:r>
            <a:r>
              <a:rPr sz="2800" b="0" spc="25" dirty="0">
                <a:latin typeface="Calibri Light"/>
                <a:cs typeface="Calibri Light"/>
              </a:rPr>
              <a:t> </a:t>
            </a:r>
            <a:r>
              <a:rPr sz="2800" b="0" spc="-10" dirty="0">
                <a:latin typeface="Calibri Light"/>
                <a:cs typeface="Calibri Light"/>
              </a:rPr>
              <a:t>12-15</a:t>
            </a:r>
            <a:r>
              <a:rPr sz="2800" b="0" dirty="0">
                <a:latin typeface="Calibri Light"/>
                <a:cs typeface="Calibri Light"/>
              </a:rPr>
              <a:t> </a:t>
            </a:r>
            <a:r>
              <a:rPr sz="2800" b="0" spc="-15" dirty="0">
                <a:latin typeface="Calibri Light"/>
                <a:cs typeface="Calibri Light"/>
              </a:rPr>
              <a:t>hours</a:t>
            </a:r>
            <a:r>
              <a:rPr lang="en-US" sz="2800" b="0" spc="-15" dirty="0">
                <a:latin typeface="Calibri Light"/>
                <a:cs typeface="Calibri Light"/>
              </a:rPr>
              <a:t> per week</a:t>
            </a:r>
            <a:endParaRPr lang="en-US" sz="2800" dirty="0">
              <a:latin typeface="Calibri Light"/>
              <a:cs typeface="Calibri Light"/>
            </a:endParaRPr>
          </a:p>
          <a:p>
            <a:pPr marL="241300" marR="1089660" indent="-228600">
              <a:lnSpc>
                <a:spcPct val="70000"/>
              </a:lnSpc>
              <a:spcBef>
                <a:spcPts val="1000"/>
              </a:spcBef>
              <a:buFont typeface="Arial"/>
              <a:buChar char="•"/>
              <a:tabLst>
                <a:tab pos="241300" algn="l"/>
              </a:tabLst>
            </a:pPr>
            <a:r>
              <a:rPr sz="2800" b="0" spc="-10" dirty="0">
                <a:latin typeface="Calibri Light"/>
                <a:cs typeface="Calibri Light"/>
              </a:rPr>
              <a:t>Students</a:t>
            </a:r>
            <a:r>
              <a:rPr sz="2800" b="0" spc="10" dirty="0">
                <a:latin typeface="Calibri Light"/>
                <a:cs typeface="Calibri Light"/>
              </a:rPr>
              <a:t> </a:t>
            </a:r>
            <a:r>
              <a:rPr sz="2800" b="0" spc="-20" dirty="0">
                <a:latin typeface="Calibri Light"/>
                <a:cs typeface="Calibri Light"/>
              </a:rPr>
              <a:t>may</a:t>
            </a:r>
            <a:r>
              <a:rPr sz="2800" b="0" spc="20" dirty="0">
                <a:latin typeface="Calibri Light"/>
                <a:cs typeface="Calibri Light"/>
              </a:rPr>
              <a:t> </a:t>
            </a:r>
            <a:r>
              <a:rPr sz="2800" b="0" spc="-10" dirty="0">
                <a:latin typeface="Calibri Light"/>
                <a:cs typeface="Calibri Light"/>
              </a:rPr>
              <a:t>work</a:t>
            </a:r>
            <a:r>
              <a:rPr sz="2800" b="0" spc="5" dirty="0">
                <a:latin typeface="Calibri Light"/>
                <a:cs typeface="Calibri Light"/>
              </a:rPr>
              <a:t> </a:t>
            </a:r>
            <a:r>
              <a:rPr sz="2800" b="0" spc="-5" dirty="0">
                <a:latin typeface="Calibri Light"/>
                <a:cs typeface="Calibri Light"/>
              </a:rPr>
              <a:t>only</a:t>
            </a:r>
            <a:r>
              <a:rPr sz="2800" b="0" spc="15" dirty="0">
                <a:latin typeface="Calibri Light"/>
                <a:cs typeface="Calibri Light"/>
              </a:rPr>
              <a:t> </a:t>
            </a:r>
            <a:r>
              <a:rPr sz="2800" b="0" spc="-5" dirty="0">
                <a:latin typeface="Calibri Light"/>
                <a:cs typeface="Calibri Light"/>
              </a:rPr>
              <a:t>one</a:t>
            </a:r>
            <a:r>
              <a:rPr sz="2800" b="0" spc="10" dirty="0">
                <a:latin typeface="Calibri Light"/>
                <a:cs typeface="Calibri Light"/>
              </a:rPr>
              <a:t> </a:t>
            </a:r>
            <a:r>
              <a:rPr sz="2800" b="0" spc="-10" dirty="0">
                <a:latin typeface="Calibri Light"/>
                <a:cs typeface="Calibri Light"/>
              </a:rPr>
              <a:t>FWS</a:t>
            </a:r>
            <a:r>
              <a:rPr sz="2800" b="0" spc="10" dirty="0">
                <a:latin typeface="Calibri Light"/>
                <a:cs typeface="Calibri Light"/>
              </a:rPr>
              <a:t> </a:t>
            </a:r>
            <a:r>
              <a:rPr sz="2800" b="0" spc="-5" dirty="0">
                <a:latin typeface="Calibri Light"/>
                <a:cs typeface="Calibri Light"/>
              </a:rPr>
              <a:t>job</a:t>
            </a:r>
            <a:r>
              <a:rPr sz="2800" b="0" spc="10" dirty="0">
                <a:latin typeface="Calibri Light"/>
                <a:cs typeface="Calibri Light"/>
              </a:rPr>
              <a:t> </a:t>
            </a:r>
            <a:r>
              <a:rPr sz="2800" b="0" spc="-20" dirty="0">
                <a:latin typeface="Calibri Light"/>
                <a:cs typeface="Calibri Light"/>
              </a:rPr>
              <a:t>at</a:t>
            </a:r>
            <a:r>
              <a:rPr sz="2800" b="0" spc="5" dirty="0">
                <a:latin typeface="Calibri Light"/>
                <a:cs typeface="Calibri Light"/>
              </a:rPr>
              <a:t> </a:t>
            </a:r>
            <a:r>
              <a:rPr sz="2800" b="0" spc="-5" dirty="0">
                <a:latin typeface="Calibri Light"/>
                <a:cs typeface="Calibri Light"/>
              </a:rPr>
              <a:t>a</a:t>
            </a:r>
            <a:r>
              <a:rPr sz="2800" b="0" spc="10" dirty="0">
                <a:latin typeface="Calibri Light"/>
                <a:cs typeface="Calibri Light"/>
              </a:rPr>
              <a:t> </a:t>
            </a:r>
            <a:r>
              <a:rPr sz="2800" b="0" spc="-5" dirty="0">
                <a:latin typeface="Calibri Light"/>
                <a:cs typeface="Calibri Light"/>
              </a:rPr>
              <a:t>time</a:t>
            </a:r>
            <a:endParaRPr sz="2800" dirty="0">
              <a:latin typeface="Calibri Light"/>
              <a:cs typeface="Calibri Light"/>
            </a:endParaRPr>
          </a:p>
          <a:p>
            <a:pPr marL="241300" indent="-228600">
              <a:lnSpc>
                <a:spcPts val="2345"/>
              </a:lnSpc>
              <a:spcBef>
                <a:spcPts val="170"/>
              </a:spcBef>
              <a:buFont typeface="Arial"/>
              <a:buChar char="•"/>
              <a:tabLst>
                <a:tab pos="241300" algn="l"/>
              </a:tabLst>
            </a:pPr>
            <a:r>
              <a:rPr lang="en-US" sz="2800" spc="-10">
                <a:latin typeface="Calibri Light"/>
                <a:cs typeface="Calibri Light"/>
              </a:rPr>
              <a:t>Students </a:t>
            </a:r>
            <a:r>
              <a:rPr lang="en-US" sz="2800" spc="-10" dirty="0">
                <a:latin typeface="Calibri Light"/>
                <a:cs typeface="Calibri Light"/>
              </a:rPr>
              <a:t>may have more than one type of job on campus (Example: FWS and OPS) but the combined hours appointed and worked cannot exceed 28 hours per week (Friday-Thursday);</a:t>
            </a:r>
            <a:r>
              <a:rPr sz="2800" b="0" spc="-25" dirty="0">
                <a:latin typeface="Calibri Light"/>
                <a:cs typeface="Calibri Light"/>
              </a:rPr>
              <a:t>	</a:t>
            </a:r>
            <a:r>
              <a:rPr sz="2800" b="0" spc="-5" dirty="0">
                <a:latin typeface="Calibri Light"/>
                <a:cs typeface="Calibri Light"/>
              </a:rPr>
              <a:t>A</a:t>
            </a:r>
            <a:r>
              <a:rPr sz="2800" b="0" spc="5" dirty="0">
                <a:latin typeface="Calibri Light"/>
                <a:cs typeface="Calibri Light"/>
              </a:rPr>
              <a:t> </a:t>
            </a:r>
            <a:r>
              <a:rPr sz="2800" b="0" spc="-5" dirty="0">
                <a:latin typeface="Calibri Light"/>
                <a:cs typeface="Calibri Light"/>
              </a:rPr>
              <a:t>dual</a:t>
            </a:r>
            <a:r>
              <a:rPr sz="2800" b="0" spc="25" dirty="0">
                <a:latin typeface="Calibri Light"/>
                <a:cs typeface="Calibri Light"/>
              </a:rPr>
              <a:t> </a:t>
            </a:r>
            <a:r>
              <a:rPr sz="2800" b="0" spc="-10" dirty="0">
                <a:latin typeface="Calibri Light"/>
                <a:cs typeface="Calibri Light"/>
              </a:rPr>
              <a:t>compensation</a:t>
            </a:r>
            <a:r>
              <a:rPr sz="2800" b="0" spc="30" dirty="0">
                <a:latin typeface="Calibri Light"/>
                <a:cs typeface="Calibri Light"/>
              </a:rPr>
              <a:t> </a:t>
            </a:r>
            <a:r>
              <a:rPr sz="2800" b="0" spc="-20" dirty="0">
                <a:latin typeface="Calibri Light"/>
                <a:cs typeface="Calibri Light"/>
              </a:rPr>
              <a:t>form</a:t>
            </a:r>
            <a:r>
              <a:rPr sz="2800" b="0" spc="10" dirty="0">
                <a:latin typeface="Calibri Light"/>
                <a:cs typeface="Calibri Light"/>
              </a:rPr>
              <a:t> </a:t>
            </a:r>
            <a:r>
              <a:rPr sz="2800" b="0" spc="-5" dirty="0">
                <a:latin typeface="Calibri Light"/>
                <a:cs typeface="Calibri Light"/>
              </a:rPr>
              <a:t>is</a:t>
            </a:r>
            <a:r>
              <a:rPr lang="en-US" sz="2800" dirty="0">
                <a:latin typeface="Calibri Light"/>
                <a:cs typeface="Calibri Light"/>
              </a:rPr>
              <a:t> </a:t>
            </a:r>
            <a:r>
              <a:rPr sz="2800" b="0" u="heavy" spc="-25" dirty="0">
                <a:uFill>
                  <a:solidFill>
                    <a:srgbClr val="000000"/>
                  </a:solidFill>
                </a:uFill>
                <a:latin typeface="Calibri Light"/>
                <a:cs typeface="Calibri Light"/>
              </a:rPr>
              <a:t>required</a:t>
            </a:r>
            <a:r>
              <a:rPr sz="2800" b="0" spc="-35" dirty="0">
                <a:latin typeface="Calibri Light"/>
                <a:cs typeface="Calibri Light"/>
              </a:rPr>
              <a:t> </a:t>
            </a:r>
            <a:r>
              <a:rPr sz="2800" b="0" spc="-5" dirty="0">
                <a:latin typeface="Calibri Light"/>
                <a:cs typeface="Calibri Light"/>
              </a:rPr>
              <a:t>(if</a:t>
            </a:r>
            <a:r>
              <a:rPr sz="2800" b="0" spc="15" dirty="0">
                <a:latin typeface="Calibri Light"/>
                <a:cs typeface="Calibri Light"/>
              </a:rPr>
              <a:t> </a:t>
            </a:r>
            <a:r>
              <a:rPr sz="2800" b="0" spc="-5" dirty="0">
                <a:latin typeface="Calibri Light"/>
                <a:cs typeface="Calibri Light"/>
              </a:rPr>
              <a:t>positions</a:t>
            </a:r>
            <a:r>
              <a:rPr sz="2800" b="0" spc="25" dirty="0">
                <a:latin typeface="Calibri Light"/>
                <a:cs typeface="Calibri Light"/>
              </a:rPr>
              <a:t> </a:t>
            </a:r>
            <a:r>
              <a:rPr sz="2800" b="0" spc="-20" dirty="0">
                <a:latin typeface="Calibri Light"/>
                <a:cs typeface="Calibri Light"/>
              </a:rPr>
              <a:t>are</a:t>
            </a:r>
            <a:r>
              <a:rPr sz="2800" b="0" spc="15" dirty="0">
                <a:latin typeface="Calibri Light"/>
                <a:cs typeface="Calibri Light"/>
              </a:rPr>
              <a:t> </a:t>
            </a:r>
            <a:r>
              <a:rPr sz="2800" b="0" spc="-5" dirty="0">
                <a:latin typeface="Calibri Light"/>
                <a:cs typeface="Calibri Light"/>
              </a:rPr>
              <a:t>within</a:t>
            </a:r>
            <a:r>
              <a:rPr sz="2800" b="0" spc="30" dirty="0">
                <a:latin typeface="Calibri Light"/>
                <a:cs typeface="Calibri Light"/>
              </a:rPr>
              <a:t> </a:t>
            </a:r>
            <a:r>
              <a:rPr sz="2800" b="0" spc="-25" dirty="0">
                <a:latin typeface="Calibri Light"/>
                <a:cs typeface="Calibri Light"/>
              </a:rPr>
              <a:t>different</a:t>
            </a:r>
            <a:r>
              <a:rPr sz="2800" b="0" spc="30" dirty="0">
                <a:latin typeface="Calibri Light"/>
                <a:cs typeface="Calibri Light"/>
              </a:rPr>
              <a:t> </a:t>
            </a:r>
            <a:r>
              <a:rPr sz="2800" b="0" spc="-10" dirty="0">
                <a:latin typeface="Calibri Light"/>
                <a:cs typeface="Calibri Light"/>
              </a:rPr>
              <a:t>departments).</a:t>
            </a:r>
            <a:endParaRPr lang="en-US" sz="2800" dirty="0">
              <a:latin typeface="Calibri Light"/>
              <a:cs typeface="Calibri Light"/>
            </a:endParaRPr>
          </a:p>
          <a:p>
            <a:pPr marL="241300" indent="-228600">
              <a:lnSpc>
                <a:spcPts val="2345"/>
              </a:lnSpc>
              <a:spcBef>
                <a:spcPts val="170"/>
              </a:spcBef>
              <a:buFont typeface="Arial"/>
              <a:buChar char="•"/>
              <a:tabLst>
                <a:tab pos="241300" algn="l"/>
              </a:tabLst>
            </a:pPr>
            <a:r>
              <a:rPr sz="2800" b="0" spc="-15" dirty="0">
                <a:latin typeface="Calibri Light"/>
                <a:cs typeface="Calibri Light"/>
              </a:rPr>
              <a:t>Rate</a:t>
            </a:r>
            <a:r>
              <a:rPr sz="2800" b="0" spc="5" dirty="0">
                <a:latin typeface="Calibri Light"/>
                <a:cs typeface="Calibri Light"/>
              </a:rPr>
              <a:t> </a:t>
            </a:r>
            <a:r>
              <a:rPr sz="2800" b="0" spc="-5" dirty="0">
                <a:latin typeface="Calibri Light"/>
                <a:cs typeface="Calibri Light"/>
              </a:rPr>
              <a:t>of</a:t>
            </a:r>
            <a:r>
              <a:rPr sz="2800" b="0" spc="5" dirty="0">
                <a:latin typeface="Calibri Light"/>
                <a:cs typeface="Calibri Light"/>
              </a:rPr>
              <a:t> </a:t>
            </a:r>
            <a:r>
              <a:rPr sz="2800" b="0" spc="-20" dirty="0">
                <a:latin typeface="Calibri Light"/>
                <a:cs typeface="Calibri Light"/>
              </a:rPr>
              <a:t>pay</a:t>
            </a:r>
            <a:r>
              <a:rPr sz="2800" b="0" spc="20" dirty="0">
                <a:latin typeface="Calibri Light"/>
                <a:cs typeface="Calibri Light"/>
              </a:rPr>
              <a:t> </a:t>
            </a:r>
            <a:r>
              <a:rPr sz="2800" b="0" spc="-5" dirty="0">
                <a:latin typeface="Calibri Light"/>
                <a:cs typeface="Calibri Light"/>
              </a:rPr>
              <a:t>should</a:t>
            </a:r>
            <a:r>
              <a:rPr sz="2800" b="0" spc="25" dirty="0">
                <a:latin typeface="Calibri Light"/>
                <a:cs typeface="Calibri Light"/>
              </a:rPr>
              <a:t> </a:t>
            </a:r>
            <a:r>
              <a:rPr sz="2800" b="0" spc="-5" dirty="0">
                <a:latin typeface="Calibri Light"/>
                <a:cs typeface="Calibri Light"/>
              </a:rPr>
              <a:t>be</a:t>
            </a:r>
            <a:r>
              <a:rPr sz="2800" b="0" spc="10" dirty="0">
                <a:latin typeface="Calibri Light"/>
                <a:cs typeface="Calibri Light"/>
              </a:rPr>
              <a:t> </a:t>
            </a:r>
            <a:r>
              <a:rPr sz="2800" b="0" spc="-5" dirty="0">
                <a:latin typeface="Calibri Light"/>
                <a:cs typeface="Calibri Light"/>
              </a:rPr>
              <a:t>based</a:t>
            </a:r>
            <a:r>
              <a:rPr sz="2800" b="0" spc="25" dirty="0">
                <a:latin typeface="Calibri Light"/>
                <a:cs typeface="Calibri Light"/>
              </a:rPr>
              <a:t> </a:t>
            </a:r>
            <a:r>
              <a:rPr sz="2800" b="0" spc="-5" dirty="0">
                <a:latin typeface="Calibri Light"/>
                <a:cs typeface="Calibri Light"/>
              </a:rPr>
              <a:t>on</a:t>
            </a:r>
            <a:r>
              <a:rPr sz="2800" b="0" spc="15" dirty="0">
                <a:latin typeface="Calibri Light"/>
                <a:cs typeface="Calibri Light"/>
              </a:rPr>
              <a:t> </a:t>
            </a:r>
            <a:r>
              <a:rPr sz="2800" b="0" spc="-5" dirty="0">
                <a:latin typeface="Calibri Light"/>
                <a:cs typeface="Calibri Light"/>
              </a:rPr>
              <a:t>responsibilities</a:t>
            </a:r>
            <a:r>
              <a:rPr sz="2800" b="0" spc="25" dirty="0">
                <a:latin typeface="Calibri Light"/>
                <a:cs typeface="Calibri Light"/>
              </a:rPr>
              <a:t> </a:t>
            </a:r>
            <a:r>
              <a:rPr sz="2800" b="0" spc="-5" dirty="0">
                <a:latin typeface="Calibri Light"/>
                <a:cs typeface="Calibri Light"/>
              </a:rPr>
              <a:t>and</a:t>
            </a:r>
            <a:r>
              <a:rPr sz="2800" b="0" spc="25" dirty="0">
                <a:latin typeface="Calibri Light"/>
                <a:cs typeface="Calibri Light"/>
              </a:rPr>
              <a:t> </a:t>
            </a:r>
            <a:r>
              <a:rPr sz="2800" b="0" spc="-10" dirty="0">
                <a:latin typeface="Calibri Light"/>
                <a:cs typeface="Calibri Light"/>
              </a:rPr>
              <a:t>experience</a:t>
            </a:r>
            <a:endParaRPr lang="en-US" sz="2800" dirty="0">
              <a:latin typeface="Calibri Light"/>
              <a:cs typeface="Calibri Light"/>
            </a:endParaRPr>
          </a:p>
          <a:p>
            <a:pPr marL="241300" indent="-228600">
              <a:lnSpc>
                <a:spcPts val="2345"/>
              </a:lnSpc>
              <a:spcBef>
                <a:spcPts val="170"/>
              </a:spcBef>
              <a:buFont typeface="Arial"/>
              <a:buChar char="•"/>
              <a:tabLst>
                <a:tab pos="241300" algn="l"/>
              </a:tabLst>
            </a:pPr>
            <a:r>
              <a:rPr sz="2800" b="0" spc="-5" dirty="0">
                <a:latin typeface="Calibri Light"/>
                <a:cs typeface="Calibri Light"/>
              </a:rPr>
              <a:t>Florida</a:t>
            </a:r>
            <a:r>
              <a:rPr sz="2800" b="0" spc="20" dirty="0">
                <a:latin typeface="Calibri Light"/>
                <a:cs typeface="Calibri Light"/>
              </a:rPr>
              <a:t> </a:t>
            </a:r>
            <a:r>
              <a:rPr sz="2800" b="0" spc="-5" dirty="0">
                <a:latin typeface="Calibri Light"/>
                <a:cs typeface="Calibri Light"/>
              </a:rPr>
              <a:t>Minimum</a:t>
            </a:r>
            <a:r>
              <a:rPr sz="2800" b="0" spc="35" dirty="0">
                <a:latin typeface="Calibri Light"/>
                <a:cs typeface="Calibri Light"/>
              </a:rPr>
              <a:t> </a:t>
            </a:r>
            <a:r>
              <a:rPr sz="2800" b="0" spc="-30" dirty="0">
                <a:latin typeface="Calibri Light"/>
                <a:cs typeface="Calibri Light"/>
              </a:rPr>
              <a:t>Wage</a:t>
            </a:r>
            <a:r>
              <a:rPr sz="2800" b="0" spc="15" dirty="0">
                <a:latin typeface="Calibri Light"/>
                <a:cs typeface="Calibri Light"/>
              </a:rPr>
              <a:t> </a:t>
            </a:r>
            <a:r>
              <a:rPr sz="2800" b="0" spc="-15" dirty="0">
                <a:latin typeface="Calibri Light"/>
                <a:cs typeface="Calibri Light"/>
              </a:rPr>
              <a:t>starts</a:t>
            </a:r>
            <a:r>
              <a:rPr sz="2800" b="0" spc="-5" dirty="0">
                <a:latin typeface="Calibri Light"/>
                <a:cs typeface="Calibri Light"/>
              </a:rPr>
              <a:t> </a:t>
            </a:r>
            <a:r>
              <a:rPr sz="2800" b="0" spc="-20" dirty="0">
                <a:latin typeface="Calibri Light"/>
                <a:cs typeface="Calibri Light"/>
              </a:rPr>
              <a:t>at</a:t>
            </a:r>
            <a:r>
              <a:rPr sz="2800" b="0" spc="10" dirty="0">
                <a:latin typeface="Calibri Light"/>
                <a:cs typeface="Calibri Light"/>
              </a:rPr>
              <a:t> </a:t>
            </a:r>
            <a:r>
              <a:rPr sz="2800" b="0" spc="-15" dirty="0">
                <a:latin typeface="Calibri Light"/>
                <a:cs typeface="Calibri Light"/>
              </a:rPr>
              <a:t>$1</a:t>
            </a:r>
            <a:r>
              <a:rPr lang="en-US" sz="2800" b="0" spc="-15" dirty="0">
                <a:latin typeface="Calibri Light"/>
                <a:cs typeface="Calibri Light"/>
              </a:rPr>
              <a:t>1</a:t>
            </a:r>
            <a:r>
              <a:rPr sz="2800" b="0" spc="-15" dirty="0">
                <a:latin typeface="Calibri Light"/>
                <a:cs typeface="Calibri Light"/>
              </a:rPr>
              <a:t>.00</a:t>
            </a:r>
            <a:r>
              <a:rPr sz="2800" b="0" spc="-30" dirty="0">
                <a:latin typeface="Calibri Light"/>
                <a:cs typeface="Calibri Light"/>
              </a:rPr>
              <a:t> (effective</a:t>
            </a:r>
            <a:r>
              <a:rPr sz="2800" b="0" spc="-50" dirty="0">
                <a:latin typeface="Calibri Light"/>
                <a:cs typeface="Calibri Light"/>
              </a:rPr>
              <a:t> </a:t>
            </a:r>
            <a:r>
              <a:rPr sz="2800" b="0" spc="-20" dirty="0">
                <a:latin typeface="Calibri Light"/>
                <a:cs typeface="Calibri Light"/>
              </a:rPr>
              <a:t>9/30/2</a:t>
            </a:r>
            <a:r>
              <a:rPr lang="en-US" sz="2800" b="0" spc="-20" dirty="0">
                <a:latin typeface="Calibri Light"/>
                <a:cs typeface="Calibri Light"/>
              </a:rPr>
              <a:t>2</a:t>
            </a:r>
            <a:r>
              <a:rPr sz="2800" b="0" spc="-20" dirty="0">
                <a:latin typeface="Calibri Light"/>
                <a:cs typeface="Calibri Light"/>
              </a:rPr>
              <a:t>)</a:t>
            </a:r>
            <a:endParaRPr sz="2800" dirty="0">
              <a:latin typeface="Calibri Light"/>
              <a:cs typeface="Calibri Light"/>
            </a:endParaRPr>
          </a:p>
        </p:txBody>
      </p:sp>
      <p:pic>
        <p:nvPicPr>
          <p:cNvPr id="6" name="Recorded Sound">
            <a:hlinkClick r:id="" action="ppaction://media"/>
            <a:extLst>
              <a:ext uri="{FF2B5EF4-FFF2-40B4-BE49-F238E27FC236}">
                <a16:creationId xmlns:a16="http://schemas.microsoft.com/office/drawing/2014/main" id="{B9D1C1DB-53E9-418A-B901-E10A5745A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1952" y="88392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475"/>
    </mc:Choice>
    <mc:Fallback xmlns="">
      <p:transition spd="slow" advTm="77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86" y="9276078"/>
            <a:ext cx="6894195" cy="0"/>
          </a:xfrm>
          <a:custGeom>
            <a:avLst/>
            <a:gdLst/>
            <a:ahLst/>
            <a:cxnLst/>
            <a:rect l="l" t="t" r="r" b="b"/>
            <a:pathLst>
              <a:path w="6894195">
                <a:moveTo>
                  <a:pt x="0" y="0"/>
                </a:moveTo>
                <a:lnTo>
                  <a:pt x="6894195" y="0"/>
                </a:lnTo>
              </a:path>
            </a:pathLst>
          </a:custGeom>
          <a:ln w="8572">
            <a:solidFill>
              <a:srgbClr val="DADADB"/>
            </a:solidFill>
          </a:ln>
        </p:spPr>
        <p:txBody>
          <a:bodyPr wrap="square" lIns="0" tIns="0" rIns="0" bIns="0" rtlCol="0"/>
          <a:lstStyle/>
          <a:p>
            <a:endParaRPr/>
          </a:p>
        </p:txBody>
      </p:sp>
      <p:grpSp>
        <p:nvGrpSpPr>
          <p:cNvPr id="3" name="object 3"/>
          <p:cNvGrpSpPr/>
          <p:nvPr/>
        </p:nvGrpSpPr>
        <p:grpSpPr>
          <a:xfrm>
            <a:off x="466407" y="5242877"/>
            <a:ext cx="6864984" cy="3045460"/>
            <a:chOff x="466407" y="5242877"/>
            <a:chExt cx="6864984" cy="3045460"/>
          </a:xfrm>
        </p:grpSpPr>
        <p:pic>
          <p:nvPicPr>
            <p:cNvPr id="4" name="object 4"/>
            <p:cNvPicPr/>
            <p:nvPr/>
          </p:nvPicPr>
          <p:blipFill>
            <a:blip r:embed="rId4" cstate="print"/>
            <a:stretch>
              <a:fillRect/>
            </a:stretch>
          </p:blipFill>
          <p:spPr>
            <a:xfrm>
              <a:off x="476249" y="5311439"/>
              <a:ext cx="6808265" cy="2967690"/>
            </a:xfrm>
            <a:prstGeom prst="rect">
              <a:avLst/>
            </a:prstGeom>
          </p:spPr>
        </p:pic>
        <p:sp>
          <p:nvSpPr>
            <p:cNvPr id="5" name="object 5"/>
            <p:cNvSpPr/>
            <p:nvPr/>
          </p:nvSpPr>
          <p:spPr>
            <a:xfrm>
              <a:off x="471169" y="5247640"/>
              <a:ext cx="6855459" cy="3035935"/>
            </a:xfrm>
            <a:custGeom>
              <a:avLst/>
              <a:gdLst/>
              <a:ahLst/>
              <a:cxnLst/>
              <a:rect l="l" t="t" r="r" b="b"/>
              <a:pathLst>
                <a:path w="6855459" h="3035934">
                  <a:moveTo>
                    <a:pt x="0" y="0"/>
                  </a:moveTo>
                  <a:lnTo>
                    <a:pt x="6855459" y="0"/>
                  </a:lnTo>
                  <a:lnTo>
                    <a:pt x="6855459" y="3035935"/>
                  </a:lnTo>
                  <a:lnTo>
                    <a:pt x="0" y="3035935"/>
                  </a:lnTo>
                  <a:lnTo>
                    <a:pt x="0" y="0"/>
                  </a:lnTo>
                  <a:close/>
                </a:path>
              </a:pathLst>
            </a:custGeom>
            <a:ln w="9525">
              <a:solidFill>
                <a:srgbClr val="000000"/>
              </a:solidFill>
            </a:ln>
          </p:spPr>
          <p:txBody>
            <a:bodyPr wrap="square" lIns="0" tIns="0" rIns="0" bIns="0" rtlCol="0"/>
            <a:lstStyle/>
            <a:p>
              <a:endParaRPr/>
            </a:p>
          </p:txBody>
        </p:sp>
        <p:sp>
          <p:nvSpPr>
            <p:cNvPr id="6" name="object 6"/>
            <p:cNvSpPr/>
            <p:nvPr/>
          </p:nvSpPr>
          <p:spPr>
            <a:xfrm>
              <a:off x="2020569" y="6607175"/>
              <a:ext cx="1269365" cy="132715"/>
            </a:xfrm>
            <a:custGeom>
              <a:avLst/>
              <a:gdLst/>
              <a:ahLst/>
              <a:cxnLst/>
              <a:rect l="l" t="t" r="r" b="b"/>
              <a:pathLst>
                <a:path w="1269364" h="132715">
                  <a:moveTo>
                    <a:pt x="1269365" y="0"/>
                  </a:moveTo>
                  <a:lnTo>
                    <a:pt x="0" y="0"/>
                  </a:lnTo>
                  <a:lnTo>
                    <a:pt x="0" y="132714"/>
                  </a:lnTo>
                  <a:lnTo>
                    <a:pt x="1269365" y="132714"/>
                  </a:lnTo>
                  <a:lnTo>
                    <a:pt x="1269365" y="0"/>
                  </a:lnTo>
                  <a:close/>
                </a:path>
              </a:pathLst>
            </a:custGeom>
            <a:solidFill>
              <a:srgbClr val="FFFFFF"/>
            </a:solidFill>
          </p:spPr>
          <p:txBody>
            <a:bodyPr wrap="square" lIns="0" tIns="0" rIns="0" bIns="0" rtlCol="0"/>
            <a:lstStyle/>
            <a:p>
              <a:endParaRPr/>
            </a:p>
          </p:txBody>
        </p:sp>
        <p:sp>
          <p:nvSpPr>
            <p:cNvPr id="7" name="object 7"/>
            <p:cNvSpPr/>
            <p:nvPr/>
          </p:nvSpPr>
          <p:spPr>
            <a:xfrm>
              <a:off x="2020569" y="6607175"/>
              <a:ext cx="1269365" cy="132715"/>
            </a:xfrm>
            <a:custGeom>
              <a:avLst/>
              <a:gdLst/>
              <a:ahLst/>
              <a:cxnLst/>
              <a:rect l="l" t="t" r="r" b="b"/>
              <a:pathLst>
                <a:path w="1269364" h="132715">
                  <a:moveTo>
                    <a:pt x="0" y="0"/>
                  </a:moveTo>
                  <a:lnTo>
                    <a:pt x="1269365" y="0"/>
                  </a:lnTo>
                  <a:lnTo>
                    <a:pt x="1269365" y="132714"/>
                  </a:lnTo>
                  <a:lnTo>
                    <a:pt x="0" y="132714"/>
                  </a:lnTo>
                  <a:lnTo>
                    <a:pt x="0" y="0"/>
                  </a:lnTo>
                  <a:close/>
                </a:path>
              </a:pathLst>
            </a:custGeom>
            <a:ln w="25400">
              <a:solidFill>
                <a:srgbClr val="FFFFFF"/>
              </a:solidFill>
            </a:ln>
          </p:spPr>
          <p:txBody>
            <a:bodyPr wrap="square" lIns="0" tIns="0" rIns="0" bIns="0" rtlCol="0"/>
            <a:lstStyle/>
            <a:p>
              <a:endParaRPr/>
            </a:p>
          </p:txBody>
        </p:sp>
        <p:sp>
          <p:nvSpPr>
            <p:cNvPr id="8" name="object 8"/>
            <p:cNvSpPr/>
            <p:nvPr/>
          </p:nvSpPr>
          <p:spPr>
            <a:xfrm>
              <a:off x="583564" y="5543550"/>
              <a:ext cx="2308225" cy="252729"/>
            </a:xfrm>
            <a:custGeom>
              <a:avLst/>
              <a:gdLst/>
              <a:ahLst/>
              <a:cxnLst/>
              <a:rect l="l" t="t" r="r" b="b"/>
              <a:pathLst>
                <a:path w="2308225" h="252729">
                  <a:moveTo>
                    <a:pt x="0" y="0"/>
                  </a:moveTo>
                  <a:lnTo>
                    <a:pt x="2308225" y="0"/>
                  </a:lnTo>
                  <a:lnTo>
                    <a:pt x="2308225" y="252729"/>
                  </a:lnTo>
                  <a:lnTo>
                    <a:pt x="0" y="252729"/>
                  </a:lnTo>
                  <a:lnTo>
                    <a:pt x="0" y="0"/>
                  </a:lnTo>
                  <a:close/>
                </a:path>
              </a:pathLst>
            </a:custGeom>
            <a:ln w="25399">
              <a:solidFill>
                <a:srgbClr val="FF0000"/>
              </a:solidFill>
            </a:ln>
          </p:spPr>
          <p:txBody>
            <a:bodyPr wrap="square" lIns="0" tIns="0" rIns="0" bIns="0" rtlCol="0"/>
            <a:lstStyle/>
            <a:p>
              <a:endParaRPr/>
            </a:p>
          </p:txBody>
        </p:sp>
      </p:grpSp>
      <p:graphicFrame>
        <p:nvGraphicFramePr>
          <p:cNvPr id="9" name="object 9"/>
          <p:cNvGraphicFramePr>
            <a:graphicFrameLocks noGrp="1"/>
          </p:cNvGraphicFramePr>
          <p:nvPr/>
        </p:nvGraphicFramePr>
        <p:xfrm>
          <a:off x="454151" y="432054"/>
          <a:ext cx="5822315" cy="886967"/>
        </p:xfrm>
        <a:graphic>
          <a:graphicData uri="http://schemas.openxmlformats.org/drawingml/2006/table">
            <a:tbl>
              <a:tblPr firstRow="1" bandRow="1">
                <a:tableStyleId>{2D5ABB26-0587-4C30-8999-92F81FD0307C}</a:tableStyleId>
              </a:tblPr>
              <a:tblGrid>
                <a:gridCol w="850265">
                  <a:extLst>
                    <a:ext uri="{9D8B030D-6E8A-4147-A177-3AD203B41FA5}">
                      <a16:colId xmlns:a16="http://schemas.microsoft.com/office/drawing/2014/main" val="20000"/>
                    </a:ext>
                  </a:extLst>
                </a:gridCol>
                <a:gridCol w="4972050">
                  <a:extLst>
                    <a:ext uri="{9D8B030D-6E8A-4147-A177-3AD203B41FA5}">
                      <a16:colId xmlns:a16="http://schemas.microsoft.com/office/drawing/2014/main" val="20001"/>
                    </a:ext>
                  </a:extLst>
                </a:gridCol>
              </a:tblGrid>
              <a:tr h="262121">
                <a:tc>
                  <a:txBody>
                    <a:bodyPr/>
                    <a:lstStyle/>
                    <a:p>
                      <a:pPr marR="313690" algn="r">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3500">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624846">
                <a:tc>
                  <a:txBody>
                    <a:bodyPr/>
                    <a:lstStyle/>
                    <a:p>
                      <a:pPr marR="325755" algn="r">
                        <a:lnSpc>
                          <a:spcPct val="100000"/>
                        </a:lnSpc>
                        <a:spcBef>
                          <a:spcPts val="280"/>
                        </a:spcBef>
                      </a:pPr>
                      <a:r>
                        <a:rPr sz="1100" spc="-5" dirty="0">
                          <a:latin typeface="Calibri"/>
                          <a:cs typeface="Calibri"/>
                        </a:rPr>
                        <a:t>12.</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marR="306705">
                        <a:lnSpc>
                          <a:spcPct val="101600"/>
                        </a:lnSpc>
                        <a:spcBef>
                          <a:spcPts val="254"/>
                        </a:spcBef>
                      </a:pPr>
                      <a:r>
                        <a:rPr sz="1100" spc="-5" dirty="0">
                          <a:latin typeface="Calibri"/>
                          <a:cs typeface="Calibri"/>
                        </a:rPr>
                        <a:t>Navigate</a:t>
                      </a:r>
                      <a:r>
                        <a:rPr sz="1100" spc="5" dirty="0">
                          <a:latin typeface="Calibri"/>
                          <a:cs typeface="Calibri"/>
                        </a:rPr>
                        <a:t> </a:t>
                      </a:r>
                      <a:r>
                        <a:rPr sz="1100" spc="-5" dirty="0">
                          <a:latin typeface="Calibri"/>
                          <a:cs typeface="Calibri"/>
                        </a:rPr>
                        <a:t>to</a:t>
                      </a:r>
                      <a:r>
                        <a:rPr sz="1100" spc="10" dirty="0">
                          <a:latin typeface="Calibri"/>
                          <a:cs typeface="Calibri"/>
                        </a:rPr>
                        <a:t> </a:t>
                      </a:r>
                      <a:r>
                        <a:rPr sz="1100" spc="-5" dirty="0">
                          <a:latin typeface="Calibri"/>
                          <a:cs typeface="Calibri"/>
                        </a:rPr>
                        <a:t>the</a:t>
                      </a:r>
                      <a:r>
                        <a:rPr sz="1100" dirty="0">
                          <a:latin typeface="Calibri"/>
                          <a:cs typeface="Calibri"/>
                        </a:rPr>
                        <a:t> </a:t>
                      </a:r>
                      <a:r>
                        <a:rPr sz="1100" b="1" spc="-5" dirty="0">
                          <a:solidFill>
                            <a:srgbClr val="782C40"/>
                          </a:solidFill>
                          <a:latin typeface="Calibri"/>
                          <a:cs typeface="Calibri"/>
                        </a:rPr>
                        <a:t>Comments</a:t>
                      </a:r>
                      <a:r>
                        <a:rPr sz="1100" b="1" spc="5" dirty="0">
                          <a:solidFill>
                            <a:srgbClr val="782C40"/>
                          </a:solidFill>
                          <a:latin typeface="Calibri"/>
                          <a:cs typeface="Calibri"/>
                        </a:rPr>
                        <a:t> </a:t>
                      </a:r>
                      <a:r>
                        <a:rPr sz="1100" spc="-5" dirty="0">
                          <a:latin typeface="Calibri"/>
                          <a:cs typeface="Calibri"/>
                        </a:rPr>
                        <a:t>section.</a:t>
                      </a:r>
                      <a:r>
                        <a:rPr sz="1100" spc="5" dirty="0">
                          <a:latin typeface="Calibri"/>
                          <a:cs typeface="Calibri"/>
                        </a:rPr>
                        <a:t> </a:t>
                      </a:r>
                      <a:r>
                        <a:rPr sz="1100" spc="-5" dirty="0">
                          <a:latin typeface="Calibri"/>
                          <a:cs typeface="Calibri"/>
                        </a:rPr>
                        <a:t>Enter</a:t>
                      </a:r>
                      <a:r>
                        <a:rPr sz="1100" spc="5" dirty="0">
                          <a:latin typeface="Calibri"/>
                          <a:cs typeface="Calibri"/>
                        </a:rPr>
                        <a:t> </a:t>
                      </a:r>
                      <a:r>
                        <a:rPr sz="1100" spc="-5" dirty="0">
                          <a:latin typeface="Calibri"/>
                          <a:cs typeface="Calibri"/>
                        </a:rPr>
                        <a:t>information</a:t>
                      </a:r>
                      <a:r>
                        <a:rPr sz="1100" dirty="0">
                          <a:latin typeface="Calibri"/>
                          <a:cs typeface="Calibri"/>
                        </a:rPr>
                        <a:t> </a:t>
                      </a:r>
                      <a:r>
                        <a:rPr sz="1100" spc="-5" dirty="0">
                          <a:latin typeface="Calibri"/>
                          <a:cs typeface="Calibri"/>
                        </a:rPr>
                        <a:t>pertaining</a:t>
                      </a:r>
                      <a:r>
                        <a:rPr sz="1100" spc="5" dirty="0">
                          <a:latin typeface="Calibri"/>
                          <a:cs typeface="Calibri"/>
                        </a:rPr>
                        <a:t> </a:t>
                      </a:r>
                      <a:r>
                        <a:rPr sz="1100" spc="-5" dirty="0">
                          <a:latin typeface="Calibri"/>
                          <a:cs typeface="Calibri"/>
                        </a:rPr>
                        <a:t>to</a:t>
                      </a:r>
                      <a:r>
                        <a:rPr sz="1100" spc="5" dirty="0">
                          <a:latin typeface="Calibri"/>
                          <a:cs typeface="Calibri"/>
                        </a:rPr>
                        <a:t> </a:t>
                      </a:r>
                      <a:r>
                        <a:rPr sz="1100" spc="-5" dirty="0">
                          <a:latin typeface="Calibri"/>
                          <a:cs typeface="Calibri"/>
                        </a:rPr>
                        <a:t>the</a:t>
                      </a:r>
                      <a:r>
                        <a:rPr sz="1100" spc="10" dirty="0">
                          <a:latin typeface="Calibri"/>
                          <a:cs typeface="Calibri"/>
                        </a:rPr>
                        <a:t> </a:t>
                      </a:r>
                      <a:r>
                        <a:rPr sz="1100" spc="-5" dirty="0">
                          <a:latin typeface="Calibri"/>
                          <a:cs typeface="Calibri"/>
                        </a:rPr>
                        <a:t>applicant </a:t>
                      </a:r>
                      <a:r>
                        <a:rPr sz="1100" spc="-235" dirty="0">
                          <a:latin typeface="Calibri"/>
                          <a:cs typeface="Calibri"/>
                        </a:rPr>
                        <a:t> </a:t>
                      </a:r>
                      <a:r>
                        <a:rPr sz="1100" spc="-5" dirty="0">
                          <a:latin typeface="Calibri"/>
                          <a:cs typeface="Calibri"/>
                        </a:rPr>
                        <a:t>and/or job offer,</a:t>
                      </a:r>
                      <a:r>
                        <a:rPr sz="1100" dirty="0">
                          <a:latin typeface="Calibri"/>
                          <a:cs typeface="Calibri"/>
                        </a:rPr>
                        <a:t> </a:t>
                      </a:r>
                      <a:r>
                        <a:rPr sz="1100" spc="-5" dirty="0">
                          <a:latin typeface="Calibri"/>
                          <a:cs typeface="Calibri"/>
                        </a:rPr>
                        <a:t>such</a:t>
                      </a:r>
                      <a:r>
                        <a:rPr sz="1100" dirty="0">
                          <a:latin typeface="Calibri"/>
                          <a:cs typeface="Calibri"/>
                        </a:rPr>
                        <a:t> </a:t>
                      </a:r>
                      <a:r>
                        <a:rPr sz="1100" spc="-5" dirty="0">
                          <a:latin typeface="Calibri"/>
                          <a:cs typeface="Calibri"/>
                        </a:rPr>
                        <a:t>as</a:t>
                      </a:r>
                      <a:r>
                        <a:rPr sz="1100" dirty="0">
                          <a:latin typeface="Calibri"/>
                          <a:cs typeface="Calibri"/>
                        </a:rPr>
                        <a:t> </a:t>
                      </a:r>
                      <a:r>
                        <a:rPr sz="1100" spc="-5" dirty="0">
                          <a:latin typeface="Calibri"/>
                          <a:cs typeface="Calibri"/>
                        </a:rPr>
                        <a:t>employee</a:t>
                      </a:r>
                      <a:r>
                        <a:rPr sz="1100" dirty="0">
                          <a:latin typeface="Calibri"/>
                          <a:cs typeface="Calibri"/>
                        </a:rPr>
                        <a:t> </a:t>
                      </a:r>
                      <a:r>
                        <a:rPr sz="1100" spc="-5" dirty="0">
                          <a:latin typeface="Calibri"/>
                          <a:cs typeface="Calibri"/>
                        </a:rPr>
                        <a:t>ID (if</a:t>
                      </a:r>
                      <a:r>
                        <a:rPr sz="1100" dirty="0">
                          <a:latin typeface="Calibri"/>
                          <a:cs typeface="Calibri"/>
                        </a:rPr>
                        <a:t> </a:t>
                      </a:r>
                      <a:r>
                        <a:rPr sz="1100" spc="-5" dirty="0">
                          <a:latin typeface="Calibri"/>
                          <a:cs typeface="Calibri"/>
                        </a:rPr>
                        <a:t>a previous</a:t>
                      </a:r>
                      <a:r>
                        <a:rPr sz="1100" spc="5" dirty="0">
                          <a:latin typeface="Calibri"/>
                          <a:cs typeface="Calibri"/>
                        </a:rPr>
                        <a:t> </a:t>
                      </a:r>
                      <a:r>
                        <a:rPr sz="1100" spc="-5" dirty="0">
                          <a:latin typeface="Calibri"/>
                          <a:cs typeface="Calibri"/>
                        </a:rPr>
                        <a:t>employee), type of </a:t>
                      </a:r>
                      <a:r>
                        <a:rPr sz="1100" dirty="0">
                          <a:latin typeface="Calibri"/>
                          <a:cs typeface="Calibri"/>
                        </a:rPr>
                        <a:t> </a:t>
                      </a:r>
                      <a:r>
                        <a:rPr sz="1100" spc="-5" dirty="0">
                          <a:latin typeface="Calibri"/>
                          <a:cs typeface="Calibri"/>
                        </a:rPr>
                        <a:t>appointment</a:t>
                      </a:r>
                      <a:r>
                        <a:rPr sz="1100" spc="5" dirty="0">
                          <a:latin typeface="Calibri"/>
                          <a:cs typeface="Calibri"/>
                        </a:rPr>
                        <a:t> </a:t>
                      </a:r>
                      <a:r>
                        <a:rPr sz="1100" spc="-5" dirty="0">
                          <a:latin typeface="Calibri"/>
                          <a:cs typeface="Calibri"/>
                        </a:rPr>
                        <a:t>(new, rehire,</a:t>
                      </a:r>
                      <a:r>
                        <a:rPr sz="1100" spc="10" dirty="0">
                          <a:latin typeface="Calibri"/>
                          <a:cs typeface="Calibri"/>
                        </a:rPr>
                        <a:t> </a:t>
                      </a:r>
                      <a:r>
                        <a:rPr sz="1100" spc="-5" dirty="0">
                          <a:latin typeface="Calibri"/>
                          <a:cs typeface="Calibri"/>
                        </a:rPr>
                        <a:t>additional appointment),</a:t>
                      </a:r>
                      <a:r>
                        <a:rPr sz="1100" spc="15" dirty="0">
                          <a:latin typeface="Calibri"/>
                          <a:cs typeface="Calibri"/>
                        </a:rPr>
                        <a:t> </a:t>
                      </a:r>
                      <a:r>
                        <a:rPr sz="1100" spc="-5" dirty="0">
                          <a:latin typeface="Calibri"/>
                          <a:cs typeface="Calibri"/>
                        </a:rPr>
                        <a:t>and wizard</a:t>
                      </a:r>
                      <a:r>
                        <a:rPr sz="1100" spc="5" dirty="0">
                          <a:latin typeface="Calibri"/>
                          <a:cs typeface="Calibri"/>
                        </a:rPr>
                        <a:t> </a:t>
                      </a:r>
                      <a:r>
                        <a:rPr sz="1100" spc="-5" dirty="0">
                          <a:latin typeface="Calibri"/>
                          <a:cs typeface="Calibri"/>
                        </a:rPr>
                        <a:t>#</a:t>
                      </a:r>
                      <a:r>
                        <a:rPr sz="1100" spc="5" dirty="0">
                          <a:latin typeface="Calibri"/>
                          <a:cs typeface="Calibri"/>
                        </a:rPr>
                        <a:t> </a:t>
                      </a:r>
                      <a:r>
                        <a:rPr sz="1100" spc="-10" dirty="0">
                          <a:latin typeface="Calibri"/>
                          <a:cs typeface="Calibri"/>
                        </a:rPr>
                        <a:t>etc.</a:t>
                      </a:r>
                      <a:endParaRPr sz="1100">
                        <a:latin typeface="Calibri"/>
                        <a:cs typeface="Calibri"/>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10" name="object 10"/>
          <p:cNvGraphicFramePr>
            <a:graphicFrameLocks noGrp="1"/>
          </p:cNvGraphicFramePr>
          <p:nvPr/>
        </p:nvGraphicFramePr>
        <p:xfrm>
          <a:off x="400811" y="3860279"/>
          <a:ext cx="5821680" cy="1174248"/>
        </p:xfrm>
        <a:graphic>
          <a:graphicData uri="http://schemas.openxmlformats.org/drawingml/2006/table">
            <a:tbl>
              <a:tblPr firstRow="1" bandRow="1">
                <a:tableStyleId>{2D5ABB26-0587-4C30-8999-92F81FD0307C}</a:tableStyleId>
              </a:tblPr>
              <a:tblGrid>
                <a:gridCol w="804545">
                  <a:extLst>
                    <a:ext uri="{9D8B030D-6E8A-4147-A177-3AD203B41FA5}">
                      <a16:colId xmlns:a16="http://schemas.microsoft.com/office/drawing/2014/main" val="20000"/>
                    </a:ext>
                  </a:extLst>
                </a:gridCol>
                <a:gridCol w="5017135">
                  <a:extLst>
                    <a:ext uri="{9D8B030D-6E8A-4147-A177-3AD203B41FA5}">
                      <a16:colId xmlns:a16="http://schemas.microsoft.com/office/drawing/2014/main" val="20001"/>
                    </a:ext>
                  </a:extLst>
                </a:gridCol>
              </a:tblGrid>
              <a:tr h="269748">
                <a:tc>
                  <a:txBody>
                    <a:bodyPr/>
                    <a:lstStyle/>
                    <a:p>
                      <a:pPr marR="264795" algn="r">
                        <a:lnSpc>
                          <a:spcPct val="100000"/>
                        </a:lnSpc>
                        <a:spcBef>
                          <a:spcPts val="315"/>
                        </a:spcBef>
                      </a:pPr>
                      <a:r>
                        <a:rPr sz="1100" b="1" spc="-5" dirty="0">
                          <a:latin typeface="Calibri"/>
                          <a:cs typeface="Calibri"/>
                        </a:rPr>
                        <a:t>Step</a:t>
                      </a:r>
                      <a:endParaRPr sz="1100">
                        <a:latin typeface="Calibri"/>
                        <a:cs typeface="Calibri"/>
                      </a:endParaRPr>
                    </a:p>
                  </a:txBody>
                  <a:tcPr marL="0" marR="0" marT="40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9215">
                        <a:lnSpc>
                          <a:spcPct val="100000"/>
                        </a:lnSpc>
                        <a:spcBef>
                          <a:spcPts val="315"/>
                        </a:spcBef>
                      </a:pPr>
                      <a:r>
                        <a:rPr sz="1100" b="1" spc="-5" dirty="0">
                          <a:latin typeface="Calibri"/>
                          <a:cs typeface="Calibri"/>
                        </a:rPr>
                        <a:t>Action</a:t>
                      </a:r>
                      <a:endParaRPr sz="1100">
                        <a:latin typeface="Calibri"/>
                        <a:cs typeface="Calibri"/>
                      </a:endParaRPr>
                    </a:p>
                  </a:txBody>
                  <a:tcPr marL="0" marR="0" marT="40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904500">
                <a:tc>
                  <a:txBody>
                    <a:bodyPr/>
                    <a:lstStyle/>
                    <a:p>
                      <a:pPr marR="304165" algn="r">
                        <a:lnSpc>
                          <a:spcPct val="100000"/>
                        </a:lnSpc>
                        <a:spcBef>
                          <a:spcPts val="315"/>
                        </a:spcBef>
                      </a:pPr>
                      <a:r>
                        <a:rPr sz="1100" spc="-5" dirty="0">
                          <a:latin typeface="Calibri"/>
                          <a:cs typeface="Calibri"/>
                        </a:rPr>
                        <a:t>13.</a:t>
                      </a:r>
                      <a:endParaRPr sz="1100">
                        <a:latin typeface="Calibri"/>
                        <a:cs typeface="Calibri"/>
                      </a:endParaRPr>
                    </a:p>
                  </a:txBody>
                  <a:tcPr marL="0" marR="0" marT="40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215" marR="87630">
                        <a:lnSpc>
                          <a:spcPct val="101800"/>
                        </a:lnSpc>
                        <a:spcBef>
                          <a:spcPts val="290"/>
                        </a:spcBef>
                      </a:pPr>
                      <a:r>
                        <a:rPr sz="1100" spc="-5" dirty="0">
                          <a:latin typeface="Calibri"/>
                          <a:cs typeface="Calibri"/>
                        </a:rPr>
                        <a:t>Navigate</a:t>
                      </a:r>
                      <a:r>
                        <a:rPr sz="1100" dirty="0">
                          <a:latin typeface="Calibri"/>
                          <a:cs typeface="Calibri"/>
                        </a:rPr>
                        <a:t> </a:t>
                      </a:r>
                      <a:r>
                        <a:rPr sz="1100" spc="-5" dirty="0">
                          <a:latin typeface="Calibri"/>
                          <a:cs typeface="Calibri"/>
                        </a:rPr>
                        <a:t>to</a:t>
                      </a:r>
                      <a:r>
                        <a:rPr sz="1100" spc="5" dirty="0">
                          <a:latin typeface="Calibri"/>
                          <a:cs typeface="Calibri"/>
                        </a:rPr>
                        <a:t> </a:t>
                      </a:r>
                      <a:r>
                        <a:rPr sz="1100" spc="-5" dirty="0">
                          <a:latin typeface="Calibri"/>
                          <a:cs typeface="Calibri"/>
                        </a:rPr>
                        <a:t>the</a:t>
                      </a:r>
                      <a:r>
                        <a:rPr sz="1100" dirty="0">
                          <a:latin typeface="Calibri"/>
                          <a:cs typeface="Calibri"/>
                        </a:rPr>
                        <a:t> </a:t>
                      </a:r>
                      <a:r>
                        <a:rPr sz="1100" b="1" spc="-5" dirty="0">
                          <a:solidFill>
                            <a:srgbClr val="782C40"/>
                          </a:solidFill>
                          <a:latin typeface="Calibri"/>
                          <a:cs typeface="Calibri"/>
                        </a:rPr>
                        <a:t>FSU</a:t>
                      </a:r>
                      <a:r>
                        <a:rPr sz="1100" b="1" spc="5" dirty="0">
                          <a:solidFill>
                            <a:srgbClr val="782C40"/>
                          </a:solidFill>
                          <a:latin typeface="Calibri"/>
                          <a:cs typeface="Calibri"/>
                        </a:rPr>
                        <a:t> </a:t>
                      </a:r>
                      <a:r>
                        <a:rPr sz="1100" b="1" spc="-5" dirty="0">
                          <a:solidFill>
                            <a:srgbClr val="782C40"/>
                          </a:solidFill>
                          <a:latin typeface="Calibri"/>
                          <a:cs typeface="Calibri"/>
                        </a:rPr>
                        <a:t>Offer</a:t>
                      </a:r>
                      <a:r>
                        <a:rPr sz="1100" b="1" spc="10" dirty="0">
                          <a:solidFill>
                            <a:srgbClr val="782C40"/>
                          </a:solidFill>
                          <a:latin typeface="Calibri"/>
                          <a:cs typeface="Calibri"/>
                        </a:rPr>
                        <a:t> </a:t>
                      </a:r>
                      <a:r>
                        <a:rPr sz="1100" b="1" spc="-5" dirty="0">
                          <a:solidFill>
                            <a:srgbClr val="782C40"/>
                          </a:solidFill>
                          <a:latin typeface="Calibri"/>
                          <a:cs typeface="Calibri"/>
                        </a:rPr>
                        <a:t>–</a:t>
                      </a:r>
                      <a:r>
                        <a:rPr sz="1100" b="1" dirty="0">
                          <a:solidFill>
                            <a:srgbClr val="782C40"/>
                          </a:solidFill>
                          <a:latin typeface="Calibri"/>
                          <a:cs typeface="Calibri"/>
                        </a:rPr>
                        <a:t> </a:t>
                      </a:r>
                      <a:r>
                        <a:rPr sz="1100" b="1" spc="-5" dirty="0">
                          <a:solidFill>
                            <a:srgbClr val="782C40"/>
                          </a:solidFill>
                          <a:latin typeface="Calibri"/>
                          <a:cs typeface="Calibri"/>
                        </a:rPr>
                        <a:t>Additional</a:t>
                      </a:r>
                      <a:r>
                        <a:rPr sz="1100" b="1" dirty="0">
                          <a:solidFill>
                            <a:srgbClr val="782C40"/>
                          </a:solidFill>
                          <a:latin typeface="Calibri"/>
                          <a:cs typeface="Calibri"/>
                        </a:rPr>
                        <a:t> </a:t>
                      </a:r>
                      <a:r>
                        <a:rPr sz="1100" b="1" spc="-5" dirty="0">
                          <a:solidFill>
                            <a:srgbClr val="782C40"/>
                          </a:solidFill>
                          <a:latin typeface="Calibri"/>
                          <a:cs typeface="Calibri"/>
                        </a:rPr>
                        <a:t>Info</a:t>
                      </a:r>
                      <a:r>
                        <a:rPr sz="1100" b="1" dirty="0">
                          <a:solidFill>
                            <a:srgbClr val="782C40"/>
                          </a:solidFill>
                          <a:latin typeface="Calibri"/>
                          <a:cs typeface="Calibri"/>
                        </a:rPr>
                        <a:t> </a:t>
                      </a:r>
                      <a:r>
                        <a:rPr sz="1100" spc="-5" dirty="0">
                          <a:latin typeface="Calibri"/>
                          <a:cs typeface="Calibri"/>
                        </a:rPr>
                        <a:t>section.</a:t>
                      </a:r>
                      <a:r>
                        <a:rPr sz="1100" dirty="0">
                          <a:latin typeface="Calibri"/>
                          <a:cs typeface="Calibri"/>
                        </a:rPr>
                        <a:t> </a:t>
                      </a:r>
                      <a:r>
                        <a:rPr sz="1100" spc="-5" dirty="0">
                          <a:latin typeface="Calibri"/>
                          <a:cs typeface="Calibri"/>
                        </a:rPr>
                        <a:t>If</a:t>
                      </a:r>
                      <a:r>
                        <a:rPr sz="1100" spc="5" dirty="0">
                          <a:latin typeface="Calibri"/>
                          <a:cs typeface="Calibri"/>
                        </a:rPr>
                        <a:t> </a:t>
                      </a:r>
                      <a:r>
                        <a:rPr sz="1100" spc="-5" dirty="0">
                          <a:latin typeface="Calibri"/>
                          <a:cs typeface="Calibri"/>
                        </a:rPr>
                        <a:t>the</a:t>
                      </a:r>
                      <a:r>
                        <a:rPr sz="1100" spc="5" dirty="0">
                          <a:latin typeface="Calibri"/>
                          <a:cs typeface="Calibri"/>
                        </a:rPr>
                        <a:t> </a:t>
                      </a:r>
                      <a:r>
                        <a:rPr sz="1100" spc="-5" dirty="0">
                          <a:latin typeface="Calibri"/>
                          <a:cs typeface="Calibri"/>
                        </a:rPr>
                        <a:t>candidate</a:t>
                      </a:r>
                      <a:r>
                        <a:rPr sz="1100" dirty="0">
                          <a:latin typeface="Calibri"/>
                          <a:cs typeface="Calibri"/>
                        </a:rPr>
                        <a:t> </a:t>
                      </a:r>
                      <a:r>
                        <a:rPr sz="1100" spc="-5" dirty="0">
                          <a:latin typeface="Calibri"/>
                          <a:cs typeface="Calibri"/>
                        </a:rPr>
                        <a:t>applied</a:t>
                      </a:r>
                      <a:r>
                        <a:rPr sz="1100" dirty="0">
                          <a:latin typeface="Calibri"/>
                          <a:cs typeface="Calibri"/>
                        </a:rPr>
                        <a:t> </a:t>
                      </a:r>
                      <a:r>
                        <a:rPr sz="1100" spc="-5" dirty="0">
                          <a:latin typeface="Calibri"/>
                          <a:cs typeface="Calibri"/>
                        </a:rPr>
                        <a:t>as</a:t>
                      </a:r>
                      <a:r>
                        <a:rPr sz="1100" dirty="0">
                          <a:latin typeface="Calibri"/>
                          <a:cs typeface="Calibri"/>
                        </a:rPr>
                        <a:t> an </a:t>
                      </a:r>
                      <a:r>
                        <a:rPr sz="1100" spc="5" dirty="0">
                          <a:latin typeface="Calibri"/>
                          <a:cs typeface="Calibri"/>
                        </a:rPr>
                        <a:t> </a:t>
                      </a:r>
                      <a:r>
                        <a:rPr sz="1100" spc="-5" dirty="0">
                          <a:latin typeface="Calibri"/>
                          <a:cs typeface="Calibri"/>
                        </a:rPr>
                        <a:t>existing</a:t>
                      </a:r>
                      <a:r>
                        <a:rPr sz="1100" dirty="0">
                          <a:latin typeface="Calibri"/>
                          <a:cs typeface="Calibri"/>
                        </a:rPr>
                        <a:t> </a:t>
                      </a:r>
                      <a:r>
                        <a:rPr sz="1100" spc="-5" dirty="0">
                          <a:latin typeface="Calibri"/>
                          <a:cs typeface="Calibri"/>
                        </a:rPr>
                        <a:t>or</a:t>
                      </a:r>
                      <a:r>
                        <a:rPr sz="1100" dirty="0">
                          <a:latin typeface="Calibri"/>
                          <a:cs typeface="Calibri"/>
                        </a:rPr>
                        <a:t> </a:t>
                      </a:r>
                      <a:r>
                        <a:rPr sz="1100" spc="-5" dirty="0">
                          <a:latin typeface="Calibri"/>
                          <a:cs typeface="Calibri"/>
                        </a:rPr>
                        <a:t>former</a:t>
                      </a:r>
                      <a:r>
                        <a:rPr sz="1100" dirty="0">
                          <a:latin typeface="Calibri"/>
                          <a:cs typeface="Calibri"/>
                        </a:rPr>
                        <a:t> </a:t>
                      </a:r>
                      <a:r>
                        <a:rPr sz="1100" spc="-5" dirty="0">
                          <a:latin typeface="Calibri"/>
                          <a:cs typeface="Calibri"/>
                        </a:rPr>
                        <a:t>employee,</a:t>
                      </a:r>
                      <a:r>
                        <a:rPr sz="110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Employee</a:t>
                      </a:r>
                      <a:r>
                        <a:rPr sz="1100" dirty="0">
                          <a:latin typeface="Calibri"/>
                          <a:cs typeface="Calibri"/>
                        </a:rPr>
                        <a:t> </a:t>
                      </a:r>
                      <a:r>
                        <a:rPr sz="1100" spc="-5" dirty="0">
                          <a:latin typeface="Calibri"/>
                          <a:cs typeface="Calibri"/>
                        </a:rPr>
                        <a:t>Id</a:t>
                      </a:r>
                      <a:r>
                        <a:rPr sz="1100" dirty="0">
                          <a:latin typeface="Calibri"/>
                          <a:cs typeface="Calibri"/>
                        </a:rPr>
                        <a:t> </a:t>
                      </a:r>
                      <a:r>
                        <a:rPr sz="1100" spc="-5" dirty="0">
                          <a:latin typeface="Calibri"/>
                          <a:cs typeface="Calibri"/>
                        </a:rPr>
                        <a:t>field</a:t>
                      </a:r>
                      <a:r>
                        <a:rPr sz="1100" spc="10" dirty="0">
                          <a:latin typeface="Calibri"/>
                          <a:cs typeface="Calibri"/>
                        </a:rPr>
                        <a:t> </a:t>
                      </a:r>
                      <a:r>
                        <a:rPr sz="1100" spc="-5" dirty="0">
                          <a:latin typeface="Calibri"/>
                          <a:cs typeface="Calibri"/>
                        </a:rPr>
                        <a:t>and number</a:t>
                      </a:r>
                      <a:r>
                        <a:rPr sz="1100" spc="5" dirty="0">
                          <a:latin typeface="Calibri"/>
                          <a:cs typeface="Calibri"/>
                        </a:rPr>
                        <a:t> </a:t>
                      </a:r>
                      <a:r>
                        <a:rPr sz="1100" spc="-5" dirty="0">
                          <a:latin typeface="Calibri"/>
                          <a:cs typeface="Calibri"/>
                        </a:rPr>
                        <a:t>will</a:t>
                      </a:r>
                      <a:r>
                        <a:rPr sz="1100" dirty="0">
                          <a:latin typeface="Calibri"/>
                          <a:cs typeface="Calibri"/>
                        </a:rPr>
                        <a:t> </a:t>
                      </a:r>
                      <a:r>
                        <a:rPr sz="1100" spc="-5" dirty="0">
                          <a:latin typeface="Calibri"/>
                          <a:cs typeface="Calibri"/>
                        </a:rPr>
                        <a:t>display</a:t>
                      </a:r>
                      <a:r>
                        <a:rPr sz="1100" dirty="0">
                          <a:latin typeface="Calibri"/>
                          <a:cs typeface="Calibri"/>
                        </a:rPr>
                        <a:t> at </a:t>
                      </a:r>
                      <a:r>
                        <a:rPr sz="1100" spc="-5" dirty="0">
                          <a:latin typeface="Calibri"/>
                          <a:cs typeface="Calibri"/>
                        </a:rPr>
                        <a:t>the</a:t>
                      </a:r>
                      <a:r>
                        <a:rPr sz="1100" spc="5" dirty="0">
                          <a:latin typeface="Calibri"/>
                          <a:cs typeface="Calibri"/>
                        </a:rPr>
                        <a:t> </a:t>
                      </a:r>
                      <a:r>
                        <a:rPr sz="1100" spc="-5" dirty="0">
                          <a:latin typeface="Calibri"/>
                          <a:cs typeface="Calibri"/>
                        </a:rPr>
                        <a:t>top </a:t>
                      </a:r>
                      <a:r>
                        <a:rPr sz="1100" spc="-235" dirty="0">
                          <a:latin typeface="Calibri"/>
                          <a:cs typeface="Calibri"/>
                        </a:rPr>
                        <a:t> </a:t>
                      </a:r>
                      <a:r>
                        <a:rPr sz="1100" spc="-5" dirty="0">
                          <a:latin typeface="Calibri"/>
                          <a:cs typeface="Calibri"/>
                        </a:rPr>
                        <a:t>of</a:t>
                      </a:r>
                      <a:r>
                        <a:rPr sz="1100" spc="-10" dirty="0">
                          <a:latin typeface="Calibri"/>
                          <a:cs typeface="Calibri"/>
                        </a:rPr>
                        <a:t> </a:t>
                      </a:r>
                      <a:r>
                        <a:rPr sz="1100" spc="-5" dirty="0">
                          <a:latin typeface="Calibri"/>
                          <a:cs typeface="Calibri"/>
                        </a:rPr>
                        <a:t>this section.</a:t>
                      </a:r>
                      <a:endParaRPr sz="1100">
                        <a:latin typeface="Calibri"/>
                        <a:cs typeface="Calibri"/>
                      </a:endParaRPr>
                    </a:p>
                    <a:p>
                      <a:pPr>
                        <a:lnSpc>
                          <a:spcPct val="100000"/>
                        </a:lnSpc>
                        <a:spcBef>
                          <a:spcPts val="45"/>
                        </a:spcBef>
                      </a:pPr>
                      <a:endParaRPr sz="1150">
                        <a:latin typeface="Times New Roman"/>
                        <a:cs typeface="Times New Roman"/>
                      </a:endParaRPr>
                    </a:p>
                    <a:p>
                      <a:pPr marL="69215">
                        <a:lnSpc>
                          <a:spcPct val="100000"/>
                        </a:lnSpc>
                      </a:pPr>
                      <a:r>
                        <a:rPr sz="1100" spc="-5" dirty="0">
                          <a:latin typeface="Calibri"/>
                          <a:cs typeface="Calibri"/>
                        </a:rPr>
                        <a:t>The </a:t>
                      </a:r>
                      <a:r>
                        <a:rPr sz="1100" b="1" spc="-5" dirty="0">
                          <a:solidFill>
                            <a:srgbClr val="782C40"/>
                          </a:solidFill>
                          <a:latin typeface="Calibri"/>
                          <a:cs typeface="Calibri"/>
                        </a:rPr>
                        <a:t>Job</a:t>
                      </a:r>
                      <a:r>
                        <a:rPr sz="1100" b="1" dirty="0">
                          <a:solidFill>
                            <a:srgbClr val="782C40"/>
                          </a:solidFill>
                          <a:latin typeface="Calibri"/>
                          <a:cs typeface="Calibri"/>
                        </a:rPr>
                        <a:t> </a:t>
                      </a:r>
                      <a:r>
                        <a:rPr sz="1100" b="1" spc="-5" dirty="0">
                          <a:solidFill>
                            <a:srgbClr val="782C40"/>
                          </a:solidFill>
                          <a:latin typeface="Calibri"/>
                          <a:cs typeface="Calibri"/>
                        </a:rPr>
                        <a:t>Code</a:t>
                      </a:r>
                      <a:r>
                        <a:rPr sz="1100" b="1" spc="5" dirty="0">
                          <a:solidFill>
                            <a:srgbClr val="782C40"/>
                          </a:solidFill>
                          <a:latin typeface="Calibri"/>
                          <a:cs typeface="Calibri"/>
                        </a:rPr>
                        <a:t> </a:t>
                      </a:r>
                      <a:r>
                        <a:rPr sz="1100" spc="-5" dirty="0">
                          <a:latin typeface="Calibri"/>
                          <a:cs typeface="Calibri"/>
                        </a:rPr>
                        <a:t>will</a:t>
                      </a:r>
                      <a:r>
                        <a:rPr sz="1100" dirty="0">
                          <a:latin typeface="Calibri"/>
                          <a:cs typeface="Calibri"/>
                        </a:rPr>
                        <a:t> </a:t>
                      </a:r>
                      <a:r>
                        <a:rPr sz="1100" spc="-5" dirty="0">
                          <a:latin typeface="Calibri"/>
                          <a:cs typeface="Calibri"/>
                        </a:rPr>
                        <a:t>automatically</a:t>
                      </a:r>
                      <a:r>
                        <a:rPr sz="1100" dirty="0">
                          <a:latin typeface="Calibri"/>
                          <a:cs typeface="Calibri"/>
                        </a:rPr>
                        <a:t> </a:t>
                      </a:r>
                      <a:r>
                        <a:rPr sz="1100" spc="-5" dirty="0">
                          <a:latin typeface="Calibri"/>
                          <a:cs typeface="Calibri"/>
                        </a:rPr>
                        <a:t>populate</a:t>
                      </a:r>
                      <a:r>
                        <a:rPr sz="1100" dirty="0">
                          <a:latin typeface="Calibri"/>
                          <a:cs typeface="Calibri"/>
                        </a:rPr>
                        <a:t> </a:t>
                      </a:r>
                      <a:r>
                        <a:rPr sz="1100" spc="-5" dirty="0">
                          <a:latin typeface="Calibri"/>
                          <a:cs typeface="Calibri"/>
                        </a:rPr>
                        <a:t>from the</a:t>
                      </a:r>
                      <a:r>
                        <a:rPr sz="1100" dirty="0">
                          <a:latin typeface="Calibri"/>
                          <a:cs typeface="Calibri"/>
                        </a:rPr>
                        <a:t> job </a:t>
                      </a:r>
                      <a:r>
                        <a:rPr sz="1100" spc="-5" dirty="0">
                          <a:latin typeface="Calibri"/>
                          <a:cs typeface="Calibri"/>
                        </a:rPr>
                        <a:t>opening.</a:t>
                      </a:r>
                      <a:endParaRPr sz="1100">
                        <a:latin typeface="Calibri"/>
                        <a:cs typeface="Calibri"/>
                      </a:endParaRPr>
                    </a:p>
                  </a:txBody>
                  <a:tcPr marL="0" marR="0" marT="368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pSp>
        <p:nvGrpSpPr>
          <p:cNvPr id="11" name="object 11"/>
          <p:cNvGrpSpPr/>
          <p:nvPr/>
        </p:nvGrpSpPr>
        <p:grpSpPr>
          <a:xfrm>
            <a:off x="467042" y="1528762"/>
            <a:ext cx="5625465" cy="1964689"/>
            <a:chOff x="467042" y="1528762"/>
            <a:chExt cx="5625465" cy="1964689"/>
          </a:xfrm>
        </p:grpSpPr>
        <p:pic>
          <p:nvPicPr>
            <p:cNvPr id="12" name="object 12"/>
            <p:cNvPicPr/>
            <p:nvPr/>
          </p:nvPicPr>
          <p:blipFill>
            <a:blip r:embed="rId5" cstate="print"/>
            <a:stretch>
              <a:fillRect/>
            </a:stretch>
          </p:blipFill>
          <p:spPr>
            <a:xfrm>
              <a:off x="476250" y="1609043"/>
              <a:ext cx="5606414" cy="1874563"/>
            </a:xfrm>
            <a:prstGeom prst="rect">
              <a:avLst/>
            </a:prstGeom>
          </p:spPr>
        </p:pic>
        <p:sp>
          <p:nvSpPr>
            <p:cNvPr id="13" name="object 13"/>
            <p:cNvSpPr/>
            <p:nvPr/>
          </p:nvSpPr>
          <p:spPr>
            <a:xfrm>
              <a:off x="471805" y="1533525"/>
              <a:ext cx="5615940" cy="1955164"/>
            </a:xfrm>
            <a:custGeom>
              <a:avLst/>
              <a:gdLst/>
              <a:ahLst/>
              <a:cxnLst/>
              <a:rect l="l" t="t" r="r" b="b"/>
              <a:pathLst>
                <a:path w="5615940" h="1955164">
                  <a:moveTo>
                    <a:pt x="0" y="0"/>
                  </a:moveTo>
                  <a:lnTo>
                    <a:pt x="5615940" y="0"/>
                  </a:lnTo>
                  <a:lnTo>
                    <a:pt x="5615940" y="1955165"/>
                  </a:lnTo>
                  <a:lnTo>
                    <a:pt x="0" y="1955165"/>
                  </a:lnTo>
                  <a:lnTo>
                    <a:pt x="0" y="0"/>
                  </a:lnTo>
                  <a:close/>
                </a:path>
              </a:pathLst>
            </a:custGeom>
            <a:ln w="9525">
              <a:solidFill>
                <a:srgbClr val="000000"/>
              </a:solidFill>
            </a:ln>
          </p:spPr>
          <p:txBody>
            <a:bodyPr wrap="square" lIns="0" tIns="0" rIns="0" bIns="0" rtlCol="0"/>
            <a:lstStyle/>
            <a:p>
              <a:endParaRPr/>
            </a:p>
          </p:txBody>
        </p:sp>
      </p:grpSp>
      <p:sp>
        <p:nvSpPr>
          <p:cNvPr id="14" name="object 14"/>
          <p:cNvSpPr txBox="1"/>
          <p:nvPr/>
        </p:nvSpPr>
        <p:spPr>
          <a:xfrm>
            <a:off x="444500" y="9324657"/>
            <a:ext cx="1397635" cy="165100"/>
          </a:xfrm>
          <a:prstGeom prst="rect">
            <a:avLst/>
          </a:prstGeom>
        </p:spPr>
        <p:txBody>
          <a:bodyPr vert="horz" wrap="square" lIns="0" tIns="0" rIns="0" bIns="0" rtlCol="0">
            <a:spAutoFit/>
          </a:bodyPr>
          <a:lstStyle/>
          <a:p>
            <a:pPr marL="12700">
              <a:lnSpc>
                <a:spcPts val="1145"/>
              </a:lnSpc>
            </a:pPr>
            <a:r>
              <a:rPr sz="1100" i="1" spc="-5" dirty="0">
                <a:latin typeface="Calibri"/>
                <a:cs typeface="Calibri"/>
              </a:rPr>
              <a:t>Last</a:t>
            </a:r>
            <a:r>
              <a:rPr sz="1100" i="1" spc="-20" dirty="0">
                <a:latin typeface="Calibri"/>
                <a:cs typeface="Calibri"/>
              </a:rPr>
              <a:t> </a:t>
            </a:r>
            <a:r>
              <a:rPr sz="1100" i="1" spc="-5" dirty="0">
                <a:latin typeface="Calibri"/>
                <a:cs typeface="Calibri"/>
              </a:rPr>
              <a:t>updated</a:t>
            </a:r>
            <a:r>
              <a:rPr sz="1100" i="1" spc="-15" dirty="0">
                <a:latin typeface="Calibri"/>
                <a:cs typeface="Calibri"/>
              </a:rPr>
              <a:t> </a:t>
            </a:r>
            <a:r>
              <a:rPr sz="1100" i="1" spc="-5" dirty="0">
                <a:latin typeface="Calibri"/>
                <a:cs typeface="Calibri"/>
              </a:rPr>
              <a:t>5/26/2020</a:t>
            </a:r>
            <a:endParaRPr sz="1100">
              <a:latin typeface="Calibri"/>
              <a:cs typeface="Calibri"/>
            </a:endParaRPr>
          </a:p>
        </p:txBody>
      </p:sp>
      <p:sp>
        <p:nvSpPr>
          <p:cNvPr id="15" name="object 15"/>
          <p:cNvSpPr txBox="1"/>
          <p:nvPr/>
        </p:nvSpPr>
        <p:spPr>
          <a:xfrm>
            <a:off x="6757416" y="9324657"/>
            <a:ext cx="218440" cy="165100"/>
          </a:xfrm>
          <a:prstGeom prst="rect">
            <a:avLst/>
          </a:prstGeom>
        </p:spPr>
        <p:txBody>
          <a:bodyPr vert="horz" wrap="square" lIns="0" tIns="0" rIns="0" bIns="0" rtlCol="0">
            <a:spAutoFit/>
          </a:bodyPr>
          <a:lstStyle/>
          <a:p>
            <a:pPr marL="38100">
              <a:lnSpc>
                <a:spcPts val="1145"/>
              </a:lnSpc>
            </a:pPr>
            <a:r>
              <a:rPr sz="1100" spc="-5" dirty="0">
                <a:latin typeface="Calibri"/>
                <a:cs typeface="Calibri"/>
              </a:rPr>
              <a:t>7</a:t>
            </a:r>
            <a:endParaRPr sz="1100">
              <a:latin typeface="Calibri"/>
              <a:cs typeface="Calibri"/>
            </a:endParaRPr>
          </a:p>
        </p:txBody>
      </p:sp>
      <p:pic>
        <p:nvPicPr>
          <p:cNvPr id="16" name="Audio 15">
            <a:hlinkClick r:id="" action="ppaction://media"/>
            <a:extLst>
              <a:ext uri="{FF2B5EF4-FFF2-40B4-BE49-F238E27FC236}">
                <a16:creationId xmlns:a16="http://schemas.microsoft.com/office/drawing/2014/main" id="{38A5E1F1-4884-4E30-9762-06D4964078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494"/>
    </mc:Choice>
    <mc:Fallback xmlns="">
      <p:transition spd="slow" advTm="44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86" y="9276078"/>
            <a:ext cx="6894195" cy="0"/>
          </a:xfrm>
          <a:custGeom>
            <a:avLst/>
            <a:gdLst/>
            <a:ahLst/>
            <a:cxnLst/>
            <a:rect l="l" t="t" r="r" b="b"/>
            <a:pathLst>
              <a:path w="6894195">
                <a:moveTo>
                  <a:pt x="0" y="0"/>
                </a:moveTo>
                <a:lnTo>
                  <a:pt x="6894195" y="0"/>
                </a:lnTo>
              </a:path>
            </a:pathLst>
          </a:custGeom>
          <a:ln w="8572">
            <a:solidFill>
              <a:srgbClr val="DADADB"/>
            </a:solidFill>
          </a:ln>
        </p:spPr>
        <p:txBody>
          <a:bodyPr wrap="square" lIns="0" tIns="0" rIns="0" bIns="0" rtlCol="0"/>
          <a:lstStyle/>
          <a:p>
            <a:endParaRPr/>
          </a:p>
        </p:txBody>
      </p:sp>
      <p:graphicFrame>
        <p:nvGraphicFramePr>
          <p:cNvPr id="3" name="object 3"/>
          <p:cNvGraphicFramePr>
            <a:graphicFrameLocks noGrp="1"/>
          </p:cNvGraphicFramePr>
          <p:nvPr/>
        </p:nvGraphicFramePr>
        <p:xfrm>
          <a:off x="454151" y="432054"/>
          <a:ext cx="5822315" cy="550157"/>
        </p:xfrm>
        <a:graphic>
          <a:graphicData uri="http://schemas.openxmlformats.org/drawingml/2006/table">
            <a:tbl>
              <a:tblPr firstRow="1" bandRow="1">
                <a:tableStyleId>{2D5ABB26-0587-4C30-8999-92F81FD0307C}</a:tableStyleId>
              </a:tblPr>
              <a:tblGrid>
                <a:gridCol w="804545">
                  <a:extLst>
                    <a:ext uri="{9D8B030D-6E8A-4147-A177-3AD203B41FA5}">
                      <a16:colId xmlns:a16="http://schemas.microsoft.com/office/drawing/2014/main" val="20000"/>
                    </a:ext>
                  </a:extLst>
                </a:gridCol>
                <a:gridCol w="5017770">
                  <a:extLst>
                    <a:ext uri="{9D8B030D-6E8A-4147-A177-3AD203B41FA5}">
                      <a16:colId xmlns:a16="http://schemas.microsoft.com/office/drawing/2014/main" val="20001"/>
                    </a:ext>
                  </a:extLst>
                </a:gridCol>
              </a:tblGrid>
              <a:tr h="262121">
                <a:tc>
                  <a:txBody>
                    <a:bodyPr/>
                    <a:lstStyle/>
                    <a:p>
                      <a:pPr marR="269240" algn="r">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3500">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288036">
                <a:tc>
                  <a:txBody>
                    <a:bodyPr/>
                    <a:lstStyle/>
                    <a:p>
                      <a:pPr marR="304165" algn="r">
                        <a:lnSpc>
                          <a:spcPct val="100000"/>
                        </a:lnSpc>
                        <a:spcBef>
                          <a:spcPts val="265"/>
                        </a:spcBef>
                      </a:pPr>
                      <a:r>
                        <a:rPr sz="1100" spc="-5" dirty="0">
                          <a:latin typeface="Calibri"/>
                          <a:cs typeface="Calibri"/>
                        </a:rPr>
                        <a:t>14.</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a:lnSpc>
                          <a:spcPct val="100000"/>
                        </a:lnSpc>
                        <a:spcBef>
                          <a:spcPts val="265"/>
                        </a:spcBef>
                      </a:pPr>
                      <a:r>
                        <a:rPr sz="1100" spc="-5" dirty="0">
                          <a:latin typeface="Calibri"/>
                          <a:cs typeface="Calibri"/>
                        </a:rPr>
                        <a:t>The</a:t>
                      </a:r>
                      <a:r>
                        <a:rPr sz="1100" dirty="0">
                          <a:latin typeface="Calibri"/>
                          <a:cs typeface="Calibri"/>
                        </a:rPr>
                        <a:t> </a:t>
                      </a:r>
                      <a:r>
                        <a:rPr sz="1100" b="1" spc="-5" dirty="0">
                          <a:solidFill>
                            <a:srgbClr val="782C40"/>
                          </a:solidFill>
                          <a:latin typeface="Calibri"/>
                          <a:cs typeface="Calibri"/>
                        </a:rPr>
                        <a:t>Department</a:t>
                      </a:r>
                      <a:r>
                        <a:rPr sz="1100" b="1" spc="5" dirty="0">
                          <a:solidFill>
                            <a:srgbClr val="782C40"/>
                          </a:solidFill>
                          <a:latin typeface="Calibri"/>
                          <a:cs typeface="Calibri"/>
                        </a:rPr>
                        <a:t> </a:t>
                      </a:r>
                      <a:r>
                        <a:rPr sz="1100" spc="-5" dirty="0">
                          <a:latin typeface="Calibri"/>
                          <a:cs typeface="Calibri"/>
                        </a:rPr>
                        <a:t>will automatically</a:t>
                      </a:r>
                      <a:r>
                        <a:rPr sz="1100" spc="5" dirty="0">
                          <a:latin typeface="Calibri"/>
                          <a:cs typeface="Calibri"/>
                        </a:rPr>
                        <a:t> </a:t>
                      </a:r>
                      <a:r>
                        <a:rPr sz="1100" spc="-5" dirty="0">
                          <a:latin typeface="Calibri"/>
                          <a:cs typeface="Calibri"/>
                        </a:rPr>
                        <a:t>populate from</a:t>
                      </a:r>
                      <a:r>
                        <a:rPr sz="1100" spc="5" dirty="0">
                          <a:latin typeface="Calibri"/>
                          <a:cs typeface="Calibri"/>
                        </a:rPr>
                        <a:t> </a:t>
                      </a:r>
                      <a:r>
                        <a:rPr sz="1100" spc="-5" dirty="0">
                          <a:latin typeface="Calibri"/>
                          <a:cs typeface="Calibri"/>
                        </a:rPr>
                        <a:t>the job</a:t>
                      </a:r>
                      <a:r>
                        <a:rPr sz="1100" dirty="0">
                          <a:latin typeface="Calibri"/>
                          <a:cs typeface="Calibri"/>
                        </a:rPr>
                        <a:t> </a:t>
                      </a:r>
                      <a:r>
                        <a:rPr sz="1100" spc="-5" dirty="0">
                          <a:latin typeface="Calibri"/>
                          <a:cs typeface="Calibri"/>
                        </a:rPr>
                        <a:t>opening.</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461772" y="4434840"/>
          <a:ext cx="5821680" cy="693419"/>
        </p:xfrm>
        <a:graphic>
          <a:graphicData uri="http://schemas.openxmlformats.org/drawingml/2006/table">
            <a:tbl>
              <a:tblPr firstRow="1" bandRow="1">
                <a:tableStyleId>{2D5ABB26-0587-4C30-8999-92F81FD0307C}</a:tableStyleId>
              </a:tblPr>
              <a:tblGrid>
                <a:gridCol w="804545">
                  <a:extLst>
                    <a:ext uri="{9D8B030D-6E8A-4147-A177-3AD203B41FA5}">
                      <a16:colId xmlns:a16="http://schemas.microsoft.com/office/drawing/2014/main" val="20000"/>
                    </a:ext>
                  </a:extLst>
                </a:gridCol>
                <a:gridCol w="5017135">
                  <a:extLst>
                    <a:ext uri="{9D8B030D-6E8A-4147-A177-3AD203B41FA5}">
                      <a16:colId xmlns:a16="http://schemas.microsoft.com/office/drawing/2014/main" val="20001"/>
                    </a:ext>
                  </a:extLst>
                </a:gridCol>
              </a:tblGrid>
              <a:tr h="269748">
                <a:tc>
                  <a:txBody>
                    <a:bodyPr/>
                    <a:lstStyle/>
                    <a:p>
                      <a:pPr algn="ctr">
                        <a:lnSpc>
                          <a:spcPct val="100000"/>
                        </a:lnSpc>
                        <a:spcBef>
                          <a:spcPts val="305"/>
                        </a:spcBef>
                      </a:pPr>
                      <a:r>
                        <a:rPr sz="1100" b="1" spc="-5" dirty="0">
                          <a:latin typeface="Calibri"/>
                          <a:cs typeface="Calibri"/>
                        </a:rPr>
                        <a:t>Step</a:t>
                      </a:r>
                      <a:endParaRPr sz="11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9215">
                        <a:lnSpc>
                          <a:spcPct val="100000"/>
                        </a:lnSpc>
                        <a:spcBef>
                          <a:spcPts val="305"/>
                        </a:spcBef>
                      </a:pPr>
                      <a:r>
                        <a:rPr sz="1100" b="1" spc="-5" dirty="0">
                          <a:latin typeface="Calibri"/>
                          <a:cs typeface="Calibri"/>
                        </a:rPr>
                        <a:t>Action</a:t>
                      </a:r>
                      <a:endParaRPr sz="11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423671">
                <a:tc>
                  <a:txBody>
                    <a:bodyPr/>
                    <a:lstStyle/>
                    <a:p>
                      <a:pPr algn="ctr">
                        <a:lnSpc>
                          <a:spcPct val="100000"/>
                        </a:lnSpc>
                        <a:spcBef>
                          <a:spcPts val="305"/>
                        </a:spcBef>
                      </a:pPr>
                      <a:r>
                        <a:rPr sz="1100" spc="-5" dirty="0">
                          <a:latin typeface="Calibri"/>
                          <a:cs typeface="Calibri"/>
                        </a:rPr>
                        <a:t>15.</a:t>
                      </a:r>
                      <a:endParaRPr sz="11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215" marR="116839">
                        <a:lnSpc>
                          <a:spcPct val="113199"/>
                        </a:lnSpc>
                        <a:spcBef>
                          <a:spcPts val="130"/>
                        </a:spcBef>
                      </a:pPr>
                      <a:r>
                        <a:rPr sz="1100" spc="-5" dirty="0">
                          <a:latin typeface="Calibri"/>
                          <a:cs typeface="Calibri"/>
                        </a:rPr>
                        <a:t>The</a:t>
                      </a:r>
                      <a:r>
                        <a:rPr sz="1100" dirty="0">
                          <a:latin typeface="Calibri"/>
                          <a:cs typeface="Calibri"/>
                        </a:rPr>
                        <a:t> </a:t>
                      </a:r>
                      <a:r>
                        <a:rPr sz="1100" b="1" spc="-5" dirty="0">
                          <a:solidFill>
                            <a:srgbClr val="782C40"/>
                          </a:solidFill>
                          <a:latin typeface="Calibri"/>
                          <a:cs typeface="Calibri"/>
                        </a:rPr>
                        <a:t>Location</a:t>
                      </a:r>
                      <a:r>
                        <a:rPr sz="1100" b="1" spc="10" dirty="0">
                          <a:solidFill>
                            <a:srgbClr val="782C40"/>
                          </a:solidFill>
                          <a:latin typeface="Calibri"/>
                          <a:cs typeface="Calibri"/>
                        </a:rPr>
                        <a:t> </a:t>
                      </a:r>
                      <a:r>
                        <a:rPr sz="1100" b="1" spc="-5" dirty="0">
                          <a:solidFill>
                            <a:srgbClr val="782C40"/>
                          </a:solidFill>
                          <a:latin typeface="Calibri"/>
                          <a:cs typeface="Calibri"/>
                        </a:rPr>
                        <a:t>Code</a:t>
                      </a:r>
                      <a:r>
                        <a:rPr sz="1100" b="1" spc="5" dirty="0">
                          <a:solidFill>
                            <a:srgbClr val="782C40"/>
                          </a:solidFill>
                          <a:latin typeface="Calibri"/>
                          <a:cs typeface="Calibri"/>
                        </a:rPr>
                        <a:t> </a:t>
                      </a:r>
                      <a:r>
                        <a:rPr sz="1100" spc="-5" dirty="0">
                          <a:latin typeface="Calibri"/>
                          <a:cs typeface="Calibri"/>
                        </a:rPr>
                        <a:t>populates</a:t>
                      </a:r>
                      <a:r>
                        <a:rPr sz="1100" spc="5" dirty="0">
                          <a:latin typeface="Calibri"/>
                          <a:cs typeface="Calibri"/>
                        </a:rPr>
                        <a:t> </a:t>
                      </a:r>
                      <a:r>
                        <a:rPr sz="1100" spc="-5" dirty="0">
                          <a:latin typeface="Calibri"/>
                          <a:cs typeface="Calibri"/>
                        </a:rPr>
                        <a:t>from the</a:t>
                      </a:r>
                      <a:r>
                        <a:rPr sz="1100" dirty="0">
                          <a:latin typeface="Calibri"/>
                          <a:cs typeface="Calibri"/>
                        </a:rPr>
                        <a:t> job </a:t>
                      </a:r>
                      <a:r>
                        <a:rPr sz="1100" spc="-5" dirty="0">
                          <a:latin typeface="Calibri"/>
                          <a:cs typeface="Calibri"/>
                        </a:rPr>
                        <a:t>opening.</a:t>
                      </a:r>
                      <a:r>
                        <a:rPr sz="1100" spc="5" dirty="0">
                          <a:latin typeface="Calibri"/>
                          <a:cs typeface="Calibri"/>
                        </a:rPr>
                        <a:t> </a:t>
                      </a:r>
                      <a:r>
                        <a:rPr sz="1100" dirty="0">
                          <a:latin typeface="Calibri"/>
                          <a:cs typeface="Calibri"/>
                        </a:rPr>
                        <a:t>If</a:t>
                      </a:r>
                      <a:r>
                        <a:rPr sz="1100" spc="-5" dirty="0">
                          <a:latin typeface="Calibri"/>
                          <a:cs typeface="Calibri"/>
                        </a:rPr>
                        <a:t> needed,</a:t>
                      </a:r>
                      <a:r>
                        <a:rPr sz="1100" dirty="0">
                          <a:latin typeface="Calibri"/>
                          <a:cs typeface="Calibri"/>
                        </a:rPr>
                        <a:t> </a:t>
                      </a:r>
                      <a:r>
                        <a:rPr sz="1100" spc="-5" dirty="0">
                          <a:latin typeface="Calibri"/>
                          <a:cs typeface="Calibri"/>
                        </a:rPr>
                        <a:t>use</a:t>
                      </a:r>
                      <a:r>
                        <a:rPr sz="1100" spc="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lookup</a:t>
                      </a:r>
                      <a:r>
                        <a:rPr sz="1100" spc="5" dirty="0">
                          <a:latin typeface="Calibri"/>
                          <a:cs typeface="Calibri"/>
                        </a:rPr>
                        <a:t> </a:t>
                      </a:r>
                      <a:r>
                        <a:rPr sz="1100" spc="-5" dirty="0">
                          <a:latin typeface="Calibri"/>
                          <a:cs typeface="Calibri"/>
                        </a:rPr>
                        <a:t>button </a:t>
                      </a:r>
                      <a:r>
                        <a:rPr sz="1100" spc="-229" dirty="0">
                          <a:latin typeface="Calibri"/>
                          <a:cs typeface="Calibri"/>
                        </a:rPr>
                        <a:t> </a:t>
                      </a:r>
                      <a:r>
                        <a:rPr sz="1100" spc="-5" dirty="0">
                          <a:latin typeface="Calibri"/>
                          <a:cs typeface="Calibri"/>
                        </a:rPr>
                        <a:t>to</a:t>
                      </a:r>
                      <a:r>
                        <a:rPr sz="1100" dirty="0">
                          <a:latin typeface="Calibri"/>
                          <a:cs typeface="Calibri"/>
                        </a:rPr>
                        <a:t> </a:t>
                      </a:r>
                      <a:r>
                        <a:rPr sz="1100" spc="-5" dirty="0">
                          <a:latin typeface="Calibri"/>
                          <a:cs typeface="Calibri"/>
                        </a:rPr>
                        <a:t>search for</a:t>
                      </a:r>
                      <a:r>
                        <a:rPr sz="1100" dirty="0">
                          <a:latin typeface="Calibri"/>
                          <a:cs typeface="Calibri"/>
                        </a:rPr>
                        <a:t> </a:t>
                      </a:r>
                      <a:r>
                        <a:rPr sz="1100" spc="-5" dirty="0">
                          <a:latin typeface="Calibri"/>
                          <a:cs typeface="Calibri"/>
                        </a:rPr>
                        <a:t>and select</a:t>
                      </a:r>
                      <a:r>
                        <a:rPr sz="1100" dirty="0">
                          <a:latin typeface="Calibri"/>
                          <a:cs typeface="Calibri"/>
                        </a:rPr>
                        <a:t> </a:t>
                      </a:r>
                      <a:r>
                        <a:rPr sz="1100" spc="-5" dirty="0">
                          <a:latin typeface="Calibri"/>
                          <a:cs typeface="Calibri"/>
                        </a:rPr>
                        <a:t>the desired</a:t>
                      </a:r>
                      <a:r>
                        <a:rPr sz="1100" dirty="0">
                          <a:latin typeface="Calibri"/>
                          <a:cs typeface="Calibri"/>
                        </a:rPr>
                        <a:t> </a:t>
                      </a:r>
                      <a:r>
                        <a:rPr sz="1100" spc="-5" dirty="0">
                          <a:latin typeface="Calibri"/>
                          <a:cs typeface="Calibri"/>
                        </a:rPr>
                        <a:t>Location</a:t>
                      </a:r>
                      <a:r>
                        <a:rPr sz="1100" spc="-80" dirty="0">
                          <a:latin typeface="Calibri"/>
                          <a:cs typeface="Calibri"/>
                        </a:rPr>
                        <a:t> </a:t>
                      </a:r>
                      <a:r>
                        <a:rPr sz="1100" spc="-5" dirty="0">
                          <a:latin typeface="Calibri"/>
                          <a:cs typeface="Calibri"/>
                        </a:rPr>
                        <a:t>Code.</a:t>
                      </a:r>
                      <a:endParaRPr sz="1100">
                        <a:latin typeface="Calibri"/>
                        <a:cs typeface="Calibri"/>
                      </a:endParaRPr>
                    </a:p>
                  </a:txBody>
                  <a:tcPr marL="0" marR="0" marT="165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pic>
        <p:nvPicPr>
          <p:cNvPr id="5" name="object 5"/>
          <p:cNvPicPr/>
          <p:nvPr/>
        </p:nvPicPr>
        <p:blipFill>
          <a:blip r:embed="rId4" cstate="print"/>
          <a:stretch>
            <a:fillRect/>
          </a:stretch>
        </p:blipFill>
        <p:spPr>
          <a:xfrm>
            <a:off x="4269438" y="4923134"/>
            <a:ext cx="152399" cy="152399"/>
          </a:xfrm>
          <a:prstGeom prst="rect">
            <a:avLst/>
          </a:prstGeom>
        </p:spPr>
      </p:pic>
      <p:grpSp>
        <p:nvGrpSpPr>
          <p:cNvPr id="6" name="object 6"/>
          <p:cNvGrpSpPr/>
          <p:nvPr/>
        </p:nvGrpSpPr>
        <p:grpSpPr>
          <a:xfrm>
            <a:off x="467042" y="1142047"/>
            <a:ext cx="6865620" cy="3046730"/>
            <a:chOff x="467042" y="1142047"/>
            <a:chExt cx="6865620" cy="3046730"/>
          </a:xfrm>
        </p:grpSpPr>
        <p:pic>
          <p:nvPicPr>
            <p:cNvPr id="7" name="object 7"/>
            <p:cNvPicPr/>
            <p:nvPr/>
          </p:nvPicPr>
          <p:blipFill>
            <a:blip r:embed="rId5" cstate="print"/>
            <a:stretch>
              <a:fillRect/>
            </a:stretch>
          </p:blipFill>
          <p:spPr>
            <a:xfrm>
              <a:off x="476262" y="1211256"/>
              <a:ext cx="6808896" cy="2968311"/>
            </a:xfrm>
            <a:prstGeom prst="rect">
              <a:avLst/>
            </a:prstGeom>
          </p:spPr>
        </p:pic>
        <p:sp>
          <p:nvSpPr>
            <p:cNvPr id="8" name="object 8"/>
            <p:cNvSpPr/>
            <p:nvPr/>
          </p:nvSpPr>
          <p:spPr>
            <a:xfrm>
              <a:off x="471805" y="1146810"/>
              <a:ext cx="6856095" cy="3037205"/>
            </a:xfrm>
            <a:custGeom>
              <a:avLst/>
              <a:gdLst/>
              <a:ahLst/>
              <a:cxnLst/>
              <a:rect l="l" t="t" r="r" b="b"/>
              <a:pathLst>
                <a:path w="6856095" h="3037204">
                  <a:moveTo>
                    <a:pt x="0" y="0"/>
                  </a:moveTo>
                  <a:lnTo>
                    <a:pt x="6856095" y="0"/>
                  </a:lnTo>
                  <a:lnTo>
                    <a:pt x="6856095" y="3037204"/>
                  </a:lnTo>
                  <a:lnTo>
                    <a:pt x="0" y="3037204"/>
                  </a:lnTo>
                  <a:lnTo>
                    <a:pt x="0" y="0"/>
                  </a:lnTo>
                  <a:close/>
                </a:path>
              </a:pathLst>
            </a:custGeom>
            <a:ln w="9525">
              <a:solidFill>
                <a:srgbClr val="000000"/>
              </a:solidFill>
            </a:ln>
          </p:spPr>
          <p:txBody>
            <a:bodyPr wrap="square" lIns="0" tIns="0" rIns="0" bIns="0" rtlCol="0"/>
            <a:lstStyle/>
            <a:p>
              <a:endParaRPr/>
            </a:p>
          </p:txBody>
        </p:sp>
        <p:sp>
          <p:nvSpPr>
            <p:cNvPr id="9" name="object 9"/>
            <p:cNvSpPr/>
            <p:nvPr/>
          </p:nvSpPr>
          <p:spPr>
            <a:xfrm>
              <a:off x="547370" y="1695450"/>
              <a:ext cx="2308860" cy="217804"/>
            </a:xfrm>
            <a:custGeom>
              <a:avLst/>
              <a:gdLst/>
              <a:ahLst/>
              <a:cxnLst/>
              <a:rect l="l" t="t" r="r" b="b"/>
              <a:pathLst>
                <a:path w="2308860" h="217805">
                  <a:moveTo>
                    <a:pt x="0" y="0"/>
                  </a:moveTo>
                  <a:lnTo>
                    <a:pt x="2308860" y="0"/>
                  </a:lnTo>
                  <a:lnTo>
                    <a:pt x="2308860" y="217804"/>
                  </a:lnTo>
                  <a:lnTo>
                    <a:pt x="0" y="217804"/>
                  </a:lnTo>
                  <a:lnTo>
                    <a:pt x="0" y="0"/>
                  </a:lnTo>
                  <a:close/>
                </a:path>
              </a:pathLst>
            </a:custGeom>
            <a:ln w="25400">
              <a:solidFill>
                <a:srgbClr val="FF0000"/>
              </a:solidFill>
            </a:ln>
          </p:spPr>
          <p:txBody>
            <a:bodyPr wrap="square" lIns="0" tIns="0" rIns="0" bIns="0" rtlCol="0"/>
            <a:lstStyle/>
            <a:p>
              <a:endParaRPr/>
            </a:p>
          </p:txBody>
        </p:sp>
      </p:grpSp>
      <p:grpSp>
        <p:nvGrpSpPr>
          <p:cNvPr id="10" name="object 10"/>
          <p:cNvGrpSpPr/>
          <p:nvPr/>
        </p:nvGrpSpPr>
        <p:grpSpPr>
          <a:xfrm>
            <a:off x="501967" y="5389829"/>
            <a:ext cx="6771005" cy="3037840"/>
            <a:chOff x="501967" y="5389829"/>
            <a:chExt cx="6771005" cy="3037840"/>
          </a:xfrm>
        </p:grpSpPr>
        <p:pic>
          <p:nvPicPr>
            <p:cNvPr id="11" name="object 11"/>
            <p:cNvPicPr/>
            <p:nvPr/>
          </p:nvPicPr>
          <p:blipFill>
            <a:blip r:embed="rId6" cstate="print"/>
            <a:stretch>
              <a:fillRect/>
            </a:stretch>
          </p:blipFill>
          <p:spPr>
            <a:xfrm>
              <a:off x="570079" y="5458574"/>
              <a:ext cx="6656234" cy="2945155"/>
            </a:xfrm>
            <a:prstGeom prst="rect">
              <a:avLst/>
            </a:prstGeom>
          </p:spPr>
        </p:pic>
        <p:sp>
          <p:nvSpPr>
            <p:cNvPr id="12" name="object 12"/>
            <p:cNvSpPr/>
            <p:nvPr/>
          </p:nvSpPr>
          <p:spPr>
            <a:xfrm>
              <a:off x="506730" y="5394591"/>
              <a:ext cx="6761480" cy="3028315"/>
            </a:xfrm>
            <a:custGeom>
              <a:avLst/>
              <a:gdLst/>
              <a:ahLst/>
              <a:cxnLst/>
              <a:rect l="l" t="t" r="r" b="b"/>
              <a:pathLst>
                <a:path w="6761480" h="3028315">
                  <a:moveTo>
                    <a:pt x="0" y="0"/>
                  </a:moveTo>
                  <a:lnTo>
                    <a:pt x="6761480" y="0"/>
                  </a:lnTo>
                  <a:lnTo>
                    <a:pt x="6761480" y="3028315"/>
                  </a:lnTo>
                  <a:lnTo>
                    <a:pt x="0" y="3028315"/>
                  </a:lnTo>
                  <a:lnTo>
                    <a:pt x="0" y="0"/>
                  </a:lnTo>
                  <a:close/>
                </a:path>
              </a:pathLst>
            </a:custGeom>
            <a:ln w="9524">
              <a:solidFill>
                <a:srgbClr val="000000"/>
              </a:solidFill>
            </a:ln>
          </p:spPr>
          <p:txBody>
            <a:bodyPr wrap="square" lIns="0" tIns="0" rIns="0" bIns="0" rtlCol="0"/>
            <a:lstStyle/>
            <a:p>
              <a:endParaRPr/>
            </a:p>
          </p:txBody>
        </p:sp>
        <p:sp>
          <p:nvSpPr>
            <p:cNvPr id="13" name="object 13"/>
            <p:cNvSpPr/>
            <p:nvPr/>
          </p:nvSpPr>
          <p:spPr>
            <a:xfrm>
              <a:off x="3456305" y="5691771"/>
              <a:ext cx="2557145" cy="294005"/>
            </a:xfrm>
            <a:custGeom>
              <a:avLst/>
              <a:gdLst/>
              <a:ahLst/>
              <a:cxnLst/>
              <a:rect l="l" t="t" r="r" b="b"/>
              <a:pathLst>
                <a:path w="2557145" h="294004">
                  <a:moveTo>
                    <a:pt x="0" y="0"/>
                  </a:moveTo>
                  <a:lnTo>
                    <a:pt x="2557145" y="0"/>
                  </a:lnTo>
                  <a:lnTo>
                    <a:pt x="2557145" y="294004"/>
                  </a:lnTo>
                  <a:lnTo>
                    <a:pt x="0" y="294004"/>
                  </a:lnTo>
                  <a:lnTo>
                    <a:pt x="0" y="0"/>
                  </a:lnTo>
                  <a:close/>
                </a:path>
              </a:pathLst>
            </a:custGeom>
            <a:ln w="25400">
              <a:solidFill>
                <a:srgbClr val="FF0000"/>
              </a:solidFill>
            </a:ln>
          </p:spPr>
          <p:txBody>
            <a:bodyPr wrap="square" lIns="0" tIns="0" rIns="0" bIns="0" rtlCol="0"/>
            <a:lstStyle/>
            <a:p>
              <a:endParaRPr/>
            </a:p>
          </p:txBody>
        </p:sp>
      </p:grpSp>
      <p:sp>
        <p:nvSpPr>
          <p:cNvPr id="14" name="object 14"/>
          <p:cNvSpPr txBox="1"/>
          <p:nvPr/>
        </p:nvSpPr>
        <p:spPr>
          <a:xfrm>
            <a:off x="444500" y="9324657"/>
            <a:ext cx="1397635" cy="165100"/>
          </a:xfrm>
          <a:prstGeom prst="rect">
            <a:avLst/>
          </a:prstGeom>
        </p:spPr>
        <p:txBody>
          <a:bodyPr vert="horz" wrap="square" lIns="0" tIns="0" rIns="0" bIns="0" rtlCol="0">
            <a:spAutoFit/>
          </a:bodyPr>
          <a:lstStyle/>
          <a:p>
            <a:pPr marL="12700">
              <a:lnSpc>
                <a:spcPts val="1145"/>
              </a:lnSpc>
            </a:pPr>
            <a:r>
              <a:rPr sz="1100" i="1" spc="-5" dirty="0">
                <a:latin typeface="Calibri"/>
                <a:cs typeface="Calibri"/>
              </a:rPr>
              <a:t>Last</a:t>
            </a:r>
            <a:r>
              <a:rPr sz="1100" i="1" spc="-20" dirty="0">
                <a:latin typeface="Calibri"/>
                <a:cs typeface="Calibri"/>
              </a:rPr>
              <a:t> </a:t>
            </a:r>
            <a:r>
              <a:rPr sz="1100" i="1" spc="-5" dirty="0">
                <a:latin typeface="Calibri"/>
                <a:cs typeface="Calibri"/>
              </a:rPr>
              <a:t>updated</a:t>
            </a:r>
            <a:r>
              <a:rPr sz="1100" i="1" spc="-15" dirty="0">
                <a:latin typeface="Calibri"/>
                <a:cs typeface="Calibri"/>
              </a:rPr>
              <a:t> </a:t>
            </a:r>
            <a:r>
              <a:rPr sz="1100" i="1" spc="-5" dirty="0">
                <a:latin typeface="Calibri"/>
                <a:cs typeface="Calibri"/>
              </a:rPr>
              <a:t>5/26/2020</a:t>
            </a:r>
            <a:endParaRPr sz="1100">
              <a:latin typeface="Calibri"/>
              <a:cs typeface="Calibri"/>
            </a:endParaRPr>
          </a:p>
        </p:txBody>
      </p:sp>
      <p:sp>
        <p:nvSpPr>
          <p:cNvPr id="15" name="object 15"/>
          <p:cNvSpPr txBox="1"/>
          <p:nvPr/>
        </p:nvSpPr>
        <p:spPr>
          <a:xfrm>
            <a:off x="6757416" y="9324657"/>
            <a:ext cx="218440" cy="165100"/>
          </a:xfrm>
          <a:prstGeom prst="rect">
            <a:avLst/>
          </a:prstGeom>
        </p:spPr>
        <p:txBody>
          <a:bodyPr vert="horz" wrap="square" lIns="0" tIns="0" rIns="0" bIns="0" rtlCol="0">
            <a:spAutoFit/>
          </a:bodyPr>
          <a:lstStyle/>
          <a:p>
            <a:pPr marL="38100">
              <a:lnSpc>
                <a:spcPts val="1145"/>
              </a:lnSpc>
            </a:pPr>
            <a:r>
              <a:rPr sz="1100" spc="-5" dirty="0">
                <a:latin typeface="Calibri"/>
                <a:cs typeface="Calibri"/>
              </a:rPr>
              <a:t>8</a:t>
            </a:r>
            <a:endParaRPr sz="1100">
              <a:latin typeface="Calibri"/>
              <a:cs typeface="Calibri"/>
            </a:endParaRPr>
          </a:p>
        </p:txBody>
      </p:sp>
      <p:pic>
        <p:nvPicPr>
          <p:cNvPr id="17" name="Audio 16">
            <a:hlinkClick r:id="" action="ppaction://media"/>
            <a:extLst>
              <a:ext uri="{FF2B5EF4-FFF2-40B4-BE49-F238E27FC236}">
                <a16:creationId xmlns:a16="http://schemas.microsoft.com/office/drawing/2014/main" id="{B43C6D3D-F977-4EE4-AD3B-2B0F91546E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87"/>
    </mc:Choice>
    <mc:Fallback xmlns="">
      <p:transition spd="slow" advTm="17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86" y="9276078"/>
            <a:ext cx="6894195" cy="0"/>
          </a:xfrm>
          <a:custGeom>
            <a:avLst/>
            <a:gdLst/>
            <a:ahLst/>
            <a:cxnLst/>
            <a:rect l="l" t="t" r="r" b="b"/>
            <a:pathLst>
              <a:path w="6894195">
                <a:moveTo>
                  <a:pt x="0" y="0"/>
                </a:moveTo>
                <a:lnTo>
                  <a:pt x="6894195" y="0"/>
                </a:lnTo>
              </a:path>
            </a:pathLst>
          </a:custGeom>
          <a:ln w="8572">
            <a:solidFill>
              <a:srgbClr val="DADADB"/>
            </a:solidFill>
          </a:ln>
        </p:spPr>
        <p:txBody>
          <a:bodyPr wrap="square" lIns="0" tIns="0" rIns="0" bIns="0" rtlCol="0"/>
          <a:lstStyle/>
          <a:p>
            <a:endParaRPr/>
          </a:p>
        </p:txBody>
      </p:sp>
      <p:graphicFrame>
        <p:nvGraphicFramePr>
          <p:cNvPr id="3" name="object 3"/>
          <p:cNvGraphicFramePr>
            <a:graphicFrameLocks noGrp="1"/>
          </p:cNvGraphicFramePr>
          <p:nvPr/>
        </p:nvGraphicFramePr>
        <p:xfrm>
          <a:off x="454151" y="432054"/>
          <a:ext cx="5822315" cy="695705"/>
        </p:xfrm>
        <a:graphic>
          <a:graphicData uri="http://schemas.openxmlformats.org/drawingml/2006/table">
            <a:tbl>
              <a:tblPr firstRow="1" bandRow="1">
                <a:tableStyleId>{2D5ABB26-0587-4C30-8999-92F81FD0307C}</a:tableStyleId>
              </a:tblPr>
              <a:tblGrid>
                <a:gridCol w="804545">
                  <a:extLst>
                    <a:ext uri="{9D8B030D-6E8A-4147-A177-3AD203B41FA5}">
                      <a16:colId xmlns:a16="http://schemas.microsoft.com/office/drawing/2014/main" val="20000"/>
                    </a:ext>
                  </a:extLst>
                </a:gridCol>
                <a:gridCol w="5017770">
                  <a:extLst>
                    <a:ext uri="{9D8B030D-6E8A-4147-A177-3AD203B41FA5}">
                      <a16:colId xmlns:a16="http://schemas.microsoft.com/office/drawing/2014/main" val="20001"/>
                    </a:ext>
                  </a:extLst>
                </a:gridCol>
              </a:tblGrid>
              <a:tr h="262121">
                <a:tc>
                  <a:txBody>
                    <a:bodyPr/>
                    <a:lstStyle/>
                    <a:p>
                      <a:pPr marR="269240" algn="r">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3500">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433584">
                <a:tc>
                  <a:txBody>
                    <a:bodyPr/>
                    <a:lstStyle/>
                    <a:p>
                      <a:pPr marR="304165" algn="r">
                        <a:lnSpc>
                          <a:spcPct val="100000"/>
                        </a:lnSpc>
                        <a:spcBef>
                          <a:spcPts val="265"/>
                        </a:spcBef>
                      </a:pPr>
                      <a:r>
                        <a:rPr sz="1100" spc="-5" dirty="0">
                          <a:latin typeface="Calibri"/>
                          <a:cs typeface="Calibri"/>
                        </a:rPr>
                        <a:t>16.</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marR="187960">
                        <a:lnSpc>
                          <a:spcPct val="113199"/>
                        </a:lnSpc>
                        <a:spcBef>
                          <a:spcPts val="90"/>
                        </a:spcBef>
                      </a:pPr>
                      <a:r>
                        <a:rPr sz="1100" spc="-5" dirty="0">
                          <a:latin typeface="Calibri"/>
                          <a:cs typeface="Calibri"/>
                        </a:rPr>
                        <a:t>Enter</a:t>
                      </a:r>
                      <a:r>
                        <a:rPr sz="1100" spc="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appropriate</a:t>
                      </a:r>
                      <a:r>
                        <a:rPr sz="1100" dirty="0">
                          <a:latin typeface="Calibri"/>
                          <a:cs typeface="Calibri"/>
                        </a:rPr>
                        <a:t> </a:t>
                      </a:r>
                      <a:r>
                        <a:rPr sz="1100" b="1" spc="-5" dirty="0">
                          <a:solidFill>
                            <a:srgbClr val="782C40"/>
                          </a:solidFill>
                          <a:latin typeface="Calibri"/>
                          <a:cs typeface="Calibri"/>
                        </a:rPr>
                        <a:t>Supervisor</a:t>
                      </a:r>
                      <a:r>
                        <a:rPr sz="1100" b="1" dirty="0">
                          <a:solidFill>
                            <a:srgbClr val="782C40"/>
                          </a:solidFill>
                          <a:latin typeface="Calibri"/>
                          <a:cs typeface="Calibri"/>
                        </a:rPr>
                        <a:t> ID </a:t>
                      </a:r>
                      <a:r>
                        <a:rPr sz="1100" spc="-5" dirty="0">
                          <a:latin typeface="Calibri"/>
                          <a:cs typeface="Calibri"/>
                        </a:rPr>
                        <a:t>or</a:t>
                      </a:r>
                      <a:r>
                        <a:rPr sz="1100" dirty="0">
                          <a:latin typeface="Calibri"/>
                          <a:cs typeface="Calibri"/>
                        </a:rPr>
                        <a:t> use </a:t>
                      </a:r>
                      <a:r>
                        <a:rPr sz="1100" spc="-5" dirty="0">
                          <a:latin typeface="Calibri"/>
                          <a:cs typeface="Calibri"/>
                        </a:rPr>
                        <a:t>the</a:t>
                      </a:r>
                      <a:r>
                        <a:rPr sz="1100" spc="5" dirty="0">
                          <a:latin typeface="Calibri"/>
                          <a:cs typeface="Calibri"/>
                        </a:rPr>
                        <a:t> </a:t>
                      </a:r>
                      <a:r>
                        <a:rPr sz="1100" spc="-5" dirty="0">
                          <a:latin typeface="Calibri"/>
                          <a:cs typeface="Calibri"/>
                        </a:rPr>
                        <a:t>lookup</a:t>
                      </a:r>
                      <a:r>
                        <a:rPr sz="1100" spc="5" dirty="0">
                          <a:latin typeface="Calibri"/>
                          <a:cs typeface="Calibri"/>
                        </a:rPr>
                        <a:t> </a:t>
                      </a:r>
                      <a:r>
                        <a:rPr sz="1100" spc="-5" dirty="0">
                          <a:latin typeface="Calibri"/>
                          <a:cs typeface="Calibri"/>
                        </a:rPr>
                        <a:t>icon</a:t>
                      </a:r>
                      <a:r>
                        <a:rPr sz="1100" spc="5" dirty="0">
                          <a:latin typeface="Calibri"/>
                          <a:cs typeface="Calibri"/>
                        </a:rPr>
                        <a:t> </a:t>
                      </a:r>
                      <a:r>
                        <a:rPr sz="1100" spc="-5" dirty="0">
                          <a:latin typeface="Calibri"/>
                          <a:cs typeface="Calibri"/>
                        </a:rPr>
                        <a:t>to</a:t>
                      </a:r>
                      <a:r>
                        <a:rPr sz="1100" spc="5" dirty="0">
                          <a:latin typeface="Calibri"/>
                          <a:cs typeface="Calibri"/>
                        </a:rPr>
                        <a:t> </a:t>
                      </a:r>
                      <a:r>
                        <a:rPr sz="1100" spc="-5" dirty="0">
                          <a:latin typeface="Calibri"/>
                          <a:cs typeface="Calibri"/>
                        </a:rPr>
                        <a:t>search</a:t>
                      </a:r>
                      <a:r>
                        <a:rPr sz="1100" dirty="0">
                          <a:latin typeface="Calibri"/>
                          <a:cs typeface="Calibri"/>
                        </a:rPr>
                        <a:t> </a:t>
                      </a:r>
                      <a:r>
                        <a:rPr sz="1100" spc="-5" dirty="0">
                          <a:latin typeface="Calibri"/>
                          <a:cs typeface="Calibri"/>
                        </a:rPr>
                        <a:t>for</a:t>
                      </a:r>
                      <a:r>
                        <a:rPr sz="110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desired </a:t>
                      </a:r>
                      <a:r>
                        <a:rPr sz="1100" spc="-229" dirty="0">
                          <a:latin typeface="Calibri"/>
                          <a:cs typeface="Calibri"/>
                        </a:rPr>
                        <a:t> </a:t>
                      </a:r>
                      <a:r>
                        <a:rPr sz="1100" spc="-5" dirty="0">
                          <a:latin typeface="Calibri"/>
                          <a:cs typeface="Calibri"/>
                        </a:rPr>
                        <a:t>Supervisor</a:t>
                      </a:r>
                      <a:r>
                        <a:rPr sz="1100" spc="-25" dirty="0">
                          <a:latin typeface="Calibri"/>
                          <a:cs typeface="Calibri"/>
                        </a:rPr>
                        <a:t> </a:t>
                      </a:r>
                      <a:r>
                        <a:rPr sz="1100" spc="-5" dirty="0">
                          <a:latin typeface="Calibri"/>
                          <a:cs typeface="Calibri"/>
                        </a:rPr>
                        <a:t>ID.</a:t>
                      </a:r>
                      <a:endParaRPr sz="1100">
                        <a:latin typeface="Calibri"/>
                        <a:cs typeface="Calibri"/>
                      </a:endParaRPr>
                    </a:p>
                  </a:txBody>
                  <a:tcPr marL="0" marR="0" marT="114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4" name="object 4"/>
          <p:cNvGraphicFramePr>
            <a:graphicFrameLocks noGrp="1"/>
          </p:cNvGraphicFramePr>
          <p:nvPr/>
        </p:nvGraphicFramePr>
        <p:xfrm>
          <a:off x="457200" y="4720590"/>
          <a:ext cx="5878830" cy="688085"/>
        </p:xfrm>
        <a:graphic>
          <a:graphicData uri="http://schemas.openxmlformats.org/drawingml/2006/table">
            <a:tbl>
              <a:tblPr firstRow="1" bandRow="1">
                <a:tableStyleId>{2D5ABB26-0587-4C30-8999-92F81FD0307C}</a:tableStyleId>
              </a:tblPr>
              <a:tblGrid>
                <a:gridCol w="805180">
                  <a:extLst>
                    <a:ext uri="{9D8B030D-6E8A-4147-A177-3AD203B41FA5}">
                      <a16:colId xmlns:a16="http://schemas.microsoft.com/office/drawing/2014/main" val="20000"/>
                    </a:ext>
                  </a:extLst>
                </a:gridCol>
                <a:gridCol w="5073650">
                  <a:extLst>
                    <a:ext uri="{9D8B030D-6E8A-4147-A177-3AD203B41FA5}">
                      <a16:colId xmlns:a16="http://schemas.microsoft.com/office/drawing/2014/main" val="20001"/>
                    </a:ext>
                  </a:extLst>
                </a:gridCol>
              </a:tblGrid>
              <a:tr h="270510">
                <a:tc>
                  <a:txBody>
                    <a:bodyPr/>
                    <a:lstStyle/>
                    <a:p>
                      <a:pPr algn="ctr">
                        <a:lnSpc>
                          <a:spcPct val="100000"/>
                        </a:lnSpc>
                        <a:spcBef>
                          <a:spcPts val="310"/>
                        </a:spcBef>
                      </a:pPr>
                      <a:r>
                        <a:rPr sz="1100" b="1" spc="-5" dirty="0">
                          <a:latin typeface="Calibri"/>
                          <a:cs typeface="Calibri"/>
                        </a:rPr>
                        <a:t>Step</a:t>
                      </a:r>
                      <a:endParaRPr sz="1100">
                        <a:latin typeface="Calibri"/>
                        <a:cs typeface="Calibri"/>
                      </a:endParaRPr>
                    </a:p>
                  </a:txBody>
                  <a:tcPr marL="0" marR="0" marT="393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8580">
                        <a:lnSpc>
                          <a:spcPct val="100000"/>
                        </a:lnSpc>
                        <a:spcBef>
                          <a:spcPts val="310"/>
                        </a:spcBef>
                      </a:pPr>
                      <a:r>
                        <a:rPr sz="1100" b="1" spc="-5" dirty="0">
                          <a:latin typeface="Calibri"/>
                          <a:cs typeface="Calibri"/>
                        </a:rPr>
                        <a:t>Action</a:t>
                      </a:r>
                      <a:endParaRPr sz="1100">
                        <a:latin typeface="Calibri"/>
                        <a:cs typeface="Calibri"/>
                      </a:endParaRPr>
                    </a:p>
                  </a:txBody>
                  <a:tcPr marL="0" marR="0" marT="393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417575">
                <a:tc>
                  <a:txBody>
                    <a:bodyPr/>
                    <a:lstStyle/>
                    <a:p>
                      <a:pPr algn="ctr">
                        <a:lnSpc>
                          <a:spcPct val="100000"/>
                        </a:lnSpc>
                        <a:spcBef>
                          <a:spcPts val="300"/>
                        </a:spcBef>
                      </a:pPr>
                      <a:r>
                        <a:rPr sz="1100" spc="-5" dirty="0">
                          <a:latin typeface="Calibri"/>
                          <a:cs typeface="Calibri"/>
                        </a:rPr>
                        <a:t>17.</a:t>
                      </a:r>
                      <a:endParaRPr sz="1100">
                        <a:latin typeface="Calibri"/>
                        <a:cs typeface="Calibri"/>
                      </a:endParaRPr>
                    </a:p>
                  </a:txBody>
                  <a:tcPr marL="0" marR="0" marT="381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222250">
                        <a:lnSpc>
                          <a:spcPct val="101400"/>
                        </a:lnSpc>
                        <a:spcBef>
                          <a:spcPts val="285"/>
                        </a:spcBef>
                      </a:pPr>
                      <a:r>
                        <a:rPr sz="1100" spc="-5" dirty="0">
                          <a:latin typeface="Calibri"/>
                          <a:cs typeface="Calibri"/>
                        </a:rPr>
                        <a:t>Enter</a:t>
                      </a:r>
                      <a:r>
                        <a:rPr sz="1100" spc="-30" dirty="0">
                          <a:latin typeface="Calibri"/>
                          <a:cs typeface="Calibri"/>
                        </a:rPr>
                        <a:t> </a:t>
                      </a:r>
                      <a:r>
                        <a:rPr sz="1100" spc="-5" dirty="0">
                          <a:latin typeface="Calibri"/>
                          <a:cs typeface="Calibri"/>
                        </a:rPr>
                        <a:t>the</a:t>
                      </a:r>
                      <a:r>
                        <a:rPr sz="1100" spc="-35" dirty="0">
                          <a:latin typeface="Calibri"/>
                          <a:cs typeface="Calibri"/>
                        </a:rPr>
                        <a:t> </a:t>
                      </a:r>
                      <a:r>
                        <a:rPr sz="1100" spc="-5" dirty="0">
                          <a:latin typeface="Calibri"/>
                          <a:cs typeface="Calibri"/>
                        </a:rPr>
                        <a:t>appropriate</a:t>
                      </a:r>
                      <a:r>
                        <a:rPr sz="1100" spc="-40" dirty="0">
                          <a:latin typeface="Calibri"/>
                          <a:cs typeface="Calibri"/>
                        </a:rPr>
                        <a:t> </a:t>
                      </a:r>
                      <a:r>
                        <a:rPr sz="1100" b="1" spc="-5" dirty="0">
                          <a:solidFill>
                            <a:srgbClr val="782C40"/>
                          </a:solidFill>
                          <a:latin typeface="Calibri"/>
                          <a:cs typeface="Calibri"/>
                        </a:rPr>
                        <a:t>Mail</a:t>
                      </a:r>
                      <a:r>
                        <a:rPr sz="1100" b="1" spc="-40" dirty="0">
                          <a:solidFill>
                            <a:srgbClr val="782C40"/>
                          </a:solidFill>
                          <a:latin typeface="Calibri"/>
                          <a:cs typeface="Calibri"/>
                        </a:rPr>
                        <a:t> </a:t>
                      </a:r>
                      <a:r>
                        <a:rPr sz="1100" b="1" spc="-5" dirty="0">
                          <a:solidFill>
                            <a:srgbClr val="782C40"/>
                          </a:solidFill>
                          <a:latin typeface="Calibri"/>
                          <a:cs typeface="Calibri"/>
                        </a:rPr>
                        <a:t>Code</a:t>
                      </a:r>
                      <a:r>
                        <a:rPr sz="1100" b="1" spc="-35" dirty="0">
                          <a:solidFill>
                            <a:srgbClr val="782C40"/>
                          </a:solidFill>
                          <a:latin typeface="Calibri"/>
                          <a:cs typeface="Calibri"/>
                        </a:rPr>
                        <a:t> </a:t>
                      </a:r>
                      <a:r>
                        <a:rPr sz="1100" spc="-5" dirty="0">
                          <a:latin typeface="Calibri"/>
                          <a:cs typeface="Calibri"/>
                        </a:rPr>
                        <a:t>or</a:t>
                      </a:r>
                      <a:r>
                        <a:rPr sz="1100" spc="-35" dirty="0">
                          <a:latin typeface="Calibri"/>
                          <a:cs typeface="Calibri"/>
                        </a:rPr>
                        <a:t> </a:t>
                      </a:r>
                      <a:r>
                        <a:rPr sz="1100" spc="-5" dirty="0">
                          <a:latin typeface="Calibri"/>
                          <a:cs typeface="Calibri"/>
                        </a:rPr>
                        <a:t>use</a:t>
                      </a:r>
                      <a:r>
                        <a:rPr sz="1100" spc="-30" dirty="0">
                          <a:latin typeface="Calibri"/>
                          <a:cs typeface="Calibri"/>
                        </a:rPr>
                        <a:t> </a:t>
                      </a:r>
                      <a:r>
                        <a:rPr sz="1100" spc="-5" dirty="0">
                          <a:latin typeface="Calibri"/>
                          <a:cs typeface="Calibri"/>
                        </a:rPr>
                        <a:t>the</a:t>
                      </a:r>
                      <a:r>
                        <a:rPr sz="1100" spc="-35" dirty="0">
                          <a:latin typeface="Calibri"/>
                          <a:cs typeface="Calibri"/>
                        </a:rPr>
                        <a:t> </a:t>
                      </a:r>
                      <a:r>
                        <a:rPr sz="1100" spc="-5" dirty="0">
                          <a:latin typeface="Calibri"/>
                          <a:cs typeface="Calibri"/>
                        </a:rPr>
                        <a:t>lookup</a:t>
                      </a:r>
                      <a:r>
                        <a:rPr sz="1100" spc="-40" dirty="0">
                          <a:latin typeface="Calibri"/>
                          <a:cs typeface="Calibri"/>
                        </a:rPr>
                        <a:t> </a:t>
                      </a:r>
                      <a:r>
                        <a:rPr sz="1100" spc="-5" dirty="0">
                          <a:latin typeface="Calibri"/>
                          <a:cs typeface="Calibri"/>
                        </a:rPr>
                        <a:t>icon</a:t>
                      </a:r>
                      <a:r>
                        <a:rPr sz="1100" spc="-45" dirty="0">
                          <a:latin typeface="Calibri"/>
                          <a:cs typeface="Calibri"/>
                        </a:rPr>
                        <a:t> </a:t>
                      </a:r>
                      <a:r>
                        <a:rPr sz="1100" spc="-5" dirty="0">
                          <a:latin typeface="Calibri"/>
                          <a:cs typeface="Calibri"/>
                        </a:rPr>
                        <a:t>to</a:t>
                      </a:r>
                      <a:r>
                        <a:rPr sz="1100" spc="-25" dirty="0">
                          <a:latin typeface="Calibri"/>
                          <a:cs typeface="Calibri"/>
                        </a:rPr>
                        <a:t> </a:t>
                      </a:r>
                      <a:r>
                        <a:rPr sz="1100" spc="-5" dirty="0">
                          <a:latin typeface="Calibri"/>
                          <a:cs typeface="Calibri"/>
                        </a:rPr>
                        <a:t>search</a:t>
                      </a:r>
                      <a:r>
                        <a:rPr sz="1100" spc="-40" dirty="0">
                          <a:latin typeface="Calibri"/>
                          <a:cs typeface="Calibri"/>
                        </a:rPr>
                        <a:t> </a:t>
                      </a:r>
                      <a:r>
                        <a:rPr sz="1100" dirty="0">
                          <a:latin typeface="Calibri"/>
                          <a:cs typeface="Calibri"/>
                        </a:rPr>
                        <a:t>for</a:t>
                      </a:r>
                      <a:r>
                        <a:rPr sz="1100" spc="-55" dirty="0">
                          <a:latin typeface="Calibri"/>
                          <a:cs typeface="Calibri"/>
                        </a:rPr>
                        <a:t> </a:t>
                      </a:r>
                      <a:r>
                        <a:rPr sz="1100" spc="-5" dirty="0">
                          <a:latin typeface="Calibri"/>
                          <a:cs typeface="Calibri"/>
                        </a:rPr>
                        <a:t>the</a:t>
                      </a:r>
                      <a:r>
                        <a:rPr sz="1100" spc="-35" dirty="0">
                          <a:latin typeface="Calibri"/>
                          <a:cs typeface="Calibri"/>
                        </a:rPr>
                        <a:t> </a:t>
                      </a:r>
                      <a:r>
                        <a:rPr sz="1100" spc="-5" dirty="0">
                          <a:latin typeface="Calibri"/>
                          <a:cs typeface="Calibri"/>
                        </a:rPr>
                        <a:t>desired</a:t>
                      </a:r>
                      <a:r>
                        <a:rPr sz="1100" spc="-45" dirty="0">
                          <a:latin typeface="Calibri"/>
                          <a:cs typeface="Calibri"/>
                        </a:rPr>
                        <a:t> </a:t>
                      </a:r>
                      <a:r>
                        <a:rPr sz="1100" spc="-5" dirty="0">
                          <a:latin typeface="Calibri"/>
                          <a:cs typeface="Calibri"/>
                        </a:rPr>
                        <a:t>Mail </a:t>
                      </a:r>
                      <a:r>
                        <a:rPr sz="1100" spc="-235" dirty="0">
                          <a:latin typeface="Calibri"/>
                          <a:cs typeface="Calibri"/>
                        </a:rPr>
                        <a:t> </a:t>
                      </a:r>
                      <a:r>
                        <a:rPr sz="1100" spc="-5" dirty="0">
                          <a:latin typeface="Calibri"/>
                          <a:cs typeface="Calibri"/>
                        </a:rPr>
                        <a:t>Code.</a:t>
                      </a:r>
                      <a:endParaRPr sz="1100">
                        <a:latin typeface="Calibri"/>
                        <a:cs typeface="Calibri"/>
                      </a:endParaRPr>
                    </a:p>
                  </a:txBody>
                  <a:tcPr marL="0" marR="0" marT="36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pic>
        <p:nvPicPr>
          <p:cNvPr id="5" name="object 5"/>
          <p:cNvPicPr/>
          <p:nvPr/>
        </p:nvPicPr>
        <p:blipFill>
          <a:blip r:embed="rId4" cstate="print"/>
          <a:stretch>
            <a:fillRect/>
          </a:stretch>
        </p:blipFill>
        <p:spPr>
          <a:xfrm>
            <a:off x="2176499" y="908399"/>
            <a:ext cx="152399" cy="152399"/>
          </a:xfrm>
          <a:prstGeom prst="rect">
            <a:avLst/>
          </a:prstGeom>
        </p:spPr>
      </p:pic>
      <p:grpSp>
        <p:nvGrpSpPr>
          <p:cNvPr id="6" name="object 6"/>
          <p:cNvGrpSpPr/>
          <p:nvPr/>
        </p:nvGrpSpPr>
        <p:grpSpPr>
          <a:xfrm>
            <a:off x="467042" y="1293812"/>
            <a:ext cx="6876415" cy="3098800"/>
            <a:chOff x="467042" y="1293812"/>
            <a:chExt cx="6876415" cy="3098800"/>
          </a:xfrm>
        </p:grpSpPr>
        <p:pic>
          <p:nvPicPr>
            <p:cNvPr id="7" name="object 7"/>
            <p:cNvPicPr/>
            <p:nvPr/>
          </p:nvPicPr>
          <p:blipFill>
            <a:blip r:embed="rId5" cstate="print"/>
            <a:stretch>
              <a:fillRect/>
            </a:stretch>
          </p:blipFill>
          <p:spPr>
            <a:xfrm>
              <a:off x="476250" y="1363601"/>
              <a:ext cx="6774926" cy="2997322"/>
            </a:xfrm>
            <a:prstGeom prst="rect">
              <a:avLst/>
            </a:prstGeom>
          </p:spPr>
        </p:pic>
        <p:sp>
          <p:nvSpPr>
            <p:cNvPr id="8" name="object 8"/>
            <p:cNvSpPr/>
            <p:nvPr/>
          </p:nvSpPr>
          <p:spPr>
            <a:xfrm>
              <a:off x="471805" y="1298575"/>
              <a:ext cx="6866890" cy="3089275"/>
            </a:xfrm>
            <a:custGeom>
              <a:avLst/>
              <a:gdLst/>
              <a:ahLst/>
              <a:cxnLst/>
              <a:rect l="l" t="t" r="r" b="b"/>
              <a:pathLst>
                <a:path w="6866890" h="3089275">
                  <a:moveTo>
                    <a:pt x="0" y="0"/>
                  </a:moveTo>
                  <a:lnTo>
                    <a:pt x="6866890" y="0"/>
                  </a:lnTo>
                  <a:lnTo>
                    <a:pt x="6866890" y="3089275"/>
                  </a:lnTo>
                  <a:lnTo>
                    <a:pt x="0" y="3089275"/>
                  </a:lnTo>
                  <a:lnTo>
                    <a:pt x="0" y="0"/>
                  </a:lnTo>
                  <a:close/>
                </a:path>
              </a:pathLst>
            </a:custGeom>
            <a:ln w="9525">
              <a:solidFill>
                <a:srgbClr val="000000"/>
              </a:solidFill>
            </a:ln>
          </p:spPr>
          <p:txBody>
            <a:bodyPr wrap="square" lIns="0" tIns="0" rIns="0" bIns="0" rtlCol="0"/>
            <a:lstStyle/>
            <a:p>
              <a:endParaRPr/>
            </a:p>
          </p:txBody>
        </p:sp>
        <p:sp>
          <p:nvSpPr>
            <p:cNvPr id="9" name="object 9"/>
            <p:cNvSpPr/>
            <p:nvPr/>
          </p:nvSpPr>
          <p:spPr>
            <a:xfrm>
              <a:off x="3431540" y="1806575"/>
              <a:ext cx="1561465" cy="248920"/>
            </a:xfrm>
            <a:custGeom>
              <a:avLst/>
              <a:gdLst/>
              <a:ahLst/>
              <a:cxnLst/>
              <a:rect l="l" t="t" r="r" b="b"/>
              <a:pathLst>
                <a:path w="1561464" h="248919">
                  <a:moveTo>
                    <a:pt x="0" y="0"/>
                  </a:moveTo>
                  <a:lnTo>
                    <a:pt x="1561464" y="0"/>
                  </a:lnTo>
                  <a:lnTo>
                    <a:pt x="1561464" y="248920"/>
                  </a:lnTo>
                  <a:lnTo>
                    <a:pt x="0" y="248920"/>
                  </a:lnTo>
                  <a:lnTo>
                    <a:pt x="0" y="0"/>
                  </a:lnTo>
                  <a:close/>
                </a:path>
              </a:pathLst>
            </a:custGeom>
            <a:ln w="25399">
              <a:solidFill>
                <a:srgbClr val="FF0000"/>
              </a:solidFill>
            </a:ln>
          </p:spPr>
          <p:txBody>
            <a:bodyPr wrap="square" lIns="0" tIns="0" rIns="0" bIns="0" rtlCol="0"/>
            <a:lstStyle/>
            <a:p>
              <a:endParaRPr/>
            </a:p>
          </p:txBody>
        </p:sp>
        <p:sp>
          <p:nvSpPr>
            <p:cNvPr id="10" name="object 10"/>
            <p:cNvSpPr/>
            <p:nvPr/>
          </p:nvSpPr>
          <p:spPr>
            <a:xfrm>
              <a:off x="4220210" y="1879599"/>
              <a:ext cx="1316990" cy="145415"/>
            </a:xfrm>
            <a:custGeom>
              <a:avLst/>
              <a:gdLst/>
              <a:ahLst/>
              <a:cxnLst/>
              <a:rect l="l" t="t" r="r" b="b"/>
              <a:pathLst>
                <a:path w="1316989" h="145414">
                  <a:moveTo>
                    <a:pt x="584200" y="0"/>
                  </a:moveTo>
                  <a:lnTo>
                    <a:pt x="0" y="0"/>
                  </a:lnTo>
                  <a:lnTo>
                    <a:pt x="0" y="120650"/>
                  </a:lnTo>
                  <a:lnTo>
                    <a:pt x="584200" y="120650"/>
                  </a:lnTo>
                  <a:lnTo>
                    <a:pt x="584200" y="0"/>
                  </a:lnTo>
                  <a:close/>
                </a:path>
                <a:path w="1316989" h="145414">
                  <a:moveTo>
                    <a:pt x="1316990" y="14605"/>
                  </a:moveTo>
                  <a:lnTo>
                    <a:pt x="808990" y="14605"/>
                  </a:lnTo>
                  <a:lnTo>
                    <a:pt x="808990" y="145415"/>
                  </a:lnTo>
                  <a:lnTo>
                    <a:pt x="1316990" y="145415"/>
                  </a:lnTo>
                  <a:lnTo>
                    <a:pt x="1316990" y="14605"/>
                  </a:lnTo>
                  <a:close/>
                </a:path>
              </a:pathLst>
            </a:custGeom>
            <a:solidFill>
              <a:srgbClr val="FFFFFF"/>
            </a:solidFill>
          </p:spPr>
          <p:txBody>
            <a:bodyPr wrap="square" lIns="0" tIns="0" rIns="0" bIns="0" rtlCol="0"/>
            <a:lstStyle/>
            <a:p>
              <a:endParaRPr/>
            </a:p>
          </p:txBody>
        </p:sp>
        <p:sp>
          <p:nvSpPr>
            <p:cNvPr id="11" name="object 11"/>
            <p:cNvSpPr/>
            <p:nvPr/>
          </p:nvSpPr>
          <p:spPr>
            <a:xfrm>
              <a:off x="4220209" y="1879600"/>
              <a:ext cx="584200" cy="120650"/>
            </a:xfrm>
            <a:custGeom>
              <a:avLst/>
              <a:gdLst/>
              <a:ahLst/>
              <a:cxnLst/>
              <a:rect l="l" t="t" r="r" b="b"/>
              <a:pathLst>
                <a:path w="584200" h="120650">
                  <a:moveTo>
                    <a:pt x="0" y="0"/>
                  </a:moveTo>
                  <a:lnTo>
                    <a:pt x="584200" y="0"/>
                  </a:lnTo>
                  <a:lnTo>
                    <a:pt x="584200" y="120650"/>
                  </a:lnTo>
                  <a:lnTo>
                    <a:pt x="0" y="120650"/>
                  </a:lnTo>
                  <a:lnTo>
                    <a:pt x="0" y="0"/>
                  </a:lnTo>
                  <a:close/>
                </a:path>
              </a:pathLst>
            </a:custGeom>
            <a:ln w="25400">
              <a:solidFill>
                <a:srgbClr val="FFFFFF"/>
              </a:solidFill>
            </a:ln>
          </p:spPr>
          <p:txBody>
            <a:bodyPr wrap="square" lIns="0" tIns="0" rIns="0" bIns="0" rtlCol="0"/>
            <a:lstStyle/>
            <a:p>
              <a:endParaRPr/>
            </a:p>
          </p:txBody>
        </p:sp>
      </p:grpSp>
      <p:grpSp>
        <p:nvGrpSpPr>
          <p:cNvPr id="12" name="object 12"/>
          <p:cNvGrpSpPr/>
          <p:nvPr/>
        </p:nvGrpSpPr>
        <p:grpSpPr>
          <a:xfrm>
            <a:off x="467042" y="5632437"/>
            <a:ext cx="6864984" cy="3071495"/>
            <a:chOff x="467042" y="5632437"/>
            <a:chExt cx="6864984" cy="3071495"/>
          </a:xfrm>
        </p:grpSpPr>
        <p:pic>
          <p:nvPicPr>
            <p:cNvPr id="13" name="object 13"/>
            <p:cNvPicPr/>
            <p:nvPr/>
          </p:nvPicPr>
          <p:blipFill>
            <a:blip r:embed="rId6" cstate="print"/>
            <a:stretch>
              <a:fillRect/>
            </a:stretch>
          </p:blipFill>
          <p:spPr>
            <a:xfrm>
              <a:off x="476262" y="5701409"/>
              <a:ext cx="6771021" cy="2956361"/>
            </a:xfrm>
            <a:prstGeom prst="rect">
              <a:avLst/>
            </a:prstGeom>
          </p:spPr>
        </p:pic>
        <p:sp>
          <p:nvSpPr>
            <p:cNvPr id="14" name="object 14"/>
            <p:cNvSpPr/>
            <p:nvPr/>
          </p:nvSpPr>
          <p:spPr>
            <a:xfrm>
              <a:off x="471805" y="5637199"/>
              <a:ext cx="6855459" cy="3061970"/>
            </a:xfrm>
            <a:custGeom>
              <a:avLst/>
              <a:gdLst/>
              <a:ahLst/>
              <a:cxnLst/>
              <a:rect l="l" t="t" r="r" b="b"/>
              <a:pathLst>
                <a:path w="6855459" h="3061970">
                  <a:moveTo>
                    <a:pt x="0" y="0"/>
                  </a:moveTo>
                  <a:lnTo>
                    <a:pt x="6855459" y="0"/>
                  </a:lnTo>
                  <a:lnTo>
                    <a:pt x="6855459" y="3061970"/>
                  </a:lnTo>
                  <a:lnTo>
                    <a:pt x="0" y="3061970"/>
                  </a:lnTo>
                  <a:lnTo>
                    <a:pt x="0" y="0"/>
                  </a:lnTo>
                  <a:close/>
                </a:path>
              </a:pathLst>
            </a:custGeom>
            <a:ln w="9525">
              <a:solidFill>
                <a:srgbClr val="000000"/>
              </a:solidFill>
            </a:ln>
          </p:spPr>
          <p:txBody>
            <a:bodyPr wrap="square" lIns="0" tIns="0" rIns="0" bIns="0" rtlCol="0"/>
            <a:lstStyle/>
            <a:p>
              <a:endParaRPr/>
            </a:p>
          </p:txBody>
        </p:sp>
        <p:sp>
          <p:nvSpPr>
            <p:cNvPr id="15" name="object 15"/>
            <p:cNvSpPr/>
            <p:nvPr/>
          </p:nvSpPr>
          <p:spPr>
            <a:xfrm>
              <a:off x="556895" y="6516039"/>
              <a:ext cx="1111250" cy="289560"/>
            </a:xfrm>
            <a:custGeom>
              <a:avLst/>
              <a:gdLst/>
              <a:ahLst/>
              <a:cxnLst/>
              <a:rect l="l" t="t" r="r" b="b"/>
              <a:pathLst>
                <a:path w="1111250" h="289559">
                  <a:moveTo>
                    <a:pt x="0" y="0"/>
                  </a:moveTo>
                  <a:lnTo>
                    <a:pt x="1111250" y="0"/>
                  </a:lnTo>
                  <a:lnTo>
                    <a:pt x="1111250" y="289559"/>
                  </a:lnTo>
                  <a:lnTo>
                    <a:pt x="0" y="289559"/>
                  </a:lnTo>
                  <a:lnTo>
                    <a:pt x="0" y="0"/>
                  </a:lnTo>
                  <a:close/>
                </a:path>
              </a:pathLst>
            </a:custGeom>
            <a:ln w="25400">
              <a:solidFill>
                <a:srgbClr val="FF0000"/>
              </a:solidFill>
            </a:ln>
          </p:spPr>
          <p:txBody>
            <a:bodyPr wrap="square" lIns="0" tIns="0" rIns="0" bIns="0" rtlCol="0"/>
            <a:lstStyle/>
            <a:p>
              <a:endParaRPr/>
            </a:p>
          </p:txBody>
        </p:sp>
        <p:sp>
          <p:nvSpPr>
            <p:cNvPr id="16" name="object 16"/>
            <p:cNvSpPr/>
            <p:nvPr/>
          </p:nvSpPr>
          <p:spPr>
            <a:xfrm>
              <a:off x="4210050" y="6227114"/>
              <a:ext cx="1312545" cy="143510"/>
            </a:xfrm>
            <a:custGeom>
              <a:avLst/>
              <a:gdLst/>
              <a:ahLst/>
              <a:cxnLst/>
              <a:rect l="l" t="t" r="r" b="b"/>
              <a:pathLst>
                <a:path w="1312545" h="143510">
                  <a:moveTo>
                    <a:pt x="584200" y="0"/>
                  </a:moveTo>
                  <a:lnTo>
                    <a:pt x="0" y="0"/>
                  </a:lnTo>
                  <a:lnTo>
                    <a:pt x="0" y="120650"/>
                  </a:lnTo>
                  <a:lnTo>
                    <a:pt x="584200" y="120650"/>
                  </a:lnTo>
                  <a:lnTo>
                    <a:pt x="584200" y="0"/>
                  </a:lnTo>
                  <a:close/>
                </a:path>
                <a:path w="1312545" h="143510">
                  <a:moveTo>
                    <a:pt x="1312545" y="12700"/>
                  </a:moveTo>
                  <a:lnTo>
                    <a:pt x="804545" y="12700"/>
                  </a:lnTo>
                  <a:lnTo>
                    <a:pt x="804545" y="143510"/>
                  </a:lnTo>
                  <a:lnTo>
                    <a:pt x="1312545" y="143510"/>
                  </a:lnTo>
                  <a:lnTo>
                    <a:pt x="1312545" y="12700"/>
                  </a:lnTo>
                  <a:close/>
                </a:path>
              </a:pathLst>
            </a:custGeom>
            <a:solidFill>
              <a:srgbClr val="FFFFFF"/>
            </a:solidFill>
          </p:spPr>
          <p:txBody>
            <a:bodyPr wrap="square" lIns="0" tIns="0" rIns="0" bIns="0" rtlCol="0"/>
            <a:lstStyle/>
            <a:p>
              <a:endParaRPr/>
            </a:p>
          </p:txBody>
        </p:sp>
        <p:sp>
          <p:nvSpPr>
            <p:cNvPr id="17" name="object 17"/>
            <p:cNvSpPr/>
            <p:nvPr/>
          </p:nvSpPr>
          <p:spPr>
            <a:xfrm>
              <a:off x="4210050" y="6227114"/>
              <a:ext cx="584200" cy="120650"/>
            </a:xfrm>
            <a:custGeom>
              <a:avLst/>
              <a:gdLst/>
              <a:ahLst/>
              <a:cxnLst/>
              <a:rect l="l" t="t" r="r" b="b"/>
              <a:pathLst>
                <a:path w="584200" h="120650">
                  <a:moveTo>
                    <a:pt x="0" y="0"/>
                  </a:moveTo>
                  <a:lnTo>
                    <a:pt x="584200" y="0"/>
                  </a:lnTo>
                  <a:lnTo>
                    <a:pt x="584200" y="120650"/>
                  </a:lnTo>
                  <a:lnTo>
                    <a:pt x="0" y="120650"/>
                  </a:lnTo>
                  <a:lnTo>
                    <a:pt x="0" y="0"/>
                  </a:lnTo>
                  <a:close/>
                </a:path>
              </a:pathLst>
            </a:custGeom>
            <a:ln w="25400">
              <a:solidFill>
                <a:srgbClr val="FFFFFF"/>
              </a:solidFill>
            </a:ln>
          </p:spPr>
          <p:txBody>
            <a:bodyPr wrap="square" lIns="0" tIns="0" rIns="0" bIns="0" rtlCol="0"/>
            <a:lstStyle/>
            <a:p>
              <a:endParaRPr/>
            </a:p>
          </p:txBody>
        </p:sp>
      </p:grpSp>
      <p:sp>
        <p:nvSpPr>
          <p:cNvPr id="18" name="object 18"/>
          <p:cNvSpPr txBox="1"/>
          <p:nvPr/>
        </p:nvSpPr>
        <p:spPr>
          <a:xfrm>
            <a:off x="444500" y="9324657"/>
            <a:ext cx="1397635" cy="165100"/>
          </a:xfrm>
          <a:prstGeom prst="rect">
            <a:avLst/>
          </a:prstGeom>
        </p:spPr>
        <p:txBody>
          <a:bodyPr vert="horz" wrap="square" lIns="0" tIns="0" rIns="0" bIns="0" rtlCol="0">
            <a:spAutoFit/>
          </a:bodyPr>
          <a:lstStyle/>
          <a:p>
            <a:pPr marL="12700">
              <a:lnSpc>
                <a:spcPts val="1145"/>
              </a:lnSpc>
            </a:pPr>
            <a:r>
              <a:rPr sz="1100" i="1" spc="-5" dirty="0">
                <a:latin typeface="Calibri"/>
                <a:cs typeface="Calibri"/>
              </a:rPr>
              <a:t>Last</a:t>
            </a:r>
            <a:r>
              <a:rPr sz="1100" i="1" spc="-20" dirty="0">
                <a:latin typeface="Calibri"/>
                <a:cs typeface="Calibri"/>
              </a:rPr>
              <a:t> </a:t>
            </a:r>
            <a:r>
              <a:rPr sz="1100" i="1" spc="-5" dirty="0">
                <a:latin typeface="Calibri"/>
                <a:cs typeface="Calibri"/>
              </a:rPr>
              <a:t>updated</a:t>
            </a:r>
            <a:r>
              <a:rPr sz="1100" i="1" spc="-15" dirty="0">
                <a:latin typeface="Calibri"/>
                <a:cs typeface="Calibri"/>
              </a:rPr>
              <a:t> </a:t>
            </a:r>
            <a:r>
              <a:rPr sz="1100" i="1" spc="-5" dirty="0">
                <a:latin typeface="Calibri"/>
                <a:cs typeface="Calibri"/>
              </a:rPr>
              <a:t>5/26/2020</a:t>
            </a:r>
            <a:endParaRPr sz="1100">
              <a:latin typeface="Calibri"/>
              <a:cs typeface="Calibri"/>
            </a:endParaRPr>
          </a:p>
        </p:txBody>
      </p:sp>
      <p:sp>
        <p:nvSpPr>
          <p:cNvPr id="19" name="object 19"/>
          <p:cNvSpPr txBox="1"/>
          <p:nvPr/>
        </p:nvSpPr>
        <p:spPr>
          <a:xfrm>
            <a:off x="6757416" y="9324657"/>
            <a:ext cx="218440" cy="165100"/>
          </a:xfrm>
          <a:prstGeom prst="rect">
            <a:avLst/>
          </a:prstGeom>
        </p:spPr>
        <p:txBody>
          <a:bodyPr vert="horz" wrap="square" lIns="0" tIns="0" rIns="0" bIns="0" rtlCol="0">
            <a:spAutoFit/>
          </a:bodyPr>
          <a:lstStyle/>
          <a:p>
            <a:pPr marL="38100">
              <a:lnSpc>
                <a:spcPts val="1145"/>
              </a:lnSpc>
            </a:pPr>
            <a:r>
              <a:rPr sz="1100" spc="-5" dirty="0">
                <a:latin typeface="Calibri"/>
                <a:cs typeface="Calibri"/>
              </a:rPr>
              <a:t>9</a:t>
            </a:r>
            <a:endParaRPr sz="1100">
              <a:latin typeface="Calibri"/>
              <a:cs typeface="Calibri"/>
            </a:endParaRPr>
          </a:p>
        </p:txBody>
      </p:sp>
      <p:pic>
        <p:nvPicPr>
          <p:cNvPr id="20" name="Audio 19">
            <a:hlinkClick r:id="" action="ppaction://media"/>
            <a:extLst>
              <a:ext uri="{FF2B5EF4-FFF2-40B4-BE49-F238E27FC236}">
                <a16:creationId xmlns:a16="http://schemas.microsoft.com/office/drawing/2014/main" id="{791F15C0-DDA3-4607-AF9D-845A1E3A52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34"/>
    </mc:Choice>
    <mc:Fallback xmlns="">
      <p:transition spd="slow" advTm="16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8786" y="9276078"/>
            <a:ext cx="6894195" cy="0"/>
          </a:xfrm>
          <a:custGeom>
            <a:avLst/>
            <a:gdLst/>
            <a:ahLst/>
            <a:cxnLst/>
            <a:rect l="l" t="t" r="r" b="b"/>
            <a:pathLst>
              <a:path w="6894195">
                <a:moveTo>
                  <a:pt x="0" y="0"/>
                </a:moveTo>
                <a:lnTo>
                  <a:pt x="6894195" y="0"/>
                </a:lnTo>
              </a:path>
            </a:pathLst>
          </a:custGeom>
          <a:ln w="8572">
            <a:solidFill>
              <a:srgbClr val="DADADB"/>
            </a:solidFill>
          </a:ln>
        </p:spPr>
        <p:txBody>
          <a:bodyPr wrap="square" lIns="0" tIns="0" rIns="0" bIns="0" rtlCol="0"/>
          <a:lstStyle/>
          <a:p>
            <a:endParaRPr/>
          </a:p>
        </p:txBody>
      </p:sp>
      <p:grpSp>
        <p:nvGrpSpPr>
          <p:cNvPr id="3" name="object 3"/>
          <p:cNvGrpSpPr/>
          <p:nvPr/>
        </p:nvGrpSpPr>
        <p:grpSpPr>
          <a:xfrm>
            <a:off x="467042" y="5763577"/>
            <a:ext cx="6477000" cy="2990215"/>
            <a:chOff x="467042" y="5763577"/>
            <a:chExt cx="6477000" cy="2990215"/>
          </a:xfrm>
        </p:grpSpPr>
        <p:pic>
          <p:nvPicPr>
            <p:cNvPr id="4" name="object 4"/>
            <p:cNvPicPr/>
            <p:nvPr/>
          </p:nvPicPr>
          <p:blipFill>
            <a:blip r:embed="rId4" cstate="print"/>
            <a:stretch>
              <a:fillRect/>
            </a:stretch>
          </p:blipFill>
          <p:spPr>
            <a:xfrm>
              <a:off x="585402" y="5881935"/>
              <a:ext cx="6167129" cy="2728751"/>
            </a:xfrm>
            <a:prstGeom prst="rect">
              <a:avLst/>
            </a:prstGeom>
          </p:spPr>
        </p:pic>
        <p:sp>
          <p:nvSpPr>
            <p:cNvPr id="5" name="object 5"/>
            <p:cNvSpPr/>
            <p:nvPr/>
          </p:nvSpPr>
          <p:spPr>
            <a:xfrm>
              <a:off x="471805" y="5768340"/>
              <a:ext cx="6467475" cy="2980690"/>
            </a:xfrm>
            <a:custGeom>
              <a:avLst/>
              <a:gdLst/>
              <a:ahLst/>
              <a:cxnLst/>
              <a:rect l="l" t="t" r="r" b="b"/>
              <a:pathLst>
                <a:path w="6467475" h="2980690">
                  <a:moveTo>
                    <a:pt x="0" y="0"/>
                  </a:moveTo>
                  <a:lnTo>
                    <a:pt x="6467475" y="0"/>
                  </a:lnTo>
                  <a:lnTo>
                    <a:pt x="6467475" y="2980690"/>
                  </a:lnTo>
                  <a:lnTo>
                    <a:pt x="0" y="2980690"/>
                  </a:lnTo>
                  <a:lnTo>
                    <a:pt x="0" y="0"/>
                  </a:lnTo>
                  <a:close/>
                </a:path>
              </a:pathLst>
            </a:custGeom>
            <a:ln w="9525">
              <a:solidFill>
                <a:srgbClr val="000000"/>
              </a:solidFill>
            </a:ln>
          </p:spPr>
          <p:txBody>
            <a:bodyPr wrap="square" lIns="0" tIns="0" rIns="0" bIns="0" rtlCol="0"/>
            <a:lstStyle/>
            <a:p>
              <a:endParaRPr/>
            </a:p>
          </p:txBody>
        </p:sp>
        <p:sp>
          <p:nvSpPr>
            <p:cNvPr id="6" name="object 6"/>
            <p:cNvSpPr/>
            <p:nvPr/>
          </p:nvSpPr>
          <p:spPr>
            <a:xfrm>
              <a:off x="1986915" y="7092315"/>
              <a:ext cx="614680" cy="108585"/>
            </a:xfrm>
            <a:custGeom>
              <a:avLst/>
              <a:gdLst/>
              <a:ahLst/>
              <a:cxnLst/>
              <a:rect l="l" t="t" r="r" b="b"/>
              <a:pathLst>
                <a:path w="614680" h="108584">
                  <a:moveTo>
                    <a:pt x="614680" y="0"/>
                  </a:moveTo>
                  <a:lnTo>
                    <a:pt x="0" y="0"/>
                  </a:lnTo>
                  <a:lnTo>
                    <a:pt x="0" y="108584"/>
                  </a:lnTo>
                  <a:lnTo>
                    <a:pt x="614680" y="108584"/>
                  </a:lnTo>
                  <a:lnTo>
                    <a:pt x="614680" y="0"/>
                  </a:lnTo>
                  <a:close/>
                </a:path>
              </a:pathLst>
            </a:custGeom>
            <a:solidFill>
              <a:srgbClr val="FFFFFF"/>
            </a:solidFill>
          </p:spPr>
          <p:txBody>
            <a:bodyPr wrap="square" lIns="0" tIns="0" rIns="0" bIns="0" rtlCol="0"/>
            <a:lstStyle/>
            <a:p>
              <a:endParaRPr/>
            </a:p>
          </p:txBody>
        </p:sp>
        <p:sp>
          <p:nvSpPr>
            <p:cNvPr id="7" name="object 7"/>
            <p:cNvSpPr/>
            <p:nvPr/>
          </p:nvSpPr>
          <p:spPr>
            <a:xfrm>
              <a:off x="1986915" y="7092315"/>
              <a:ext cx="614680" cy="108585"/>
            </a:xfrm>
            <a:custGeom>
              <a:avLst/>
              <a:gdLst/>
              <a:ahLst/>
              <a:cxnLst/>
              <a:rect l="l" t="t" r="r" b="b"/>
              <a:pathLst>
                <a:path w="614680" h="108584">
                  <a:moveTo>
                    <a:pt x="0" y="0"/>
                  </a:moveTo>
                  <a:lnTo>
                    <a:pt x="614680" y="0"/>
                  </a:lnTo>
                  <a:lnTo>
                    <a:pt x="614680" y="108584"/>
                  </a:lnTo>
                  <a:lnTo>
                    <a:pt x="0" y="108584"/>
                  </a:lnTo>
                  <a:lnTo>
                    <a:pt x="0" y="0"/>
                  </a:lnTo>
                  <a:close/>
                </a:path>
              </a:pathLst>
            </a:custGeom>
            <a:ln w="25400">
              <a:solidFill>
                <a:srgbClr val="FFFFFF"/>
              </a:solidFill>
            </a:ln>
          </p:spPr>
          <p:txBody>
            <a:bodyPr wrap="square" lIns="0" tIns="0" rIns="0" bIns="0" rtlCol="0"/>
            <a:lstStyle/>
            <a:p>
              <a:endParaRPr/>
            </a:p>
          </p:txBody>
        </p:sp>
        <p:sp>
          <p:nvSpPr>
            <p:cNvPr id="8" name="object 8"/>
            <p:cNvSpPr/>
            <p:nvPr/>
          </p:nvSpPr>
          <p:spPr>
            <a:xfrm>
              <a:off x="4716145" y="6371590"/>
              <a:ext cx="614680" cy="108585"/>
            </a:xfrm>
            <a:custGeom>
              <a:avLst/>
              <a:gdLst/>
              <a:ahLst/>
              <a:cxnLst/>
              <a:rect l="l" t="t" r="r" b="b"/>
              <a:pathLst>
                <a:path w="614679" h="108585">
                  <a:moveTo>
                    <a:pt x="614679" y="0"/>
                  </a:moveTo>
                  <a:lnTo>
                    <a:pt x="0" y="0"/>
                  </a:lnTo>
                  <a:lnTo>
                    <a:pt x="0" y="108585"/>
                  </a:lnTo>
                  <a:lnTo>
                    <a:pt x="614679" y="108585"/>
                  </a:lnTo>
                  <a:lnTo>
                    <a:pt x="614679" y="0"/>
                  </a:lnTo>
                  <a:close/>
                </a:path>
              </a:pathLst>
            </a:custGeom>
            <a:solidFill>
              <a:srgbClr val="FFFFFF"/>
            </a:solidFill>
          </p:spPr>
          <p:txBody>
            <a:bodyPr wrap="square" lIns="0" tIns="0" rIns="0" bIns="0" rtlCol="0"/>
            <a:lstStyle/>
            <a:p>
              <a:endParaRPr/>
            </a:p>
          </p:txBody>
        </p:sp>
        <p:sp>
          <p:nvSpPr>
            <p:cNvPr id="9" name="object 9"/>
            <p:cNvSpPr/>
            <p:nvPr/>
          </p:nvSpPr>
          <p:spPr>
            <a:xfrm>
              <a:off x="4716145" y="6371590"/>
              <a:ext cx="614680" cy="108585"/>
            </a:xfrm>
            <a:custGeom>
              <a:avLst/>
              <a:gdLst/>
              <a:ahLst/>
              <a:cxnLst/>
              <a:rect l="l" t="t" r="r" b="b"/>
              <a:pathLst>
                <a:path w="614679" h="108585">
                  <a:moveTo>
                    <a:pt x="0" y="0"/>
                  </a:moveTo>
                  <a:lnTo>
                    <a:pt x="614679" y="0"/>
                  </a:lnTo>
                  <a:lnTo>
                    <a:pt x="614679" y="108585"/>
                  </a:lnTo>
                  <a:lnTo>
                    <a:pt x="0" y="108585"/>
                  </a:lnTo>
                  <a:lnTo>
                    <a:pt x="0" y="0"/>
                  </a:lnTo>
                  <a:close/>
                </a:path>
              </a:pathLst>
            </a:custGeom>
            <a:ln w="25400">
              <a:solidFill>
                <a:srgbClr val="FFFFFF"/>
              </a:solidFill>
            </a:ln>
          </p:spPr>
          <p:txBody>
            <a:bodyPr wrap="square" lIns="0" tIns="0" rIns="0" bIns="0" rtlCol="0"/>
            <a:lstStyle/>
            <a:p>
              <a:endParaRPr/>
            </a:p>
          </p:txBody>
        </p:sp>
        <p:sp>
          <p:nvSpPr>
            <p:cNvPr id="10" name="object 10"/>
            <p:cNvSpPr/>
            <p:nvPr/>
          </p:nvSpPr>
          <p:spPr>
            <a:xfrm>
              <a:off x="3987164" y="6354445"/>
              <a:ext cx="537210" cy="108585"/>
            </a:xfrm>
            <a:custGeom>
              <a:avLst/>
              <a:gdLst/>
              <a:ahLst/>
              <a:cxnLst/>
              <a:rect l="l" t="t" r="r" b="b"/>
              <a:pathLst>
                <a:path w="537210" h="108585">
                  <a:moveTo>
                    <a:pt x="537210" y="0"/>
                  </a:moveTo>
                  <a:lnTo>
                    <a:pt x="0" y="0"/>
                  </a:lnTo>
                  <a:lnTo>
                    <a:pt x="0" y="108585"/>
                  </a:lnTo>
                  <a:lnTo>
                    <a:pt x="537210" y="108585"/>
                  </a:lnTo>
                  <a:lnTo>
                    <a:pt x="537210" y="0"/>
                  </a:lnTo>
                  <a:close/>
                </a:path>
              </a:pathLst>
            </a:custGeom>
            <a:solidFill>
              <a:srgbClr val="FFFFFF"/>
            </a:solidFill>
          </p:spPr>
          <p:txBody>
            <a:bodyPr wrap="square" lIns="0" tIns="0" rIns="0" bIns="0" rtlCol="0"/>
            <a:lstStyle/>
            <a:p>
              <a:endParaRPr/>
            </a:p>
          </p:txBody>
        </p:sp>
        <p:sp>
          <p:nvSpPr>
            <p:cNvPr id="11" name="object 11"/>
            <p:cNvSpPr/>
            <p:nvPr/>
          </p:nvSpPr>
          <p:spPr>
            <a:xfrm>
              <a:off x="3987164" y="6354445"/>
              <a:ext cx="537210" cy="108585"/>
            </a:xfrm>
            <a:custGeom>
              <a:avLst/>
              <a:gdLst/>
              <a:ahLst/>
              <a:cxnLst/>
              <a:rect l="l" t="t" r="r" b="b"/>
              <a:pathLst>
                <a:path w="537210" h="108585">
                  <a:moveTo>
                    <a:pt x="0" y="0"/>
                  </a:moveTo>
                  <a:lnTo>
                    <a:pt x="537210" y="0"/>
                  </a:lnTo>
                  <a:lnTo>
                    <a:pt x="537210" y="108585"/>
                  </a:lnTo>
                  <a:lnTo>
                    <a:pt x="0" y="108585"/>
                  </a:lnTo>
                  <a:lnTo>
                    <a:pt x="0" y="0"/>
                  </a:lnTo>
                  <a:close/>
                </a:path>
              </a:pathLst>
            </a:custGeom>
            <a:ln w="25400">
              <a:solidFill>
                <a:srgbClr val="FFFFFF"/>
              </a:solidFill>
            </a:ln>
          </p:spPr>
          <p:txBody>
            <a:bodyPr wrap="square" lIns="0" tIns="0" rIns="0" bIns="0" rtlCol="0"/>
            <a:lstStyle/>
            <a:p>
              <a:endParaRPr/>
            </a:p>
          </p:txBody>
        </p:sp>
        <p:sp>
          <p:nvSpPr>
            <p:cNvPr id="12" name="object 12"/>
            <p:cNvSpPr/>
            <p:nvPr/>
          </p:nvSpPr>
          <p:spPr>
            <a:xfrm>
              <a:off x="3684269" y="6580505"/>
              <a:ext cx="1312545" cy="470534"/>
            </a:xfrm>
            <a:custGeom>
              <a:avLst/>
              <a:gdLst/>
              <a:ahLst/>
              <a:cxnLst/>
              <a:rect l="l" t="t" r="r" b="b"/>
              <a:pathLst>
                <a:path w="1312545" h="470534">
                  <a:moveTo>
                    <a:pt x="0" y="0"/>
                  </a:moveTo>
                  <a:lnTo>
                    <a:pt x="1312545" y="0"/>
                  </a:lnTo>
                  <a:lnTo>
                    <a:pt x="1312545" y="470535"/>
                  </a:lnTo>
                  <a:lnTo>
                    <a:pt x="0" y="470535"/>
                  </a:lnTo>
                  <a:lnTo>
                    <a:pt x="0" y="0"/>
                  </a:lnTo>
                  <a:close/>
                </a:path>
              </a:pathLst>
            </a:custGeom>
            <a:ln w="25399">
              <a:solidFill>
                <a:srgbClr val="FF0000"/>
              </a:solidFill>
            </a:ln>
          </p:spPr>
          <p:txBody>
            <a:bodyPr wrap="square" lIns="0" tIns="0" rIns="0" bIns="0" rtlCol="0"/>
            <a:lstStyle/>
            <a:p>
              <a:endParaRPr/>
            </a:p>
          </p:txBody>
        </p:sp>
      </p:grpSp>
      <p:graphicFrame>
        <p:nvGraphicFramePr>
          <p:cNvPr id="13" name="object 13"/>
          <p:cNvGraphicFramePr>
            <a:graphicFrameLocks noGrp="1"/>
          </p:cNvGraphicFramePr>
          <p:nvPr/>
        </p:nvGraphicFramePr>
        <p:xfrm>
          <a:off x="457200" y="533400"/>
          <a:ext cx="5878830" cy="545591"/>
        </p:xfrm>
        <a:graphic>
          <a:graphicData uri="http://schemas.openxmlformats.org/drawingml/2006/table">
            <a:tbl>
              <a:tblPr firstRow="1" bandRow="1">
                <a:tableStyleId>{2D5ABB26-0587-4C30-8999-92F81FD0307C}</a:tableStyleId>
              </a:tblPr>
              <a:tblGrid>
                <a:gridCol w="805180">
                  <a:extLst>
                    <a:ext uri="{9D8B030D-6E8A-4147-A177-3AD203B41FA5}">
                      <a16:colId xmlns:a16="http://schemas.microsoft.com/office/drawing/2014/main" val="20000"/>
                    </a:ext>
                  </a:extLst>
                </a:gridCol>
                <a:gridCol w="5073650">
                  <a:extLst>
                    <a:ext uri="{9D8B030D-6E8A-4147-A177-3AD203B41FA5}">
                      <a16:colId xmlns:a16="http://schemas.microsoft.com/office/drawing/2014/main" val="20001"/>
                    </a:ext>
                  </a:extLst>
                </a:gridCol>
              </a:tblGrid>
              <a:tr h="268217">
                <a:tc>
                  <a:txBody>
                    <a:bodyPr/>
                    <a:lstStyle/>
                    <a:p>
                      <a:pPr algn="ctr">
                        <a:lnSpc>
                          <a:spcPct val="100000"/>
                        </a:lnSpc>
                        <a:spcBef>
                          <a:spcPts val="305"/>
                        </a:spcBef>
                      </a:pPr>
                      <a:r>
                        <a:rPr sz="1100" b="1" spc="-5" dirty="0">
                          <a:latin typeface="Calibri"/>
                          <a:cs typeface="Calibri"/>
                        </a:rPr>
                        <a:t>Step</a:t>
                      </a:r>
                      <a:endParaRPr sz="11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8580">
                        <a:lnSpc>
                          <a:spcPct val="100000"/>
                        </a:lnSpc>
                        <a:spcBef>
                          <a:spcPts val="305"/>
                        </a:spcBef>
                      </a:pPr>
                      <a:r>
                        <a:rPr sz="1100" b="1" spc="-5" dirty="0">
                          <a:latin typeface="Calibri"/>
                          <a:cs typeface="Calibri"/>
                        </a:rPr>
                        <a:t>Action</a:t>
                      </a:r>
                      <a:endParaRPr sz="11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277374">
                <a:tc>
                  <a:txBody>
                    <a:bodyPr/>
                    <a:lstStyle/>
                    <a:p>
                      <a:pPr algn="ctr">
                        <a:lnSpc>
                          <a:spcPct val="100000"/>
                        </a:lnSpc>
                        <a:spcBef>
                          <a:spcPts val="310"/>
                        </a:spcBef>
                      </a:pPr>
                      <a:r>
                        <a:rPr sz="1100" spc="-5" dirty="0">
                          <a:latin typeface="Calibri"/>
                          <a:cs typeface="Calibri"/>
                        </a:rPr>
                        <a:t>18.</a:t>
                      </a:r>
                      <a:endParaRPr sz="1100">
                        <a:latin typeface="Calibri"/>
                        <a:cs typeface="Calibri"/>
                      </a:endParaRPr>
                    </a:p>
                  </a:txBody>
                  <a:tcPr marL="0" marR="0" marT="393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310"/>
                        </a:spcBef>
                      </a:pPr>
                      <a:r>
                        <a:rPr sz="1100" spc="-5" dirty="0">
                          <a:latin typeface="Calibri"/>
                          <a:cs typeface="Calibri"/>
                        </a:rPr>
                        <a:t>Enter the appropriate </a:t>
                      </a:r>
                      <a:r>
                        <a:rPr sz="1100" b="1" spc="-5" dirty="0">
                          <a:solidFill>
                            <a:srgbClr val="782C40"/>
                          </a:solidFill>
                          <a:latin typeface="Calibri"/>
                          <a:cs typeface="Calibri"/>
                        </a:rPr>
                        <a:t>Weekly Std</a:t>
                      </a:r>
                      <a:r>
                        <a:rPr sz="1100" b="1" dirty="0">
                          <a:solidFill>
                            <a:srgbClr val="782C40"/>
                          </a:solidFill>
                          <a:latin typeface="Calibri"/>
                          <a:cs typeface="Calibri"/>
                        </a:rPr>
                        <a:t> </a:t>
                      </a:r>
                      <a:r>
                        <a:rPr sz="1100" b="1" spc="-5" dirty="0">
                          <a:solidFill>
                            <a:srgbClr val="782C40"/>
                          </a:solidFill>
                          <a:latin typeface="Calibri"/>
                          <a:cs typeface="Calibri"/>
                        </a:rPr>
                        <a:t>Hours</a:t>
                      </a:r>
                      <a:r>
                        <a:rPr sz="1100" spc="-5" dirty="0">
                          <a:latin typeface="Calibri"/>
                          <a:cs typeface="Calibri"/>
                        </a:rPr>
                        <a:t>.</a:t>
                      </a:r>
                      <a:endParaRPr sz="1100">
                        <a:latin typeface="Calibri"/>
                        <a:cs typeface="Calibri"/>
                      </a:endParaRPr>
                    </a:p>
                  </a:txBody>
                  <a:tcPr marL="0" marR="0" marT="393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14" name="object 14"/>
          <p:cNvGraphicFramePr>
            <a:graphicFrameLocks noGrp="1"/>
          </p:cNvGraphicFramePr>
          <p:nvPr/>
        </p:nvGraphicFramePr>
        <p:xfrm>
          <a:off x="457200" y="4650485"/>
          <a:ext cx="5878830" cy="882394"/>
        </p:xfrm>
        <a:graphic>
          <a:graphicData uri="http://schemas.openxmlformats.org/drawingml/2006/table">
            <a:tbl>
              <a:tblPr firstRow="1" bandRow="1">
                <a:tableStyleId>{2D5ABB26-0587-4C30-8999-92F81FD0307C}</a:tableStyleId>
              </a:tblPr>
              <a:tblGrid>
                <a:gridCol w="805180">
                  <a:extLst>
                    <a:ext uri="{9D8B030D-6E8A-4147-A177-3AD203B41FA5}">
                      <a16:colId xmlns:a16="http://schemas.microsoft.com/office/drawing/2014/main" val="20000"/>
                    </a:ext>
                  </a:extLst>
                </a:gridCol>
                <a:gridCol w="5073650">
                  <a:extLst>
                    <a:ext uri="{9D8B030D-6E8A-4147-A177-3AD203B41FA5}">
                      <a16:colId xmlns:a16="http://schemas.microsoft.com/office/drawing/2014/main" val="20001"/>
                    </a:ext>
                  </a:extLst>
                </a:gridCol>
              </a:tblGrid>
              <a:tr h="296417">
                <a:tc>
                  <a:txBody>
                    <a:bodyPr/>
                    <a:lstStyle/>
                    <a:p>
                      <a:pPr algn="ctr">
                        <a:lnSpc>
                          <a:spcPct val="100000"/>
                        </a:lnSpc>
                        <a:spcBef>
                          <a:spcPts val="385"/>
                        </a:spcBef>
                      </a:pPr>
                      <a:r>
                        <a:rPr sz="1100" b="1" spc="-5" dirty="0">
                          <a:latin typeface="Calibri"/>
                          <a:cs typeface="Calibri"/>
                        </a:rPr>
                        <a:t>Step</a:t>
                      </a:r>
                      <a:endParaRPr sz="1100">
                        <a:latin typeface="Calibri"/>
                        <a:cs typeface="Calibri"/>
                      </a:endParaRPr>
                    </a:p>
                  </a:txBody>
                  <a:tcPr marL="0" marR="0" marT="488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8580">
                        <a:lnSpc>
                          <a:spcPct val="100000"/>
                        </a:lnSpc>
                        <a:spcBef>
                          <a:spcPts val="385"/>
                        </a:spcBef>
                      </a:pPr>
                      <a:r>
                        <a:rPr sz="1100" b="1" spc="-5" dirty="0">
                          <a:latin typeface="Calibri"/>
                          <a:cs typeface="Calibri"/>
                        </a:rPr>
                        <a:t>Action</a:t>
                      </a:r>
                      <a:endParaRPr sz="1100">
                        <a:latin typeface="Calibri"/>
                        <a:cs typeface="Calibri"/>
                      </a:endParaRPr>
                    </a:p>
                  </a:txBody>
                  <a:tcPr marL="0" marR="0" marT="488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585977">
                <a:tc>
                  <a:txBody>
                    <a:bodyPr/>
                    <a:lstStyle/>
                    <a:p>
                      <a:pPr marL="2540" algn="ctr">
                        <a:lnSpc>
                          <a:spcPct val="100000"/>
                        </a:lnSpc>
                        <a:spcBef>
                          <a:spcPts val="70"/>
                        </a:spcBef>
                      </a:pPr>
                      <a:r>
                        <a:rPr sz="1100" spc="-5" dirty="0">
                          <a:latin typeface="Calibri"/>
                          <a:cs typeface="Calibri"/>
                        </a:rPr>
                        <a:t>19.</a:t>
                      </a:r>
                      <a:endParaRPr sz="1100">
                        <a:latin typeface="Calibri"/>
                        <a:cs typeface="Calibri"/>
                      </a:endParaRPr>
                    </a:p>
                  </a:txBody>
                  <a:tcPr marL="0" marR="0" marT="8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275"/>
                        </a:spcBef>
                      </a:pPr>
                      <a:r>
                        <a:rPr sz="1100" spc="-5" dirty="0">
                          <a:latin typeface="Calibri"/>
                          <a:cs typeface="Calibri"/>
                        </a:rPr>
                        <a:t>Click</a:t>
                      </a:r>
                      <a:r>
                        <a:rPr sz="1100" spc="-10" dirty="0">
                          <a:latin typeface="Calibri"/>
                          <a:cs typeface="Calibri"/>
                        </a:rPr>
                        <a:t> </a:t>
                      </a:r>
                      <a:r>
                        <a:rPr sz="1100" spc="-5" dirty="0">
                          <a:latin typeface="Calibri"/>
                          <a:cs typeface="Calibri"/>
                        </a:rPr>
                        <a:t>the </a:t>
                      </a:r>
                      <a:r>
                        <a:rPr sz="1100" b="1" spc="-5" dirty="0">
                          <a:solidFill>
                            <a:srgbClr val="782C40"/>
                          </a:solidFill>
                          <a:latin typeface="Calibri"/>
                          <a:cs typeface="Calibri"/>
                        </a:rPr>
                        <a:t>U.S.</a:t>
                      </a:r>
                      <a:r>
                        <a:rPr sz="1100" b="1" spc="-10" dirty="0">
                          <a:solidFill>
                            <a:srgbClr val="782C40"/>
                          </a:solidFill>
                          <a:latin typeface="Calibri"/>
                          <a:cs typeface="Calibri"/>
                        </a:rPr>
                        <a:t> </a:t>
                      </a:r>
                      <a:r>
                        <a:rPr sz="1100" b="1" spc="-5" dirty="0">
                          <a:solidFill>
                            <a:srgbClr val="782C40"/>
                          </a:solidFill>
                          <a:latin typeface="Calibri"/>
                          <a:cs typeface="Calibri"/>
                        </a:rPr>
                        <a:t>Citizen? </a:t>
                      </a:r>
                      <a:r>
                        <a:rPr sz="1100" spc="-5" dirty="0">
                          <a:latin typeface="Calibri"/>
                          <a:cs typeface="Calibri"/>
                        </a:rPr>
                        <a:t>list.</a:t>
                      </a:r>
                      <a:endParaRPr sz="1100">
                        <a:latin typeface="Calibri"/>
                        <a:cs typeface="Calibri"/>
                      </a:endParaRPr>
                    </a:p>
                    <a:p>
                      <a:pPr marL="68580">
                        <a:lnSpc>
                          <a:spcPct val="100000"/>
                        </a:lnSpc>
                        <a:spcBef>
                          <a:spcPts val="15"/>
                        </a:spcBef>
                      </a:pPr>
                      <a:r>
                        <a:rPr sz="1100" spc="-5" dirty="0">
                          <a:latin typeface="Calibri"/>
                          <a:cs typeface="Calibri"/>
                        </a:rPr>
                        <a:t>Select</a:t>
                      </a:r>
                      <a:r>
                        <a:rPr sz="110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appropriate</a:t>
                      </a:r>
                      <a:r>
                        <a:rPr sz="1100" dirty="0">
                          <a:latin typeface="Calibri"/>
                          <a:cs typeface="Calibri"/>
                        </a:rPr>
                        <a:t> </a:t>
                      </a:r>
                      <a:r>
                        <a:rPr sz="1100" spc="-5" dirty="0">
                          <a:latin typeface="Calibri"/>
                          <a:cs typeface="Calibri"/>
                        </a:rPr>
                        <a:t>answer</a:t>
                      </a:r>
                      <a:r>
                        <a:rPr sz="1100" dirty="0">
                          <a:latin typeface="Calibri"/>
                          <a:cs typeface="Calibri"/>
                        </a:rPr>
                        <a:t> </a:t>
                      </a:r>
                      <a:r>
                        <a:rPr sz="1100" spc="-5" dirty="0">
                          <a:latin typeface="Calibri"/>
                          <a:cs typeface="Calibri"/>
                        </a:rPr>
                        <a:t>which</a:t>
                      </a:r>
                      <a:r>
                        <a:rPr sz="1100" dirty="0">
                          <a:latin typeface="Calibri"/>
                          <a:cs typeface="Calibri"/>
                        </a:rPr>
                        <a:t> </a:t>
                      </a:r>
                      <a:r>
                        <a:rPr sz="1100" spc="-5" dirty="0">
                          <a:latin typeface="Calibri"/>
                          <a:cs typeface="Calibri"/>
                        </a:rPr>
                        <a:t>is</a:t>
                      </a:r>
                      <a:r>
                        <a:rPr sz="1100" spc="10" dirty="0">
                          <a:latin typeface="Calibri"/>
                          <a:cs typeface="Calibri"/>
                        </a:rPr>
                        <a:t> </a:t>
                      </a:r>
                      <a:r>
                        <a:rPr sz="1100" spc="-5" dirty="0">
                          <a:latin typeface="Calibri"/>
                          <a:cs typeface="Calibri"/>
                        </a:rPr>
                        <a:t>indicated on</a:t>
                      </a:r>
                      <a:r>
                        <a:rPr sz="1100" spc="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Data</a:t>
                      </a:r>
                      <a:r>
                        <a:rPr sz="1100" spc="10" dirty="0">
                          <a:latin typeface="Calibri"/>
                          <a:cs typeface="Calibri"/>
                        </a:rPr>
                        <a:t> </a:t>
                      </a:r>
                      <a:r>
                        <a:rPr sz="1100" spc="-5" dirty="0">
                          <a:latin typeface="Calibri"/>
                          <a:cs typeface="Calibri"/>
                        </a:rPr>
                        <a:t>Entry</a:t>
                      </a:r>
                      <a:r>
                        <a:rPr sz="1100" spc="5" dirty="0">
                          <a:latin typeface="Calibri"/>
                          <a:cs typeface="Calibri"/>
                        </a:rPr>
                        <a:t> </a:t>
                      </a:r>
                      <a:r>
                        <a:rPr sz="1100" spc="-5" dirty="0">
                          <a:latin typeface="Calibri"/>
                          <a:cs typeface="Calibri"/>
                        </a:rPr>
                        <a:t>Worksheet.</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pSp>
        <p:nvGrpSpPr>
          <p:cNvPr id="15" name="object 15"/>
          <p:cNvGrpSpPr/>
          <p:nvPr/>
        </p:nvGrpSpPr>
        <p:grpSpPr>
          <a:xfrm>
            <a:off x="467042" y="1282382"/>
            <a:ext cx="6876415" cy="3068955"/>
            <a:chOff x="467042" y="1282382"/>
            <a:chExt cx="6876415" cy="3068955"/>
          </a:xfrm>
        </p:grpSpPr>
        <p:sp>
          <p:nvSpPr>
            <p:cNvPr id="16" name="object 16"/>
            <p:cNvSpPr/>
            <p:nvPr/>
          </p:nvSpPr>
          <p:spPr>
            <a:xfrm>
              <a:off x="2077085" y="2097405"/>
              <a:ext cx="1416050" cy="252729"/>
            </a:xfrm>
            <a:custGeom>
              <a:avLst/>
              <a:gdLst/>
              <a:ahLst/>
              <a:cxnLst/>
              <a:rect l="l" t="t" r="r" b="b"/>
              <a:pathLst>
                <a:path w="1416050" h="252730">
                  <a:moveTo>
                    <a:pt x="0" y="0"/>
                  </a:moveTo>
                  <a:lnTo>
                    <a:pt x="1416050" y="0"/>
                  </a:lnTo>
                  <a:lnTo>
                    <a:pt x="1416050" y="252729"/>
                  </a:lnTo>
                  <a:lnTo>
                    <a:pt x="0" y="252729"/>
                  </a:lnTo>
                  <a:lnTo>
                    <a:pt x="0" y="0"/>
                  </a:lnTo>
                  <a:close/>
                </a:path>
              </a:pathLst>
            </a:custGeom>
            <a:ln w="25400">
              <a:solidFill>
                <a:srgbClr val="FF0000"/>
              </a:solidFill>
            </a:ln>
          </p:spPr>
          <p:txBody>
            <a:bodyPr wrap="square" lIns="0" tIns="0" rIns="0" bIns="0" rtlCol="0"/>
            <a:lstStyle/>
            <a:p>
              <a:endParaRPr/>
            </a:p>
          </p:txBody>
        </p:sp>
        <p:pic>
          <p:nvPicPr>
            <p:cNvPr id="17" name="object 17"/>
            <p:cNvPicPr/>
            <p:nvPr/>
          </p:nvPicPr>
          <p:blipFill>
            <a:blip r:embed="rId5" cstate="print"/>
            <a:stretch>
              <a:fillRect/>
            </a:stretch>
          </p:blipFill>
          <p:spPr>
            <a:xfrm>
              <a:off x="476250" y="1292227"/>
              <a:ext cx="6857364" cy="3049902"/>
            </a:xfrm>
            <a:prstGeom prst="rect">
              <a:avLst/>
            </a:prstGeom>
          </p:spPr>
        </p:pic>
        <p:sp>
          <p:nvSpPr>
            <p:cNvPr id="18" name="object 18"/>
            <p:cNvSpPr/>
            <p:nvPr/>
          </p:nvSpPr>
          <p:spPr>
            <a:xfrm>
              <a:off x="471805" y="1287144"/>
              <a:ext cx="6866890" cy="3059430"/>
            </a:xfrm>
            <a:custGeom>
              <a:avLst/>
              <a:gdLst/>
              <a:ahLst/>
              <a:cxnLst/>
              <a:rect l="l" t="t" r="r" b="b"/>
              <a:pathLst>
                <a:path w="6866890" h="3059429">
                  <a:moveTo>
                    <a:pt x="0" y="0"/>
                  </a:moveTo>
                  <a:lnTo>
                    <a:pt x="6866890" y="0"/>
                  </a:lnTo>
                  <a:lnTo>
                    <a:pt x="6866890" y="3059429"/>
                  </a:lnTo>
                  <a:lnTo>
                    <a:pt x="0" y="3059429"/>
                  </a:lnTo>
                  <a:lnTo>
                    <a:pt x="0" y="0"/>
                  </a:lnTo>
                  <a:close/>
                </a:path>
              </a:pathLst>
            </a:custGeom>
            <a:ln w="9525">
              <a:solidFill>
                <a:srgbClr val="000000"/>
              </a:solidFill>
            </a:ln>
          </p:spPr>
          <p:txBody>
            <a:bodyPr wrap="square" lIns="0" tIns="0" rIns="0" bIns="0" rtlCol="0"/>
            <a:lstStyle/>
            <a:p>
              <a:endParaRPr/>
            </a:p>
          </p:txBody>
        </p:sp>
        <p:sp>
          <p:nvSpPr>
            <p:cNvPr id="19" name="object 19"/>
            <p:cNvSpPr/>
            <p:nvPr/>
          </p:nvSpPr>
          <p:spPr>
            <a:xfrm>
              <a:off x="4230370" y="1830704"/>
              <a:ext cx="1306830" cy="176530"/>
            </a:xfrm>
            <a:custGeom>
              <a:avLst/>
              <a:gdLst/>
              <a:ahLst/>
              <a:cxnLst/>
              <a:rect l="l" t="t" r="r" b="b"/>
              <a:pathLst>
                <a:path w="1306829" h="176530">
                  <a:moveTo>
                    <a:pt x="584200" y="0"/>
                  </a:moveTo>
                  <a:lnTo>
                    <a:pt x="0" y="0"/>
                  </a:lnTo>
                  <a:lnTo>
                    <a:pt x="0" y="120650"/>
                  </a:lnTo>
                  <a:lnTo>
                    <a:pt x="584200" y="120650"/>
                  </a:lnTo>
                  <a:lnTo>
                    <a:pt x="584200" y="0"/>
                  </a:lnTo>
                  <a:close/>
                </a:path>
                <a:path w="1306829" h="176530">
                  <a:moveTo>
                    <a:pt x="1306830" y="46355"/>
                  </a:moveTo>
                  <a:lnTo>
                    <a:pt x="798830" y="46355"/>
                  </a:lnTo>
                  <a:lnTo>
                    <a:pt x="798830" y="176530"/>
                  </a:lnTo>
                  <a:lnTo>
                    <a:pt x="1306830" y="176530"/>
                  </a:lnTo>
                  <a:lnTo>
                    <a:pt x="1306830" y="46355"/>
                  </a:lnTo>
                  <a:close/>
                </a:path>
              </a:pathLst>
            </a:custGeom>
            <a:solidFill>
              <a:srgbClr val="FFFFFF"/>
            </a:solidFill>
          </p:spPr>
          <p:txBody>
            <a:bodyPr wrap="square" lIns="0" tIns="0" rIns="0" bIns="0" rtlCol="0"/>
            <a:lstStyle/>
            <a:p>
              <a:endParaRPr/>
            </a:p>
          </p:txBody>
        </p:sp>
        <p:sp>
          <p:nvSpPr>
            <p:cNvPr id="20" name="object 20"/>
            <p:cNvSpPr/>
            <p:nvPr/>
          </p:nvSpPr>
          <p:spPr>
            <a:xfrm>
              <a:off x="4230370" y="1830704"/>
              <a:ext cx="584200" cy="120650"/>
            </a:xfrm>
            <a:custGeom>
              <a:avLst/>
              <a:gdLst/>
              <a:ahLst/>
              <a:cxnLst/>
              <a:rect l="l" t="t" r="r" b="b"/>
              <a:pathLst>
                <a:path w="584200" h="120650">
                  <a:moveTo>
                    <a:pt x="0" y="0"/>
                  </a:moveTo>
                  <a:lnTo>
                    <a:pt x="584200" y="0"/>
                  </a:lnTo>
                  <a:lnTo>
                    <a:pt x="584200" y="120650"/>
                  </a:lnTo>
                  <a:lnTo>
                    <a:pt x="0" y="120650"/>
                  </a:lnTo>
                  <a:lnTo>
                    <a:pt x="0" y="0"/>
                  </a:lnTo>
                  <a:close/>
                </a:path>
              </a:pathLst>
            </a:custGeom>
            <a:ln w="25400">
              <a:solidFill>
                <a:srgbClr val="FFFFFF"/>
              </a:solidFill>
            </a:ln>
          </p:spPr>
          <p:txBody>
            <a:bodyPr wrap="square" lIns="0" tIns="0" rIns="0" bIns="0" rtlCol="0"/>
            <a:lstStyle/>
            <a:p>
              <a:endParaRPr/>
            </a:p>
          </p:txBody>
        </p:sp>
      </p:grpSp>
      <p:sp>
        <p:nvSpPr>
          <p:cNvPr id="21" name="object 21"/>
          <p:cNvSpPr txBox="1"/>
          <p:nvPr/>
        </p:nvSpPr>
        <p:spPr>
          <a:xfrm>
            <a:off x="444500" y="9324657"/>
            <a:ext cx="1397635" cy="165100"/>
          </a:xfrm>
          <a:prstGeom prst="rect">
            <a:avLst/>
          </a:prstGeom>
        </p:spPr>
        <p:txBody>
          <a:bodyPr vert="horz" wrap="square" lIns="0" tIns="0" rIns="0" bIns="0" rtlCol="0">
            <a:spAutoFit/>
          </a:bodyPr>
          <a:lstStyle/>
          <a:p>
            <a:pPr marL="12700">
              <a:lnSpc>
                <a:spcPts val="1145"/>
              </a:lnSpc>
            </a:pPr>
            <a:r>
              <a:rPr sz="1100" i="1" spc="-5" dirty="0">
                <a:latin typeface="Calibri"/>
                <a:cs typeface="Calibri"/>
              </a:rPr>
              <a:t>Last</a:t>
            </a:r>
            <a:r>
              <a:rPr sz="1100" i="1" spc="-20" dirty="0">
                <a:latin typeface="Calibri"/>
                <a:cs typeface="Calibri"/>
              </a:rPr>
              <a:t> </a:t>
            </a:r>
            <a:r>
              <a:rPr sz="1100" i="1" spc="-5" dirty="0">
                <a:latin typeface="Calibri"/>
                <a:cs typeface="Calibri"/>
              </a:rPr>
              <a:t>updated</a:t>
            </a:r>
            <a:r>
              <a:rPr sz="1100" i="1" spc="-15" dirty="0">
                <a:latin typeface="Calibri"/>
                <a:cs typeface="Calibri"/>
              </a:rPr>
              <a:t> </a:t>
            </a:r>
            <a:r>
              <a:rPr sz="1100" i="1" spc="-5" dirty="0">
                <a:latin typeface="Calibri"/>
                <a:cs typeface="Calibri"/>
              </a:rPr>
              <a:t>5/26/2020</a:t>
            </a:r>
            <a:endParaRPr sz="1100">
              <a:latin typeface="Calibri"/>
              <a:cs typeface="Calibri"/>
            </a:endParaRPr>
          </a:p>
        </p:txBody>
      </p:sp>
      <p:sp>
        <p:nvSpPr>
          <p:cNvPr id="22" name="object 22"/>
          <p:cNvSpPr txBox="1"/>
          <p:nvPr/>
        </p:nvSpPr>
        <p:spPr>
          <a:xfrm>
            <a:off x="6757416" y="9324657"/>
            <a:ext cx="218440" cy="165100"/>
          </a:xfrm>
          <a:prstGeom prst="rect">
            <a:avLst/>
          </a:prstGeom>
        </p:spPr>
        <p:txBody>
          <a:bodyPr vert="horz" wrap="square" lIns="0" tIns="0" rIns="0" bIns="0" rtlCol="0">
            <a:spAutoFit/>
          </a:bodyPr>
          <a:lstStyle/>
          <a:p>
            <a:pPr marL="38100">
              <a:lnSpc>
                <a:spcPts val="1145"/>
              </a:lnSpc>
            </a:pPr>
            <a:r>
              <a:rPr sz="1100" spc="-5" dirty="0">
                <a:latin typeface="Calibri"/>
                <a:cs typeface="Calibri"/>
              </a:rPr>
              <a:t>10</a:t>
            </a:r>
            <a:endParaRPr sz="1100">
              <a:latin typeface="Calibri"/>
              <a:cs typeface="Calibri"/>
            </a:endParaRPr>
          </a:p>
        </p:txBody>
      </p:sp>
      <p:pic>
        <p:nvPicPr>
          <p:cNvPr id="24" name="Audio 23">
            <a:hlinkClick r:id="" action="ppaction://media"/>
            <a:extLst>
              <a:ext uri="{FF2B5EF4-FFF2-40B4-BE49-F238E27FC236}">
                <a16:creationId xmlns:a16="http://schemas.microsoft.com/office/drawing/2014/main" id="{819FF586-2309-4A23-BDC6-7296A4E7F8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17"/>
    </mc:Choice>
    <mc:Fallback xmlns="">
      <p:transition spd="slow" advTm="1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61772" y="432054"/>
          <a:ext cx="5879465" cy="1006601"/>
        </p:xfrm>
        <a:graphic>
          <a:graphicData uri="http://schemas.openxmlformats.org/drawingml/2006/table">
            <a:tbl>
              <a:tblPr firstRow="1" bandRow="1">
                <a:tableStyleId>{2D5ABB26-0587-4C30-8999-92F81FD0307C}</a:tableStyleId>
              </a:tblPr>
              <a:tblGrid>
                <a:gridCol w="804545">
                  <a:extLst>
                    <a:ext uri="{9D8B030D-6E8A-4147-A177-3AD203B41FA5}">
                      <a16:colId xmlns:a16="http://schemas.microsoft.com/office/drawing/2014/main" val="20000"/>
                    </a:ext>
                  </a:extLst>
                </a:gridCol>
                <a:gridCol w="5074920">
                  <a:extLst>
                    <a:ext uri="{9D8B030D-6E8A-4147-A177-3AD203B41FA5}">
                      <a16:colId xmlns:a16="http://schemas.microsoft.com/office/drawing/2014/main" val="20001"/>
                    </a:ext>
                  </a:extLst>
                </a:gridCol>
              </a:tblGrid>
              <a:tr h="277368">
                <a:tc>
                  <a:txBody>
                    <a:bodyPr/>
                    <a:lstStyle/>
                    <a:p>
                      <a:pPr marL="297180">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3500">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729233">
                <a:tc>
                  <a:txBody>
                    <a:bodyPr/>
                    <a:lstStyle/>
                    <a:p>
                      <a:pPr marL="312420">
                        <a:lnSpc>
                          <a:spcPct val="100000"/>
                        </a:lnSpc>
                        <a:spcBef>
                          <a:spcPts val="280"/>
                        </a:spcBef>
                      </a:pPr>
                      <a:r>
                        <a:rPr sz="1100" spc="-5" dirty="0">
                          <a:latin typeface="Calibri"/>
                          <a:cs typeface="Calibri"/>
                        </a:rPr>
                        <a:t>20.</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marR="79375">
                        <a:lnSpc>
                          <a:spcPct val="101800"/>
                        </a:lnSpc>
                        <a:spcBef>
                          <a:spcPts val="254"/>
                        </a:spcBef>
                      </a:pPr>
                      <a:r>
                        <a:rPr sz="1100" spc="-5" dirty="0">
                          <a:latin typeface="Calibri"/>
                          <a:cs typeface="Calibri"/>
                        </a:rPr>
                        <a:t>The appropriate</a:t>
                      </a:r>
                      <a:r>
                        <a:rPr sz="1100" dirty="0">
                          <a:latin typeface="Calibri"/>
                          <a:cs typeface="Calibri"/>
                        </a:rPr>
                        <a:t> </a:t>
                      </a:r>
                      <a:r>
                        <a:rPr sz="1100" b="1" spc="-5" dirty="0">
                          <a:solidFill>
                            <a:srgbClr val="782C40"/>
                          </a:solidFill>
                          <a:latin typeface="Calibri"/>
                          <a:cs typeface="Calibri"/>
                        </a:rPr>
                        <a:t>Empl</a:t>
                      </a:r>
                      <a:r>
                        <a:rPr sz="1100" b="1" dirty="0">
                          <a:solidFill>
                            <a:srgbClr val="782C40"/>
                          </a:solidFill>
                          <a:latin typeface="Calibri"/>
                          <a:cs typeface="Calibri"/>
                        </a:rPr>
                        <a:t> Class </a:t>
                      </a:r>
                      <a:r>
                        <a:rPr sz="1100" spc="-5" dirty="0">
                          <a:latin typeface="Calibri"/>
                          <a:cs typeface="Calibri"/>
                        </a:rPr>
                        <a:t>will</a:t>
                      </a:r>
                      <a:r>
                        <a:rPr sz="1100" dirty="0">
                          <a:latin typeface="Calibri"/>
                          <a:cs typeface="Calibri"/>
                        </a:rPr>
                        <a:t> </a:t>
                      </a:r>
                      <a:r>
                        <a:rPr sz="1100" spc="-5" dirty="0">
                          <a:latin typeface="Calibri"/>
                          <a:cs typeface="Calibri"/>
                        </a:rPr>
                        <a:t>automatically</a:t>
                      </a:r>
                      <a:r>
                        <a:rPr sz="1100" spc="5" dirty="0">
                          <a:latin typeface="Calibri"/>
                          <a:cs typeface="Calibri"/>
                        </a:rPr>
                        <a:t> </a:t>
                      </a:r>
                      <a:r>
                        <a:rPr sz="1100" spc="-5" dirty="0">
                          <a:latin typeface="Calibri"/>
                          <a:cs typeface="Calibri"/>
                        </a:rPr>
                        <a:t>populate based</a:t>
                      </a:r>
                      <a:r>
                        <a:rPr sz="1100" spc="5" dirty="0">
                          <a:latin typeface="Calibri"/>
                          <a:cs typeface="Calibri"/>
                        </a:rPr>
                        <a:t> </a:t>
                      </a:r>
                      <a:r>
                        <a:rPr sz="1100" spc="-5" dirty="0">
                          <a:latin typeface="Calibri"/>
                          <a:cs typeface="Calibri"/>
                        </a:rPr>
                        <a:t>on</a:t>
                      </a:r>
                      <a:r>
                        <a:rPr sz="1100" spc="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selected</a:t>
                      </a:r>
                      <a:r>
                        <a:rPr sz="1100" dirty="0">
                          <a:latin typeface="Calibri"/>
                          <a:cs typeface="Calibri"/>
                        </a:rPr>
                        <a:t> job </a:t>
                      </a:r>
                      <a:r>
                        <a:rPr sz="1100" spc="-5" dirty="0">
                          <a:latin typeface="Calibri"/>
                          <a:cs typeface="Calibri"/>
                        </a:rPr>
                        <a:t>code </a:t>
                      </a:r>
                      <a:r>
                        <a:rPr sz="1100" spc="-235" dirty="0">
                          <a:latin typeface="Calibri"/>
                          <a:cs typeface="Calibri"/>
                        </a:rPr>
                        <a:t> </a:t>
                      </a:r>
                      <a:r>
                        <a:rPr sz="1100" spc="-5" dirty="0">
                          <a:latin typeface="Calibri"/>
                          <a:cs typeface="Calibri"/>
                        </a:rPr>
                        <a:t>("OPS"</a:t>
                      </a:r>
                      <a:r>
                        <a:rPr sz="1100" spc="-10" dirty="0">
                          <a:latin typeface="Calibri"/>
                          <a:cs typeface="Calibri"/>
                        </a:rPr>
                        <a:t> </a:t>
                      </a:r>
                      <a:r>
                        <a:rPr sz="1100" spc="-5" dirty="0">
                          <a:latin typeface="Calibri"/>
                          <a:cs typeface="Calibri"/>
                        </a:rPr>
                        <a:t>for</a:t>
                      </a:r>
                      <a:r>
                        <a:rPr sz="1100" spc="5" dirty="0">
                          <a:latin typeface="Calibri"/>
                          <a:cs typeface="Calibri"/>
                        </a:rPr>
                        <a:t> </a:t>
                      </a:r>
                      <a:r>
                        <a:rPr sz="1100" dirty="0">
                          <a:latin typeface="Calibri"/>
                          <a:cs typeface="Calibri"/>
                        </a:rPr>
                        <a:t>FWS</a:t>
                      </a:r>
                      <a:r>
                        <a:rPr sz="1100" spc="240" dirty="0">
                          <a:latin typeface="Calibri"/>
                          <a:cs typeface="Calibri"/>
                        </a:rPr>
                        <a:t> </a:t>
                      </a:r>
                      <a:r>
                        <a:rPr sz="1100" spc="-5" dirty="0">
                          <a:latin typeface="Calibri"/>
                          <a:cs typeface="Calibri"/>
                        </a:rPr>
                        <a:t>job</a:t>
                      </a:r>
                      <a:r>
                        <a:rPr sz="1100" dirty="0">
                          <a:latin typeface="Calibri"/>
                          <a:cs typeface="Calibri"/>
                        </a:rPr>
                        <a:t> </a:t>
                      </a:r>
                      <a:r>
                        <a:rPr sz="1100" spc="-5" dirty="0">
                          <a:latin typeface="Calibri"/>
                          <a:cs typeface="Calibri"/>
                        </a:rPr>
                        <a:t>offers).</a:t>
                      </a:r>
                      <a:endParaRPr sz="1100">
                        <a:latin typeface="Calibri"/>
                        <a:cs typeface="Calibri"/>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3" name="object 3"/>
          <p:cNvGraphicFramePr>
            <a:graphicFrameLocks noGrp="1"/>
          </p:cNvGraphicFramePr>
          <p:nvPr/>
        </p:nvGraphicFramePr>
        <p:xfrm>
          <a:off x="457200" y="4864608"/>
          <a:ext cx="5693410" cy="853440"/>
        </p:xfrm>
        <a:graphic>
          <a:graphicData uri="http://schemas.openxmlformats.org/drawingml/2006/table">
            <a:tbl>
              <a:tblPr firstRow="1" bandRow="1">
                <a:tableStyleId>{2D5ABB26-0587-4C30-8999-92F81FD0307C}</a:tableStyleId>
              </a:tblPr>
              <a:tblGrid>
                <a:gridCol w="805180">
                  <a:extLst>
                    <a:ext uri="{9D8B030D-6E8A-4147-A177-3AD203B41FA5}">
                      <a16:colId xmlns:a16="http://schemas.microsoft.com/office/drawing/2014/main" val="20000"/>
                    </a:ext>
                  </a:extLst>
                </a:gridCol>
                <a:gridCol w="4888230">
                  <a:extLst>
                    <a:ext uri="{9D8B030D-6E8A-4147-A177-3AD203B41FA5}">
                      <a16:colId xmlns:a16="http://schemas.microsoft.com/office/drawing/2014/main" val="20001"/>
                    </a:ext>
                  </a:extLst>
                </a:gridCol>
              </a:tblGrid>
              <a:tr h="249936">
                <a:tc>
                  <a:txBody>
                    <a:bodyPr/>
                    <a:lstStyle/>
                    <a:p>
                      <a:pPr algn="ctr">
                        <a:lnSpc>
                          <a:spcPct val="100000"/>
                        </a:lnSpc>
                        <a:spcBef>
                          <a:spcPts val="145"/>
                        </a:spcBef>
                      </a:pPr>
                      <a:r>
                        <a:rPr sz="1100" b="1" spc="-5" dirty="0">
                          <a:latin typeface="Calibri"/>
                          <a:cs typeface="Calibri"/>
                        </a:rPr>
                        <a:t>Step</a:t>
                      </a:r>
                      <a:endParaRPr sz="1100">
                        <a:latin typeface="Calibri"/>
                        <a:cs typeface="Calibri"/>
                      </a:endParaRPr>
                    </a:p>
                  </a:txBody>
                  <a:tcPr marL="0" marR="0" marT="184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8580">
                        <a:lnSpc>
                          <a:spcPct val="100000"/>
                        </a:lnSpc>
                        <a:spcBef>
                          <a:spcPts val="145"/>
                        </a:spcBef>
                      </a:pPr>
                      <a:r>
                        <a:rPr sz="1100" b="1" spc="-5" dirty="0">
                          <a:latin typeface="Calibri"/>
                          <a:cs typeface="Calibri"/>
                        </a:rPr>
                        <a:t>Action-</a:t>
                      </a:r>
                      <a:r>
                        <a:rPr sz="1100" b="1" spc="-15" dirty="0">
                          <a:latin typeface="Calibri"/>
                          <a:cs typeface="Calibri"/>
                        </a:rPr>
                        <a:t> </a:t>
                      </a:r>
                      <a:r>
                        <a:rPr sz="1100" b="1" spc="-5" dirty="0">
                          <a:latin typeface="Calibri"/>
                          <a:cs typeface="Calibri"/>
                        </a:rPr>
                        <a:t>**Opitional</a:t>
                      </a:r>
                      <a:endParaRPr sz="1100">
                        <a:latin typeface="Calibri"/>
                        <a:cs typeface="Calibri"/>
                      </a:endParaRPr>
                    </a:p>
                  </a:txBody>
                  <a:tcPr marL="0" marR="0" marT="184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603504">
                <a:tc>
                  <a:txBody>
                    <a:bodyPr/>
                    <a:lstStyle/>
                    <a:p>
                      <a:pPr algn="ctr">
                        <a:lnSpc>
                          <a:spcPct val="100000"/>
                        </a:lnSpc>
                        <a:spcBef>
                          <a:spcPts val="135"/>
                        </a:spcBef>
                      </a:pPr>
                      <a:r>
                        <a:rPr sz="1100" spc="-5" dirty="0">
                          <a:latin typeface="Calibri"/>
                          <a:cs typeface="Calibri"/>
                        </a:rPr>
                        <a:t>21.</a:t>
                      </a:r>
                      <a:endParaRPr sz="1100">
                        <a:latin typeface="Calibri"/>
                        <a:cs typeface="Calibri"/>
                      </a:endParaRPr>
                    </a:p>
                  </a:txBody>
                  <a:tcPr marL="0" marR="0" marT="171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135"/>
                        </a:spcBef>
                      </a:pPr>
                      <a:r>
                        <a:rPr sz="1100" spc="-5" dirty="0">
                          <a:latin typeface="Calibri"/>
                          <a:cs typeface="Calibri"/>
                        </a:rPr>
                        <a:t>The</a:t>
                      </a:r>
                      <a:r>
                        <a:rPr sz="1100" dirty="0">
                          <a:latin typeface="Calibri"/>
                          <a:cs typeface="Calibri"/>
                        </a:rPr>
                        <a:t> </a:t>
                      </a:r>
                      <a:r>
                        <a:rPr sz="1100" spc="-5" dirty="0">
                          <a:latin typeface="Calibri"/>
                          <a:cs typeface="Calibri"/>
                        </a:rPr>
                        <a:t>Pre-Mgr</a:t>
                      </a:r>
                      <a:r>
                        <a:rPr sz="1100" spc="15" dirty="0">
                          <a:latin typeface="Calibri"/>
                          <a:cs typeface="Calibri"/>
                        </a:rPr>
                        <a:t> </a:t>
                      </a:r>
                      <a:r>
                        <a:rPr sz="1100" spc="-5" dirty="0">
                          <a:latin typeface="Calibri"/>
                          <a:cs typeface="Calibri"/>
                        </a:rPr>
                        <a:t>Approver</a:t>
                      </a:r>
                      <a:r>
                        <a:rPr sz="1100" dirty="0">
                          <a:latin typeface="Calibri"/>
                          <a:cs typeface="Calibri"/>
                        </a:rPr>
                        <a:t> </a:t>
                      </a:r>
                      <a:r>
                        <a:rPr sz="1100" spc="-5" dirty="0">
                          <a:latin typeface="Calibri"/>
                          <a:cs typeface="Calibri"/>
                        </a:rPr>
                        <a:t>field</a:t>
                      </a:r>
                      <a:r>
                        <a:rPr sz="1100" dirty="0">
                          <a:latin typeface="Calibri"/>
                          <a:cs typeface="Calibri"/>
                        </a:rPr>
                        <a:t> </a:t>
                      </a:r>
                      <a:r>
                        <a:rPr sz="1100" spc="-5" dirty="0">
                          <a:latin typeface="Calibri"/>
                          <a:cs typeface="Calibri"/>
                        </a:rPr>
                        <a:t>is</a:t>
                      </a:r>
                      <a:r>
                        <a:rPr sz="1100" dirty="0">
                          <a:latin typeface="Calibri"/>
                          <a:cs typeface="Calibri"/>
                        </a:rPr>
                        <a:t> </a:t>
                      </a:r>
                      <a:r>
                        <a:rPr sz="1100" spc="-5" dirty="0">
                          <a:latin typeface="Calibri"/>
                          <a:cs typeface="Calibri"/>
                        </a:rPr>
                        <a:t>optional.</a:t>
                      </a:r>
                      <a:r>
                        <a:rPr sz="1100" spc="5" dirty="0">
                          <a:latin typeface="Calibri"/>
                          <a:cs typeface="Calibri"/>
                        </a:rPr>
                        <a:t> </a:t>
                      </a:r>
                      <a:r>
                        <a:rPr sz="1100" spc="-5" dirty="0">
                          <a:latin typeface="Calibri"/>
                          <a:cs typeface="Calibri"/>
                        </a:rPr>
                        <a:t>Use</a:t>
                      </a:r>
                      <a:r>
                        <a:rPr sz="1100" spc="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lookup</a:t>
                      </a:r>
                      <a:r>
                        <a:rPr sz="1100" dirty="0">
                          <a:latin typeface="Calibri"/>
                          <a:cs typeface="Calibri"/>
                        </a:rPr>
                        <a:t> </a:t>
                      </a:r>
                      <a:r>
                        <a:rPr sz="1100" spc="-5" dirty="0">
                          <a:latin typeface="Calibri"/>
                          <a:cs typeface="Calibri"/>
                        </a:rPr>
                        <a:t>button</a:t>
                      </a:r>
                      <a:r>
                        <a:rPr sz="1100" dirty="0">
                          <a:latin typeface="Calibri"/>
                          <a:cs typeface="Calibri"/>
                        </a:rPr>
                        <a:t> </a:t>
                      </a:r>
                      <a:r>
                        <a:rPr sz="1100" spc="-5" dirty="0">
                          <a:latin typeface="Calibri"/>
                          <a:cs typeface="Calibri"/>
                        </a:rPr>
                        <a:t>to</a:t>
                      </a:r>
                      <a:r>
                        <a:rPr sz="1100" spc="10" dirty="0">
                          <a:latin typeface="Calibri"/>
                          <a:cs typeface="Calibri"/>
                        </a:rPr>
                        <a:t> </a:t>
                      </a:r>
                      <a:r>
                        <a:rPr sz="1100" spc="-5" dirty="0">
                          <a:latin typeface="Calibri"/>
                          <a:cs typeface="Calibri"/>
                        </a:rPr>
                        <a:t>search</a:t>
                      </a:r>
                      <a:r>
                        <a:rPr sz="1100" dirty="0">
                          <a:latin typeface="Calibri"/>
                          <a:cs typeface="Calibri"/>
                        </a:rPr>
                        <a:t> </a:t>
                      </a:r>
                      <a:r>
                        <a:rPr sz="1100" spc="-5" dirty="0">
                          <a:latin typeface="Calibri"/>
                          <a:cs typeface="Calibri"/>
                        </a:rPr>
                        <a:t>and</a:t>
                      </a:r>
                      <a:r>
                        <a:rPr sz="1100" spc="10" dirty="0">
                          <a:latin typeface="Calibri"/>
                          <a:cs typeface="Calibri"/>
                        </a:rPr>
                        <a:t> </a:t>
                      </a:r>
                      <a:r>
                        <a:rPr sz="1100" spc="-5" dirty="0">
                          <a:latin typeface="Calibri"/>
                          <a:cs typeface="Calibri"/>
                        </a:rPr>
                        <a:t>select</a:t>
                      </a:r>
                      <a:r>
                        <a:rPr sz="1100" spc="5" dirty="0">
                          <a:latin typeface="Calibri"/>
                          <a:cs typeface="Calibri"/>
                        </a:rPr>
                        <a:t> </a:t>
                      </a:r>
                      <a:r>
                        <a:rPr sz="1100" spc="-5" dirty="0">
                          <a:latin typeface="Calibri"/>
                          <a:cs typeface="Calibri"/>
                        </a:rPr>
                        <a:t>a</a:t>
                      </a:r>
                      <a:endParaRPr sz="1100">
                        <a:latin typeface="Calibri"/>
                        <a:cs typeface="Calibri"/>
                      </a:endParaRPr>
                    </a:p>
                    <a:p>
                      <a:pPr marL="68580" marR="361950">
                        <a:lnSpc>
                          <a:spcPct val="101800"/>
                        </a:lnSpc>
                        <a:spcBef>
                          <a:spcPts val="229"/>
                        </a:spcBef>
                        <a:tabLst>
                          <a:tab pos="2004695" algn="l"/>
                        </a:tabLst>
                      </a:pPr>
                      <a:r>
                        <a:rPr sz="1100" b="1" spc="-5" dirty="0">
                          <a:solidFill>
                            <a:srgbClr val="782C40"/>
                          </a:solidFill>
                          <a:latin typeface="Calibri"/>
                          <a:cs typeface="Calibri"/>
                        </a:rPr>
                        <a:t>Pre-Mgr</a:t>
                      </a:r>
                      <a:r>
                        <a:rPr sz="1100" b="1" spc="5" dirty="0">
                          <a:solidFill>
                            <a:srgbClr val="782C40"/>
                          </a:solidFill>
                          <a:latin typeface="Calibri"/>
                          <a:cs typeface="Calibri"/>
                        </a:rPr>
                        <a:t> </a:t>
                      </a:r>
                      <a:r>
                        <a:rPr sz="1100" b="1" spc="-5" dirty="0">
                          <a:solidFill>
                            <a:srgbClr val="782C40"/>
                          </a:solidFill>
                          <a:latin typeface="Calibri"/>
                          <a:cs typeface="Calibri"/>
                        </a:rPr>
                        <a:t>Approver</a:t>
                      </a:r>
                      <a:r>
                        <a:rPr sz="1100" spc="-5" dirty="0">
                          <a:latin typeface="Calibri"/>
                          <a:cs typeface="Calibri"/>
                        </a:rPr>
                        <a:t>,</a:t>
                      </a:r>
                      <a:r>
                        <a:rPr sz="1100" spc="5" dirty="0">
                          <a:latin typeface="Calibri"/>
                          <a:cs typeface="Calibri"/>
                        </a:rPr>
                        <a:t> </a:t>
                      </a:r>
                      <a:r>
                        <a:rPr sz="1100" spc="-5" dirty="0">
                          <a:latin typeface="Calibri"/>
                          <a:cs typeface="Calibri"/>
                        </a:rPr>
                        <a:t>if</a:t>
                      </a:r>
                      <a:r>
                        <a:rPr sz="1100" spc="5" dirty="0">
                          <a:latin typeface="Calibri"/>
                          <a:cs typeface="Calibri"/>
                        </a:rPr>
                        <a:t> </a:t>
                      </a:r>
                      <a:r>
                        <a:rPr sz="1100" spc="-5" dirty="0">
                          <a:latin typeface="Calibri"/>
                          <a:cs typeface="Calibri"/>
                        </a:rPr>
                        <a:t>desired.	The </a:t>
                      </a:r>
                      <a:r>
                        <a:rPr sz="1100" b="1" spc="-5" dirty="0">
                          <a:solidFill>
                            <a:srgbClr val="782C40"/>
                          </a:solidFill>
                          <a:latin typeface="Calibri"/>
                          <a:cs typeface="Calibri"/>
                        </a:rPr>
                        <a:t>Originator Telephone </a:t>
                      </a:r>
                      <a:r>
                        <a:rPr sz="1100" spc="-5" dirty="0">
                          <a:latin typeface="Calibri"/>
                          <a:cs typeface="Calibri"/>
                        </a:rPr>
                        <a:t>will automatically </a:t>
                      </a:r>
                      <a:r>
                        <a:rPr sz="1100" spc="-229" dirty="0">
                          <a:latin typeface="Calibri"/>
                          <a:cs typeface="Calibri"/>
                        </a:rPr>
                        <a:t> </a:t>
                      </a:r>
                      <a:r>
                        <a:rPr sz="1100" spc="-5" dirty="0">
                          <a:latin typeface="Calibri"/>
                          <a:cs typeface="Calibri"/>
                        </a:rPr>
                        <a:t>populate.</a:t>
                      </a:r>
                      <a:endParaRPr sz="1100">
                        <a:latin typeface="Calibri"/>
                        <a:cs typeface="Calibri"/>
                      </a:endParaRPr>
                    </a:p>
                  </a:txBody>
                  <a:tcPr marL="0" marR="0" marT="171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pic>
        <p:nvPicPr>
          <p:cNvPr id="4" name="object 4"/>
          <p:cNvPicPr/>
          <p:nvPr/>
        </p:nvPicPr>
        <p:blipFill>
          <a:blip r:embed="rId4" cstate="print"/>
          <a:stretch>
            <a:fillRect/>
          </a:stretch>
        </p:blipFill>
        <p:spPr>
          <a:xfrm>
            <a:off x="3047025" y="5312486"/>
            <a:ext cx="161921" cy="161912"/>
          </a:xfrm>
          <a:prstGeom prst="rect">
            <a:avLst/>
          </a:prstGeom>
        </p:spPr>
      </p:pic>
      <p:grpSp>
        <p:nvGrpSpPr>
          <p:cNvPr id="5" name="object 5"/>
          <p:cNvGrpSpPr/>
          <p:nvPr/>
        </p:nvGrpSpPr>
        <p:grpSpPr>
          <a:xfrm>
            <a:off x="467042" y="1609407"/>
            <a:ext cx="6876415" cy="3075305"/>
            <a:chOff x="467042" y="1609407"/>
            <a:chExt cx="6876415" cy="3075305"/>
          </a:xfrm>
        </p:grpSpPr>
        <p:pic>
          <p:nvPicPr>
            <p:cNvPr id="6" name="object 6"/>
            <p:cNvPicPr/>
            <p:nvPr/>
          </p:nvPicPr>
          <p:blipFill>
            <a:blip r:embed="rId5" cstate="print"/>
            <a:stretch>
              <a:fillRect/>
            </a:stretch>
          </p:blipFill>
          <p:spPr>
            <a:xfrm>
              <a:off x="536349" y="1618615"/>
              <a:ext cx="6789754" cy="3003690"/>
            </a:xfrm>
            <a:prstGeom prst="rect">
              <a:avLst/>
            </a:prstGeom>
          </p:spPr>
        </p:pic>
        <p:sp>
          <p:nvSpPr>
            <p:cNvPr id="7" name="object 7"/>
            <p:cNvSpPr/>
            <p:nvPr/>
          </p:nvSpPr>
          <p:spPr>
            <a:xfrm>
              <a:off x="471805" y="1614169"/>
              <a:ext cx="6866890" cy="3065780"/>
            </a:xfrm>
            <a:custGeom>
              <a:avLst/>
              <a:gdLst/>
              <a:ahLst/>
              <a:cxnLst/>
              <a:rect l="l" t="t" r="r" b="b"/>
              <a:pathLst>
                <a:path w="6866890" h="3065779">
                  <a:moveTo>
                    <a:pt x="0" y="0"/>
                  </a:moveTo>
                  <a:lnTo>
                    <a:pt x="6866890" y="0"/>
                  </a:lnTo>
                  <a:lnTo>
                    <a:pt x="6866890" y="3065779"/>
                  </a:lnTo>
                  <a:lnTo>
                    <a:pt x="0" y="3065779"/>
                  </a:lnTo>
                  <a:lnTo>
                    <a:pt x="0" y="0"/>
                  </a:lnTo>
                  <a:close/>
                </a:path>
              </a:pathLst>
            </a:custGeom>
            <a:ln w="9524">
              <a:solidFill>
                <a:srgbClr val="000000"/>
              </a:solidFill>
            </a:ln>
          </p:spPr>
          <p:txBody>
            <a:bodyPr wrap="square" lIns="0" tIns="0" rIns="0" bIns="0" rtlCol="0"/>
            <a:lstStyle/>
            <a:p>
              <a:endParaRPr/>
            </a:p>
          </p:txBody>
        </p:sp>
        <p:sp>
          <p:nvSpPr>
            <p:cNvPr id="8" name="object 8"/>
            <p:cNvSpPr/>
            <p:nvPr/>
          </p:nvSpPr>
          <p:spPr>
            <a:xfrm>
              <a:off x="5715000" y="2413634"/>
              <a:ext cx="1123950" cy="339725"/>
            </a:xfrm>
            <a:custGeom>
              <a:avLst/>
              <a:gdLst/>
              <a:ahLst/>
              <a:cxnLst/>
              <a:rect l="l" t="t" r="r" b="b"/>
              <a:pathLst>
                <a:path w="1123950" h="339725">
                  <a:moveTo>
                    <a:pt x="0" y="0"/>
                  </a:moveTo>
                  <a:lnTo>
                    <a:pt x="1123950" y="0"/>
                  </a:lnTo>
                  <a:lnTo>
                    <a:pt x="1123950" y="339725"/>
                  </a:lnTo>
                  <a:lnTo>
                    <a:pt x="0" y="339725"/>
                  </a:lnTo>
                  <a:lnTo>
                    <a:pt x="0" y="0"/>
                  </a:lnTo>
                  <a:close/>
                </a:path>
              </a:pathLst>
            </a:custGeom>
            <a:ln w="25400">
              <a:solidFill>
                <a:srgbClr val="FF0000"/>
              </a:solidFill>
            </a:ln>
          </p:spPr>
          <p:txBody>
            <a:bodyPr wrap="square" lIns="0" tIns="0" rIns="0" bIns="0" rtlCol="0"/>
            <a:lstStyle/>
            <a:p>
              <a:endParaRPr/>
            </a:p>
          </p:txBody>
        </p:sp>
        <p:sp>
          <p:nvSpPr>
            <p:cNvPr id="9" name="object 9"/>
            <p:cNvSpPr/>
            <p:nvPr/>
          </p:nvSpPr>
          <p:spPr>
            <a:xfrm>
              <a:off x="5048250" y="2223134"/>
              <a:ext cx="614045" cy="107950"/>
            </a:xfrm>
            <a:custGeom>
              <a:avLst/>
              <a:gdLst/>
              <a:ahLst/>
              <a:cxnLst/>
              <a:rect l="l" t="t" r="r" b="b"/>
              <a:pathLst>
                <a:path w="614045" h="107950">
                  <a:moveTo>
                    <a:pt x="614045" y="0"/>
                  </a:moveTo>
                  <a:lnTo>
                    <a:pt x="0" y="0"/>
                  </a:lnTo>
                  <a:lnTo>
                    <a:pt x="0" y="107950"/>
                  </a:lnTo>
                  <a:lnTo>
                    <a:pt x="614045" y="107950"/>
                  </a:lnTo>
                  <a:lnTo>
                    <a:pt x="614045" y="0"/>
                  </a:lnTo>
                  <a:close/>
                </a:path>
              </a:pathLst>
            </a:custGeom>
            <a:solidFill>
              <a:srgbClr val="FFFFFF"/>
            </a:solidFill>
          </p:spPr>
          <p:txBody>
            <a:bodyPr wrap="square" lIns="0" tIns="0" rIns="0" bIns="0" rtlCol="0"/>
            <a:lstStyle/>
            <a:p>
              <a:endParaRPr/>
            </a:p>
          </p:txBody>
        </p:sp>
        <p:sp>
          <p:nvSpPr>
            <p:cNvPr id="10" name="object 10"/>
            <p:cNvSpPr/>
            <p:nvPr/>
          </p:nvSpPr>
          <p:spPr>
            <a:xfrm>
              <a:off x="5048250" y="2223134"/>
              <a:ext cx="614045" cy="107950"/>
            </a:xfrm>
            <a:custGeom>
              <a:avLst/>
              <a:gdLst/>
              <a:ahLst/>
              <a:cxnLst/>
              <a:rect l="l" t="t" r="r" b="b"/>
              <a:pathLst>
                <a:path w="614045" h="107950">
                  <a:moveTo>
                    <a:pt x="0" y="0"/>
                  </a:moveTo>
                  <a:lnTo>
                    <a:pt x="614045" y="0"/>
                  </a:lnTo>
                  <a:lnTo>
                    <a:pt x="614045" y="107950"/>
                  </a:lnTo>
                  <a:lnTo>
                    <a:pt x="0" y="107950"/>
                  </a:lnTo>
                  <a:lnTo>
                    <a:pt x="0" y="0"/>
                  </a:lnTo>
                  <a:close/>
                </a:path>
              </a:pathLst>
            </a:custGeom>
            <a:ln w="25400">
              <a:solidFill>
                <a:srgbClr val="FFFFFF"/>
              </a:solidFill>
            </a:ln>
          </p:spPr>
          <p:txBody>
            <a:bodyPr wrap="square" lIns="0" tIns="0" rIns="0" bIns="0" rtlCol="0"/>
            <a:lstStyle/>
            <a:p>
              <a:endParaRPr/>
            </a:p>
          </p:txBody>
        </p:sp>
        <p:sp>
          <p:nvSpPr>
            <p:cNvPr id="11" name="object 11"/>
            <p:cNvSpPr/>
            <p:nvPr/>
          </p:nvSpPr>
          <p:spPr>
            <a:xfrm>
              <a:off x="4231639" y="2181225"/>
              <a:ext cx="584200" cy="120650"/>
            </a:xfrm>
            <a:custGeom>
              <a:avLst/>
              <a:gdLst/>
              <a:ahLst/>
              <a:cxnLst/>
              <a:rect l="l" t="t" r="r" b="b"/>
              <a:pathLst>
                <a:path w="584200" h="120650">
                  <a:moveTo>
                    <a:pt x="584200" y="0"/>
                  </a:moveTo>
                  <a:lnTo>
                    <a:pt x="0" y="0"/>
                  </a:lnTo>
                  <a:lnTo>
                    <a:pt x="0" y="120650"/>
                  </a:lnTo>
                  <a:lnTo>
                    <a:pt x="584200" y="120650"/>
                  </a:lnTo>
                  <a:lnTo>
                    <a:pt x="584200" y="0"/>
                  </a:lnTo>
                  <a:close/>
                </a:path>
              </a:pathLst>
            </a:custGeom>
            <a:solidFill>
              <a:srgbClr val="FFFFFF"/>
            </a:solidFill>
          </p:spPr>
          <p:txBody>
            <a:bodyPr wrap="square" lIns="0" tIns="0" rIns="0" bIns="0" rtlCol="0"/>
            <a:lstStyle/>
            <a:p>
              <a:endParaRPr/>
            </a:p>
          </p:txBody>
        </p:sp>
        <p:sp>
          <p:nvSpPr>
            <p:cNvPr id="12" name="object 12"/>
            <p:cNvSpPr/>
            <p:nvPr/>
          </p:nvSpPr>
          <p:spPr>
            <a:xfrm>
              <a:off x="4231639" y="2181225"/>
              <a:ext cx="584200" cy="120650"/>
            </a:xfrm>
            <a:custGeom>
              <a:avLst/>
              <a:gdLst/>
              <a:ahLst/>
              <a:cxnLst/>
              <a:rect l="l" t="t" r="r" b="b"/>
              <a:pathLst>
                <a:path w="584200" h="120650">
                  <a:moveTo>
                    <a:pt x="0" y="0"/>
                  </a:moveTo>
                  <a:lnTo>
                    <a:pt x="584200" y="0"/>
                  </a:lnTo>
                  <a:lnTo>
                    <a:pt x="584200" y="120650"/>
                  </a:lnTo>
                  <a:lnTo>
                    <a:pt x="0" y="120650"/>
                  </a:lnTo>
                  <a:lnTo>
                    <a:pt x="0" y="0"/>
                  </a:lnTo>
                  <a:close/>
                </a:path>
              </a:pathLst>
            </a:custGeom>
            <a:ln w="25400">
              <a:solidFill>
                <a:srgbClr val="FFFFFF"/>
              </a:solidFill>
            </a:ln>
          </p:spPr>
          <p:txBody>
            <a:bodyPr wrap="square" lIns="0" tIns="0" rIns="0" bIns="0" rtlCol="0"/>
            <a:lstStyle/>
            <a:p>
              <a:endParaRPr/>
            </a:p>
          </p:txBody>
        </p:sp>
      </p:grpSp>
      <p:grpSp>
        <p:nvGrpSpPr>
          <p:cNvPr id="13" name="object 13"/>
          <p:cNvGrpSpPr/>
          <p:nvPr/>
        </p:nvGrpSpPr>
        <p:grpSpPr>
          <a:xfrm>
            <a:off x="486092" y="5981827"/>
            <a:ext cx="6876415" cy="3075305"/>
            <a:chOff x="486092" y="5981827"/>
            <a:chExt cx="6876415" cy="3075305"/>
          </a:xfrm>
        </p:grpSpPr>
        <p:pic>
          <p:nvPicPr>
            <p:cNvPr id="14" name="object 14"/>
            <p:cNvPicPr/>
            <p:nvPr/>
          </p:nvPicPr>
          <p:blipFill>
            <a:blip r:embed="rId5" cstate="print"/>
            <a:stretch>
              <a:fillRect/>
            </a:stretch>
          </p:blipFill>
          <p:spPr>
            <a:xfrm>
              <a:off x="555386" y="5991034"/>
              <a:ext cx="6789767" cy="3003688"/>
            </a:xfrm>
            <a:prstGeom prst="rect">
              <a:avLst/>
            </a:prstGeom>
          </p:spPr>
        </p:pic>
        <p:sp>
          <p:nvSpPr>
            <p:cNvPr id="15" name="object 15"/>
            <p:cNvSpPr/>
            <p:nvPr/>
          </p:nvSpPr>
          <p:spPr>
            <a:xfrm>
              <a:off x="490855" y="5986589"/>
              <a:ext cx="6866890" cy="3065780"/>
            </a:xfrm>
            <a:custGeom>
              <a:avLst/>
              <a:gdLst/>
              <a:ahLst/>
              <a:cxnLst/>
              <a:rect l="l" t="t" r="r" b="b"/>
              <a:pathLst>
                <a:path w="6866890" h="3065779">
                  <a:moveTo>
                    <a:pt x="0" y="0"/>
                  </a:moveTo>
                  <a:lnTo>
                    <a:pt x="6866890" y="0"/>
                  </a:lnTo>
                  <a:lnTo>
                    <a:pt x="6866890" y="3065780"/>
                  </a:lnTo>
                  <a:lnTo>
                    <a:pt x="0" y="3065780"/>
                  </a:lnTo>
                  <a:lnTo>
                    <a:pt x="0" y="0"/>
                  </a:lnTo>
                  <a:close/>
                </a:path>
              </a:pathLst>
            </a:custGeom>
            <a:ln w="9524">
              <a:solidFill>
                <a:srgbClr val="000000"/>
              </a:solidFill>
            </a:ln>
          </p:spPr>
          <p:txBody>
            <a:bodyPr wrap="square" lIns="0" tIns="0" rIns="0" bIns="0" rtlCol="0"/>
            <a:lstStyle/>
            <a:p>
              <a:endParaRPr/>
            </a:p>
          </p:txBody>
        </p:sp>
        <p:sp>
          <p:nvSpPr>
            <p:cNvPr id="16" name="object 16"/>
            <p:cNvSpPr/>
            <p:nvPr/>
          </p:nvSpPr>
          <p:spPr>
            <a:xfrm>
              <a:off x="553085" y="7127049"/>
              <a:ext cx="3100705" cy="537210"/>
            </a:xfrm>
            <a:custGeom>
              <a:avLst/>
              <a:gdLst/>
              <a:ahLst/>
              <a:cxnLst/>
              <a:rect l="l" t="t" r="r" b="b"/>
              <a:pathLst>
                <a:path w="3100704" h="537209">
                  <a:moveTo>
                    <a:pt x="0" y="0"/>
                  </a:moveTo>
                  <a:lnTo>
                    <a:pt x="3100704" y="0"/>
                  </a:lnTo>
                  <a:lnTo>
                    <a:pt x="3100704" y="537210"/>
                  </a:lnTo>
                  <a:lnTo>
                    <a:pt x="0" y="537210"/>
                  </a:lnTo>
                  <a:lnTo>
                    <a:pt x="0" y="0"/>
                  </a:lnTo>
                  <a:close/>
                </a:path>
              </a:pathLst>
            </a:custGeom>
            <a:ln w="25400">
              <a:solidFill>
                <a:srgbClr val="FF0000"/>
              </a:solidFill>
            </a:ln>
          </p:spPr>
          <p:txBody>
            <a:bodyPr wrap="square" lIns="0" tIns="0" rIns="0" bIns="0" rtlCol="0"/>
            <a:lstStyle/>
            <a:p>
              <a:endParaRPr/>
            </a:p>
          </p:txBody>
        </p:sp>
        <p:sp>
          <p:nvSpPr>
            <p:cNvPr id="17" name="object 17"/>
            <p:cNvSpPr/>
            <p:nvPr/>
          </p:nvSpPr>
          <p:spPr>
            <a:xfrm>
              <a:off x="5052695" y="6562534"/>
              <a:ext cx="614680" cy="186055"/>
            </a:xfrm>
            <a:custGeom>
              <a:avLst/>
              <a:gdLst/>
              <a:ahLst/>
              <a:cxnLst/>
              <a:rect l="l" t="t" r="r" b="b"/>
              <a:pathLst>
                <a:path w="614679" h="186054">
                  <a:moveTo>
                    <a:pt x="614679" y="0"/>
                  </a:moveTo>
                  <a:lnTo>
                    <a:pt x="0" y="0"/>
                  </a:lnTo>
                  <a:lnTo>
                    <a:pt x="0" y="186054"/>
                  </a:lnTo>
                  <a:lnTo>
                    <a:pt x="614679" y="186054"/>
                  </a:lnTo>
                  <a:lnTo>
                    <a:pt x="614679" y="0"/>
                  </a:lnTo>
                  <a:close/>
                </a:path>
              </a:pathLst>
            </a:custGeom>
            <a:solidFill>
              <a:srgbClr val="FFFFFF"/>
            </a:solidFill>
          </p:spPr>
          <p:txBody>
            <a:bodyPr wrap="square" lIns="0" tIns="0" rIns="0" bIns="0" rtlCol="0"/>
            <a:lstStyle/>
            <a:p>
              <a:endParaRPr/>
            </a:p>
          </p:txBody>
        </p:sp>
        <p:sp>
          <p:nvSpPr>
            <p:cNvPr id="18" name="object 18"/>
            <p:cNvSpPr/>
            <p:nvPr/>
          </p:nvSpPr>
          <p:spPr>
            <a:xfrm>
              <a:off x="5052695" y="6562534"/>
              <a:ext cx="614680" cy="186055"/>
            </a:xfrm>
            <a:custGeom>
              <a:avLst/>
              <a:gdLst/>
              <a:ahLst/>
              <a:cxnLst/>
              <a:rect l="l" t="t" r="r" b="b"/>
              <a:pathLst>
                <a:path w="614679" h="186054">
                  <a:moveTo>
                    <a:pt x="0" y="0"/>
                  </a:moveTo>
                  <a:lnTo>
                    <a:pt x="614679" y="0"/>
                  </a:lnTo>
                  <a:lnTo>
                    <a:pt x="614679" y="186054"/>
                  </a:lnTo>
                  <a:lnTo>
                    <a:pt x="0" y="186054"/>
                  </a:lnTo>
                  <a:lnTo>
                    <a:pt x="0" y="0"/>
                  </a:lnTo>
                  <a:close/>
                </a:path>
              </a:pathLst>
            </a:custGeom>
            <a:ln w="25399">
              <a:solidFill>
                <a:srgbClr val="FFFFFF"/>
              </a:solidFill>
            </a:ln>
          </p:spPr>
          <p:txBody>
            <a:bodyPr wrap="square" lIns="0" tIns="0" rIns="0" bIns="0" rtlCol="0"/>
            <a:lstStyle/>
            <a:p>
              <a:endParaRPr/>
            </a:p>
          </p:txBody>
        </p:sp>
        <p:sp>
          <p:nvSpPr>
            <p:cNvPr id="19" name="object 19"/>
            <p:cNvSpPr/>
            <p:nvPr/>
          </p:nvSpPr>
          <p:spPr>
            <a:xfrm>
              <a:off x="4235450" y="6524434"/>
              <a:ext cx="614045" cy="186055"/>
            </a:xfrm>
            <a:custGeom>
              <a:avLst/>
              <a:gdLst/>
              <a:ahLst/>
              <a:cxnLst/>
              <a:rect l="l" t="t" r="r" b="b"/>
              <a:pathLst>
                <a:path w="614045" h="186054">
                  <a:moveTo>
                    <a:pt x="614045" y="0"/>
                  </a:moveTo>
                  <a:lnTo>
                    <a:pt x="0" y="0"/>
                  </a:lnTo>
                  <a:lnTo>
                    <a:pt x="0" y="186054"/>
                  </a:lnTo>
                  <a:lnTo>
                    <a:pt x="614045" y="186054"/>
                  </a:lnTo>
                  <a:lnTo>
                    <a:pt x="614045" y="0"/>
                  </a:lnTo>
                  <a:close/>
                </a:path>
              </a:pathLst>
            </a:custGeom>
            <a:solidFill>
              <a:srgbClr val="FFFFFF"/>
            </a:solidFill>
          </p:spPr>
          <p:txBody>
            <a:bodyPr wrap="square" lIns="0" tIns="0" rIns="0" bIns="0" rtlCol="0"/>
            <a:lstStyle/>
            <a:p>
              <a:endParaRPr/>
            </a:p>
          </p:txBody>
        </p:sp>
        <p:sp>
          <p:nvSpPr>
            <p:cNvPr id="20" name="object 20"/>
            <p:cNvSpPr/>
            <p:nvPr/>
          </p:nvSpPr>
          <p:spPr>
            <a:xfrm>
              <a:off x="4235450" y="6524434"/>
              <a:ext cx="614045" cy="186055"/>
            </a:xfrm>
            <a:custGeom>
              <a:avLst/>
              <a:gdLst/>
              <a:ahLst/>
              <a:cxnLst/>
              <a:rect l="l" t="t" r="r" b="b"/>
              <a:pathLst>
                <a:path w="614045" h="186054">
                  <a:moveTo>
                    <a:pt x="0" y="0"/>
                  </a:moveTo>
                  <a:lnTo>
                    <a:pt x="614045" y="0"/>
                  </a:lnTo>
                  <a:lnTo>
                    <a:pt x="614045" y="186054"/>
                  </a:lnTo>
                  <a:lnTo>
                    <a:pt x="0" y="186054"/>
                  </a:lnTo>
                  <a:lnTo>
                    <a:pt x="0" y="0"/>
                  </a:lnTo>
                  <a:close/>
                </a:path>
              </a:pathLst>
            </a:custGeom>
            <a:ln w="25399">
              <a:solidFill>
                <a:srgbClr val="FFFFFF"/>
              </a:solidFill>
            </a:ln>
          </p:spPr>
          <p:txBody>
            <a:bodyPr wrap="square" lIns="0" tIns="0" rIns="0" bIns="0" rtlCol="0"/>
            <a:lstStyle/>
            <a:p>
              <a:endParaRPr/>
            </a:p>
          </p:txBody>
        </p:sp>
      </p:grpSp>
      <p:sp>
        <p:nvSpPr>
          <p:cNvPr id="21" name="object 21"/>
          <p:cNvSpPr txBox="1"/>
          <p:nvPr/>
        </p:nvSpPr>
        <p:spPr>
          <a:xfrm>
            <a:off x="218947" y="9639363"/>
            <a:ext cx="1292860" cy="153035"/>
          </a:xfrm>
          <a:prstGeom prst="rect">
            <a:avLst/>
          </a:prstGeom>
        </p:spPr>
        <p:txBody>
          <a:bodyPr vert="horz" wrap="square" lIns="0" tIns="0" rIns="0" bIns="0" rtlCol="0">
            <a:spAutoFit/>
          </a:bodyPr>
          <a:lstStyle/>
          <a:p>
            <a:pPr marL="12700">
              <a:lnSpc>
                <a:spcPts val="1050"/>
              </a:lnSpc>
            </a:pPr>
            <a:r>
              <a:rPr sz="1000" spc="-5" dirty="0">
                <a:solidFill>
                  <a:srgbClr val="808080"/>
                </a:solidFill>
                <a:latin typeface="Calibri"/>
                <a:cs typeface="Calibri"/>
              </a:rPr>
              <a:t>LOYD,</a:t>
            </a:r>
            <a:r>
              <a:rPr sz="1000" spc="-20" dirty="0">
                <a:solidFill>
                  <a:srgbClr val="808080"/>
                </a:solidFill>
                <a:latin typeface="Calibri"/>
                <a:cs typeface="Calibri"/>
              </a:rPr>
              <a:t> </a:t>
            </a:r>
            <a:r>
              <a:rPr sz="1000" spc="-5" dirty="0">
                <a:solidFill>
                  <a:srgbClr val="808080"/>
                </a:solidFill>
                <a:latin typeface="Calibri"/>
                <a:cs typeface="Calibri"/>
              </a:rPr>
              <a:t>NORA</a:t>
            </a:r>
            <a:r>
              <a:rPr sz="1000" spc="-15" dirty="0">
                <a:solidFill>
                  <a:srgbClr val="808080"/>
                </a:solidFill>
                <a:latin typeface="Calibri"/>
                <a:cs typeface="Calibri"/>
              </a:rPr>
              <a:t> </a:t>
            </a:r>
            <a:r>
              <a:rPr sz="1000" dirty="0">
                <a:solidFill>
                  <a:srgbClr val="808080"/>
                </a:solidFill>
                <a:latin typeface="Calibri"/>
                <a:cs typeface="Calibri"/>
              </a:rPr>
              <a:t>|</a:t>
            </a:r>
            <a:r>
              <a:rPr sz="1000" spc="-20" dirty="0">
                <a:solidFill>
                  <a:srgbClr val="808080"/>
                </a:solidFill>
                <a:latin typeface="Calibri"/>
                <a:cs typeface="Calibri"/>
              </a:rPr>
              <a:t> </a:t>
            </a:r>
            <a:r>
              <a:rPr sz="1000" spc="-5" dirty="0">
                <a:solidFill>
                  <a:srgbClr val="808080"/>
                </a:solidFill>
                <a:latin typeface="Calibri"/>
                <a:cs typeface="Calibri"/>
              </a:rPr>
              <a:t>[SCHOOL]</a:t>
            </a:r>
            <a:endParaRPr sz="1000">
              <a:latin typeface="Calibri"/>
              <a:cs typeface="Calibri"/>
            </a:endParaRPr>
          </a:p>
        </p:txBody>
      </p:sp>
      <p:pic>
        <p:nvPicPr>
          <p:cNvPr id="22" name="Audio 21">
            <a:hlinkClick r:id="" action="ppaction://media"/>
            <a:extLst>
              <a:ext uri="{FF2B5EF4-FFF2-40B4-BE49-F238E27FC236}">
                <a16:creationId xmlns:a16="http://schemas.microsoft.com/office/drawing/2014/main" id="{535FB6A2-0336-4A4F-A4B4-7FF4D7F2BB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202"/>
    </mc:Choice>
    <mc:Fallback xmlns="">
      <p:transition spd="slow" advTm="3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576072" y="558545"/>
          <a:ext cx="5791200" cy="910582"/>
        </p:xfrm>
        <a:graphic>
          <a:graphicData uri="http://schemas.openxmlformats.org/drawingml/2006/table">
            <a:tbl>
              <a:tblPr firstRow="1" bandRow="1">
                <a:tableStyleId>{2D5ABB26-0587-4C30-8999-92F81FD0307C}</a:tableStyleId>
              </a:tblPr>
              <a:tblGrid>
                <a:gridCol w="819785">
                  <a:extLst>
                    <a:ext uri="{9D8B030D-6E8A-4147-A177-3AD203B41FA5}">
                      <a16:colId xmlns:a16="http://schemas.microsoft.com/office/drawing/2014/main" val="20000"/>
                    </a:ext>
                  </a:extLst>
                </a:gridCol>
                <a:gridCol w="4971415">
                  <a:extLst>
                    <a:ext uri="{9D8B030D-6E8A-4147-A177-3AD203B41FA5}">
                      <a16:colId xmlns:a16="http://schemas.microsoft.com/office/drawing/2014/main" val="20001"/>
                    </a:ext>
                  </a:extLst>
                </a:gridCol>
              </a:tblGrid>
              <a:tr h="278129">
                <a:tc>
                  <a:txBody>
                    <a:bodyPr/>
                    <a:lstStyle/>
                    <a:p>
                      <a:pPr marR="284480" algn="r">
                        <a:lnSpc>
                          <a:spcPct val="100000"/>
                        </a:lnSpc>
                        <a:spcBef>
                          <a:spcPts val="240"/>
                        </a:spcBef>
                      </a:pPr>
                      <a:r>
                        <a:rPr sz="1100" b="1" spc="-5" dirty="0">
                          <a:latin typeface="Calibri"/>
                          <a:cs typeface="Calibri"/>
                        </a:rPr>
                        <a:t>Step</a:t>
                      </a:r>
                      <a:endParaRPr sz="1100">
                        <a:latin typeface="Calibri"/>
                        <a:cs typeface="Calibri"/>
                      </a:endParaRPr>
                    </a:p>
                  </a:txBody>
                  <a:tcPr marL="0" marR="0" marT="304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2230">
                        <a:lnSpc>
                          <a:spcPct val="100000"/>
                        </a:lnSpc>
                        <a:spcBef>
                          <a:spcPts val="240"/>
                        </a:spcBef>
                      </a:pPr>
                      <a:r>
                        <a:rPr sz="1100" b="1" spc="-5" dirty="0">
                          <a:latin typeface="Calibri"/>
                          <a:cs typeface="Calibri"/>
                        </a:rPr>
                        <a:t>Action</a:t>
                      </a:r>
                      <a:endParaRPr sz="1100">
                        <a:latin typeface="Calibri"/>
                        <a:cs typeface="Calibri"/>
                      </a:endParaRPr>
                    </a:p>
                  </a:txBody>
                  <a:tcPr marL="0" marR="0" marT="304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632453">
                <a:tc>
                  <a:txBody>
                    <a:bodyPr/>
                    <a:lstStyle/>
                    <a:p>
                      <a:pPr marR="311150" algn="r">
                        <a:lnSpc>
                          <a:spcPct val="100000"/>
                        </a:lnSpc>
                        <a:spcBef>
                          <a:spcPts val="240"/>
                        </a:spcBef>
                      </a:pPr>
                      <a:r>
                        <a:rPr sz="1100" spc="-5" dirty="0">
                          <a:latin typeface="Calibri"/>
                          <a:cs typeface="Calibri"/>
                        </a:rPr>
                        <a:t>22.</a:t>
                      </a:r>
                      <a:endParaRPr sz="1100">
                        <a:latin typeface="Calibri"/>
                        <a:cs typeface="Calibri"/>
                      </a:endParaRPr>
                    </a:p>
                  </a:txBody>
                  <a:tcPr marL="0" marR="0" marT="304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2230" marR="572135">
                        <a:lnSpc>
                          <a:spcPct val="101800"/>
                        </a:lnSpc>
                        <a:spcBef>
                          <a:spcPts val="220"/>
                        </a:spcBef>
                      </a:pPr>
                      <a:r>
                        <a:rPr sz="1100" spc="-5" dirty="0">
                          <a:latin typeface="Calibri"/>
                          <a:cs typeface="Calibri"/>
                        </a:rPr>
                        <a:t>Enter</a:t>
                      </a:r>
                      <a:r>
                        <a:rPr sz="1100" dirty="0">
                          <a:latin typeface="Calibri"/>
                          <a:cs typeface="Calibri"/>
                        </a:rPr>
                        <a:t> </a:t>
                      </a:r>
                      <a:r>
                        <a:rPr sz="1100" spc="-5" dirty="0">
                          <a:latin typeface="Calibri"/>
                          <a:cs typeface="Calibri"/>
                        </a:rPr>
                        <a:t>the</a:t>
                      </a:r>
                      <a:r>
                        <a:rPr sz="1100" dirty="0">
                          <a:latin typeface="Calibri"/>
                          <a:cs typeface="Calibri"/>
                        </a:rPr>
                        <a:t> </a:t>
                      </a:r>
                      <a:r>
                        <a:rPr sz="1100" b="1" spc="-5" dirty="0">
                          <a:solidFill>
                            <a:srgbClr val="782C40"/>
                          </a:solidFill>
                          <a:latin typeface="Calibri"/>
                          <a:cs typeface="Calibri"/>
                        </a:rPr>
                        <a:t>Begin Date</a:t>
                      </a:r>
                      <a:r>
                        <a:rPr sz="1100" spc="-5" dirty="0">
                          <a:latin typeface="Calibri"/>
                          <a:cs typeface="Calibri"/>
                        </a:rPr>
                        <a:t>.</a:t>
                      </a:r>
                      <a:r>
                        <a:rPr sz="1100" spc="5" dirty="0">
                          <a:latin typeface="Calibri"/>
                          <a:cs typeface="Calibri"/>
                        </a:rPr>
                        <a:t> </a:t>
                      </a:r>
                      <a:r>
                        <a:rPr sz="1100" spc="-5" dirty="0">
                          <a:latin typeface="Calibri"/>
                          <a:cs typeface="Calibri"/>
                        </a:rPr>
                        <a:t>Start</a:t>
                      </a:r>
                      <a:r>
                        <a:rPr sz="1100" dirty="0">
                          <a:latin typeface="Calibri"/>
                          <a:cs typeface="Calibri"/>
                        </a:rPr>
                        <a:t> </a:t>
                      </a:r>
                      <a:r>
                        <a:rPr sz="1100" spc="-5" dirty="0">
                          <a:latin typeface="Calibri"/>
                          <a:cs typeface="Calibri"/>
                        </a:rPr>
                        <a:t>dates</a:t>
                      </a:r>
                      <a:r>
                        <a:rPr sz="1100" spc="5" dirty="0">
                          <a:latin typeface="Calibri"/>
                          <a:cs typeface="Calibri"/>
                        </a:rPr>
                        <a:t> </a:t>
                      </a:r>
                      <a:r>
                        <a:rPr sz="1100" spc="-5" dirty="0">
                          <a:latin typeface="Calibri"/>
                          <a:cs typeface="Calibri"/>
                        </a:rPr>
                        <a:t>should</a:t>
                      </a:r>
                      <a:r>
                        <a:rPr sz="1100" dirty="0">
                          <a:latin typeface="Calibri"/>
                          <a:cs typeface="Calibri"/>
                        </a:rPr>
                        <a:t> </a:t>
                      </a:r>
                      <a:r>
                        <a:rPr sz="1100" spc="-5" dirty="0">
                          <a:latin typeface="Calibri"/>
                          <a:cs typeface="Calibri"/>
                        </a:rPr>
                        <a:t>be</a:t>
                      </a:r>
                      <a:r>
                        <a:rPr sz="1100" dirty="0">
                          <a:latin typeface="Calibri"/>
                          <a:cs typeface="Calibri"/>
                        </a:rPr>
                        <a:t> </a:t>
                      </a:r>
                      <a:r>
                        <a:rPr sz="1100" spc="-5" dirty="0">
                          <a:latin typeface="Calibri"/>
                          <a:cs typeface="Calibri"/>
                        </a:rPr>
                        <a:t>2</a:t>
                      </a:r>
                      <a:r>
                        <a:rPr sz="1100" dirty="0">
                          <a:latin typeface="Calibri"/>
                          <a:cs typeface="Calibri"/>
                        </a:rPr>
                        <a:t> </a:t>
                      </a:r>
                      <a:r>
                        <a:rPr sz="1100" spc="-5" dirty="0">
                          <a:latin typeface="Calibri"/>
                          <a:cs typeface="Calibri"/>
                        </a:rPr>
                        <a:t>-</a:t>
                      </a:r>
                      <a:r>
                        <a:rPr sz="1100" dirty="0">
                          <a:latin typeface="Calibri"/>
                          <a:cs typeface="Calibri"/>
                        </a:rPr>
                        <a:t> </a:t>
                      </a:r>
                      <a:r>
                        <a:rPr sz="1100" spc="-5" dirty="0">
                          <a:latin typeface="Calibri"/>
                          <a:cs typeface="Calibri"/>
                        </a:rPr>
                        <a:t>3</a:t>
                      </a:r>
                      <a:r>
                        <a:rPr sz="1100" dirty="0">
                          <a:latin typeface="Calibri"/>
                          <a:cs typeface="Calibri"/>
                        </a:rPr>
                        <a:t> </a:t>
                      </a:r>
                      <a:r>
                        <a:rPr sz="1100" spc="-5" dirty="0">
                          <a:latin typeface="Calibri"/>
                          <a:cs typeface="Calibri"/>
                        </a:rPr>
                        <a:t>weeks</a:t>
                      </a:r>
                      <a:r>
                        <a:rPr sz="1100" dirty="0">
                          <a:latin typeface="Calibri"/>
                          <a:cs typeface="Calibri"/>
                        </a:rPr>
                        <a:t> </a:t>
                      </a:r>
                      <a:r>
                        <a:rPr sz="1100" spc="-5" dirty="0">
                          <a:latin typeface="Calibri"/>
                          <a:cs typeface="Calibri"/>
                        </a:rPr>
                        <a:t>out</a:t>
                      </a:r>
                      <a:r>
                        <a:rPr sz="1100" spc="5" dirty="0">
                          <a:latin typeface="Calibri"/>
                          <a:cs typeface="Calibri"/>
                        </a:rPr>
                        <a:t> </a:t>
                      </a:r>
                      <a:r>
                        <a:rPr sz="1100" spc="-5" dirty="0">
                          <a:latin typeface="Calibri"/>
                          <a:cs typeface="Calibri"/>
                        </a:rPr>
                        <a:t>to</a:t>
                      </a:r>
                      <a:r>
                        <a:rPr sz="1100" dirty="0">
                          <a:latin typeface="Calibri"/>
                          <a:cs typeface="Calibri"/>
                        </a:rPr>
                        <a:t> </a:t>
                      </a:r>
                      <a:r>
                        <a:rPr sz="1100" spc="-5" dirty="0">
                          <a:latin typeface="Calibri"/>
                          <a:cs typeface="Calibri"/>
                        </a:rPr>
                        <a:t>allow</a:t>
                      </a:r>
                      <a:r>
                        <a:rPr sz="1100" dirty="0">
                          <a:latin typeface="Calibri"/>
                          <a:cs typeface="Calibri"/>
                        </a:rPr>
                        <a:t> </a:t>
                      </a:r>
                      <a:r>
                        <a:rPr sz="1100" spc="-5" dirty="0">
                          <a:latin typeface="Calibri"/>
                          <a:cs typeface="Calibri"/>
                        </a:rPr>
                        <a:t>time for </a:t>
                      </a:r>
                      <a:r>
                        <a:rPr sz="1100" spc="-235" dirty="0">
                          <a:latin typeface="Calibri"/>
                          <a:cs typeface="Calibri"/>
                        </a:rPr>
                        <a:t> </a:t>
                      </a:r>
                      <a:r>
                        <a:rPr sz="1100" spc="-5" dirty="0">
                          <a:latin typeface="Calibri"/>
                          <a:cs typeface="Calibri"/>
                        </a:rPr>
                        <a:t>approvals.</a:t>
                      </a:r>
                      <a:r>
                        <a:rPr sz="1100" spc="-10" dirty="0">
                          <a:latin typeface="Calibri"/>
                          <a:cs typeface="Calibri"/>
                        </a:rPr>
                        <a:t> </a:t>
                      </a:r>
                      <a:r>
                        <a:rPr sz="1100" spc="-5" dirty="0">
                          <a:latin typeface="Calibri"/>
                          <a:cs typeface="Calibri"/>
                        </a:rPr>
                        <a:t>Reference</a:t>
                      </a:r>
                      <a:r>
                        <a:rPr sz="1100" dirty="0">
                          <a:latin typeface="Calibri"/>
                          <a:cs typeface="Calibri"/>
                        </a:rPr>
                        <a:t> </a:t>
                      </a:r>
                      <a:r>
                        <a:rPr sz="1100" spc="-5" dirty="0">
                          <a:latin typeface="Calibri"/>
                          <a:cs typeface="Calibri"/>
                        </a:rPr>
                        <a:t>Payroll Deadlines</a:t>
                      </a:r>
                      <a:r>
                        <a:rPr sz="1100" spc="10" dirty="0">
                          <a:latin typeface="Calibri"/>
                          <a:cs typeface="Calibri"/>
                        </a:rPr>
                        <a:t> </a:t>
                      </a:r>
                      <a:r>
                        <a:rPr sz="1100" spc="-5" dirty="0">
                          <a:latin typeface="Calibri"/>
                          <a:cs typeface="Calibri"/>
                        </a:rPr>
                        <a:t>for Personnel Actions.</a:t>
                      </a:r>
                      <a:endParaRPr sz="1100">
                        <a:latin typeface="Calibri"/>
                        <a:cs typeface="Calibri"/>
                      </a:endParaRPr>
                    </a:p>
                  </a:txBody>
                  <a:tcPr marL="0" marR="0" marT="279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3" name="object 3"/>
          <p:cNvGraphicFramePr>
            <a:graphicFrameLocks noGrp="1"/>
          </p:cNvGraphicFramePr>
          <p:nvPr/>
        </p:nvGraphicFramePr>
        <p:xfrm>
          <a:off x="457200" y="4971275"/>
          <a:ext cx="5790564" cy="1217681"/>
        </p:xfrm>
        <a:graphic>
          <a:graphicData uri="http://schemas.openxmlformats.org/drawingml/2006/table">
            <a:tbl>
              <a:tblPr firstRow="1" bandRow="1">
                <a:tableStyleId>{2D5ABB26-0587-4C30-8999-92F81FD0307C}</a:tableStyleId>
              </a:tblPr>
              <a:tblGrid>
                <a:gridCol w="820419">
                  <a:extLst>
                    <a:ext uri="{9D8B030D-6E8A-4147-A177-3AD203B41FA5}">
                      <a16:colId xmlns:a16="http://schemas.microsoft.com/office/drawing/2014/main" val="20000"/>
                    </a:ext>
                  </a:extLst>
                </a:gridCol>
                <a:gridCol w="4970145">
                  <a:extLst>
                    <a:ext uri="{9D8B030D-6E8A-4147-A177-3AD203B41FA5}">
                      <a16:colId xmlns:a16="http://schemas.microsoft.com/office/drawing/2014/main" val="20001"/>
                    </a:ext>
                  </a:extLst>
                </a:gridCol>
              </a:tblGrid>
              <a:tr h="278891">
                <a:tc>
                  <a:txBody>
                    <a:bodyPr/>
                    <a:lstStyle/>
                    <a:p>
                      <a:pPr marR="285115" algn="r">
                        <a:lnSpc>
                          <a:spcPct val="100000"/>
                        </a:lnSpc>
                        <a:spcBef>
                          <a:spcPts val="280"/>
                        </a:spcBef>
                      </a:pPr>
                      <a:r>
                        <a:rPr sz="1100" b="1" spc="-5" dirty="0">
                          <a:latin typeface="Calibri"/>
                          <a:cs typeface="Calibri"/>
                        </a:rPr>
                        <a:t>Step</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2865">
                        <a:lnSpc>
                          <a:spcPct val="100000"/>
                        </a:lnSpc>
                        <a:spcBef>
                          <a:spcPts val="280"/>
                        </a:spcBef>
                      </a:pPr>
                      <a:r>
                        <a:rPr sz="1100" b="1" spc="-5" dirty="0">
                          <a:latin typeface="Calibri"/>
                          <a:cs typeface="Calibri"/>
                        </a:rPr>
                        <a:t>Action</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938790">
                <a:tc>
                  <a:txBody>
                    <a:bodyPr/>
                    <a:lstStyle/>
                    <a:p>
                      <a:pPr marR="311785" algn="r">
                        <a:lnSpc>
                          <a:spcPct val="100000"/>
                        </a:lnSpc>
                        <a:spcBef>
                          <a:spcPts val="275"/>
                        </a:spcBef>
                      </a:pPr>
                      <a:r>
                        <a:rPr sz="1100" spc="-5" dirty="0">
                          <a:latin typeface="Calibri"/>
                          <a:cs typeface="Calibri"/>
                        </a:rPr>
                        <a:t>23.</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2865" marR="655955">
                        <a:lnSpc>
                          <a:spcPts val="1230"/>
                        </a:lnSpc>
                        <a:spcBef>
                          <a:spcPts val="300"/>
                        </a:spcBef>
                      </a:pPr>
                      <a:r>
                        <a:rPr sz="1100" spc="-5" dirty="0">
                          <a:latin typeface="Calibri"/>
                          <a:cs typeface="Calibri"/>
                        </a:rPr>
                        <a:t>Enter</a:t>
                      </a:r>
                      <a:r>
                        <a:rPr sz="1100" spc="45" dirty="0">
                          <a:latin typeface="Calibri"/>
                          <a:cs typeface="Calibri"/>
                        </a:rPr>
                        <a:t> </a:t>
                      </a:r>
                      <a:r>
                        <a:rPr sz="1100" spc="-5" dirty="0">
                          <a:latin typeface="Calibri"/>
                          <a:cs typeface="Calibri"/>
                        </a:rPr>
                        <a:t>the</a:t>
                      </a:r>
                      <a:r>
                        <a:rPr sz="1100" spc="45" dirty="0">
                          <a:latin typeface="Calibri"/>
                          <a:cs typeface="Calibri"/>
                        </a:rPr>
                        <a:t> </a:t>
                      </a:r>
                      <a:r>
                        <a:rPr sz="1100" spc="-5" dirty="0">
                          <a:latin typeface="Calibri"/>
                          <a:cs typeface="Calibri"/>
                        </a:rPr>
                        <a:t>appropriate</a:t>
                      </a:r>
                      <a:r>
                        <a:rPr sz="1100" spc="35" dirty="0">
                          <a:latin typeface="Calibri"/>
                          <a:cs typeface="Calibri"/>
                        </a:rPr>
                        <a:t> </a:t>
                      </a:r>
                      <a:r>
                        <a:rPr sz="1100" spc="-5" dirty="0">
                          <a:latin typeface="Calibri"/>
                          <a:cs typeface="Calibri"/>
                        </a:rPr>
                        <a:t>funding</a:t>
                      </a:r>
                      <a:r>
                        <a:rPr sz="1100" spc="40" dirty="0">
                          <a:latin typeface="Calibri"/>
                          <a:cs typeface="Calibri"/>
                        </a:rPr>
                        <a:t> </a:t>
                      </a:r>
                      <a:r>
                        <a:rPr sz="1100" spc="-5" dirty="0">
                          <a:latin typeface="Calibri"/>
                          <a:cs typeface="Calibri"/>
                        </a:rPr>
                        <a:t>distribution</a:t>
                      </a:r>
                      <a:r>
                        <a:rPr sz="1100" spc="35" dirty="0">
                          <a:latin typeface="Calibri"/>
                          <a:cs typeface="Calibri"/>
                        </a:rPr>
                        <a:t> </a:t>
                      </a:r>
                      <a:r>
                        <a:rPr sz="1100" spc="-5" dirty="0">
                          <a:latin typeface="Calibri"/>
                          <a:cs typeface="Calibri"/>
                        </a:rPr>
                        <a:t>information</a:t>
                      </a:r>
                      <a:r>
                        <a:rPr sz="1100" spc="40" dirty="0">
                          <a:latin typeface="Calibri"/>
                          <a:cs typeface="Calibri"/>
                        </a:rPr>
                        <a:t> </a:t>
                      </a:r>
                      <a:r>
                        <a:rPr sz="1100" spc="-5" dirty="0">
                          <a:latin typeface="Calibri"/>
                          <a:cs typeface="Calibri"/>
                        </a:rPr>
                        <a:t>into</a:t>
                      </a:r>
                      <a:r>
                        <a:rPr sz="1100" spc="40" dirty="0">
                          <a:latin typeface="Calibri"/>
                          <a:cs typeface="Calibri"/>
                        </a:rPr>
                        <a:t> </a:t>
                      </a:r>
                      <a:r>
                        <a:rPr sz="1100" spc="-5" dirty="0">
                          <a:latin typeface="Calibri"/>
                          <a:cs typeface="Calibri"/>
                        </a:rPr>
                        <a:t>the</a:t>
                      </a:r>
                      <a:r>
                        <a:rPr sz="1100" spc="40" dirty="0">
                          <a:latin typeface="Calibri"/>
                          <a:cs typeface="Calibri"/>
                        </a:rPr>
                        <a:t> </a:t>
                      </a:r>
                      <a:r>
                        <a:rPr sz="1100" b="1" spc="-5" dirty="0">
                          <a:solidFill>
                            <a:srgbClr val="782C40"/>
                          </a:solidFill>
                          <a:latin typeface="Calibri"/>
                          <a:cs typeface="Calibri"/>
                        </a:rPr>
                        <a:t>Percent</a:t>
                      </a:r>
                      <a:r>
                        <a:rPr sz="1100" b="1" spc="40" dirty="0">
                          <a:solidFill>
                            <a:srgbClr val="782C40"/>
                          </a:solidFill>
                          <a:latin typeface="Calibri"/>
                          <a:cs typeface="Calibri"/>
                        </a:rPr>
                        <a:t> </a:t>
                      </a:r>
                      <a:r>
                        <a:rPr sz="1100" b="1" spc="-5" dirty="0">
                          <a:solidFill>
                            <a:srgbClr val="782C40"/>
                          </a:solidFill>
                          <a:latin typeface="Calibri"/>
                          <a:cs typeface="Calibri"/>
                        </a:rPr>
                        <a:t>of </a:t>
                      </a:r>
                      <a:r>
                        <a:rPr sz="1100" b="1" spc="-229" dirty="0">
                          <a:solidFill>
                            <a:srgbClr val="782C40"/>
                          </a:solidFill>
                          <a:latin typeface="Calibri"/>
                          <a:cs typeface="Calibri"/>
                        </a:rPr>
                        <a:t> </a:t>
                      </a:r>
                      <a:r>
                        <a:rPr sz="1100" b="1" spc="-5" dirty="0">
                          <a:solidFill>
                            <a:srgbClr val="782C40"/>
                          </a:solidFill>
                          <a:latin typeface="Calibri"/>
                          <a:cs typeface="Calibri"/>
                        </a:rPr>
                        <a:t>Distribution</a:t>
                      </a:r>
                      <a:r>
                        <a:rPr sz="1100" b="1" spc="-65" dirty="0">
                          <a:solidFill>
                            <a:srgbClr val="782C40"/>
                          </a:solidFill>
                          <a:latin typeface="Calibri"/>
                          <a:cs typeface="Calibri"/>
                        </a:rPr>
                        <a:t> </a:t>
                      </a:r>
                      <a:r>
                        <a:rPr sz="1100" spc="-5" dirty="0">
                          <a:latin typeface="Calibri"/>
                          <a:cs typeface="Calibri"/>
                        </a:rPr>
                        <a:t>field.</a:t>
                      </a:r>
                      <a:endParaRPr sz="1100">
                        <a:latin typeface="Calibri"/>
                        <a:cs typeface="Calibri"/>
                      </a:endParaRPr>
                    </a:p>
                    <a:p>
                      <a:pPr>
                        <a:lnSpc>
                          <a:spcPct val="100000"/>
                        </a:lnSpc>
                        <a:spcBef>
                          <a:spcPts val="20"/>
                        </a:spcBef>
                      </a:pPr>
                      <a:endParaRPr sz="1350">
                        <a:latin typeface="Times New Roman"/>
                        <a:cs typeface="Times New Roman"/>
                      </a:endParaRPr>
                    </a:p>
                    <a:p>
                      <a:pPr marL="62865">
                        <a:lnSpc>
                          <a:spcPct val="100000"/>
                        </a:lnSpc>
                      </a:pPr>
                      <a:r>
                        <a:rPr sz="1100" b="1" spc="-5" dirty="0">
                          <a:latin typeface="Calibri"/>
                          <a:cs typeface="Calibri"/>
                        </a:rPr>
                        <a:t>Note:</a:t>
                      </a:r>
                      <a:r>
                        <a:rPr sz="1100" b="1" spc="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total Percent</a:t>
                      </a:r>
                      <a:r>
                        <a:rPr sz="1100" dirty="0">
                          <a:latin typeface="Calibri"/>
                          <a:cs typeface="Calibri"/>
                        </a:rPr>
                        <a:t> </a:t>
                      </a:r>
                      <a:r>
                        <a:rPr sz="1100" spc="-5" dirty="0">
                          <a:latin typeface="Calibri"/>
                          <a:cs typeface="Calibri"/>
                        </a:rPr>
                        <a:t>of</a:t>
                      </a:r>
                      <a:r>
                        <a:rPr sz="1100" dirty="0">
                          <a:latin typeface="Calibri"/>
                          <a:cs typeface="Calibri"/>
                        </a:rPr>
                        <a:t> </a:t>
                      </a:r>
                      <a:r>
                        <a:rPr sz="1100" spc="-5" dirty="0">
                          <a:latin typeface="Calibri"/>
                          <a:cs typeface="Calibri"/>
                        </a:rPr>
                        <a:t>Distribution</a:t>
                      </a:r>
                      <a:r>
                        <a:rPr sz="1100" spc="5" dirty="0">
                          <a:latin typeface="Calibri"/>
                          <a:cs typeface="Calibri"/>
                        </a:rPr>
                        <a:t> </a:t>
                      </a:r>
                      <a:r>
                        <a:rPr sz="1100" spc="-5" dirty="0">
                          <a:latin typeface="Calibri"/>
                          <a:cs typeface="Calibri"/>
                        </a:rPr>
                        <a:t>must</a:t>
                      </a:r>
                      <a:r>
                        <a:rPr sz="1100" dirty="0">
                          <a:latin typeface="Calibri"/>
                          <a:cs typeface="Calibri"/>
                        </a:rPr>
                        <a:t> </a:t>
                      </a:r>
                      <a:r>
                        <a:rPr sz="1100" spc="-5" dirty="0">
                          <a:latin typeface="Calibri"/>
                          <a:cs typeface="Calibri"/>
                        </a:rPr>
                        <a:t>equal</a:t>
                      </a:r>
                      <a:r>
                        <a:rPr sz="1100" spc="5" dirty="0">
                          <a:latin typeface="Calibri"/>
                          <a:cs typeface="Calibri"/>
                        </a:rPr>
                        <a:t> </a:t>
                      </a:r>
                      <a:r>
                        <a:rPr sz="1100" spc="-5" dirty="0">
                          <a:latin typeface="Calibri"/>
                          <a:cs typeface="Calibri"/>
                        </a:rPr>
                        <a:t>100%.</a:t>
                      </a:r>
                      <a:endParaRPr sz="1100">
                        <a:latin typeface="Calibri"/>
                        <a:cs typeface="Calibri"/>
                      </a:endParaRPr>
                    </a:p>
                  </a:txBody>
                  <a:tcPr marL="0" marR="0" marT="381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pSp>
        <p:nvGrpSpPr>
          <p:cNvPr id="4" name="object 4"/>
          <p:cNvGrpSpPr/>
          <p:nvPr/>
        </p:nvGrpSpPr>
        <p:grpSpPr>
          <a:xfrm>
            <a:off x="447992" y="1616392"/>
            <a:ext cx="6876415" cy="3075305"/>
            <a:chOff x="447992" y="1616392"/>
            <a:chExt cx="6876415" cy="3075305"/>
          </a:xfrm>
        </p:grpSpPr>
        <p:pic>
          <p:nvPicPr>
            <p:cNvPr id="5" name="object 5"/>
            <p:cNvPicPr/>
            <p:nvPr/>
          </p:nvPicPr>
          <p:blipFill>
            <a:blip r:embed="rId4" cstate="print"/>
            <a:stretch>
              <a:fillRect/>
            </a:stretch>
          </p:blipFill>
          <p:spPr>
            <a:xfrm>
              <a:off x="517286" y="1625612"/>
              <a:ext cx="6789767" cy="3003677"/>
            </a:xfrm>
            <a:prstGeom prst="rect">
              <a:avLst/>
            </a:prstGeom>
          </p:spPr>
        </p:pic>
        <p:sp>
          <p:nvSpPr>
            <p:cNvPr id="6" name="object 6"/>
            <p:cNvSpPr/>
            <p:nvPr/>
          </p:nvSpPr>
          <p:spPr>
            <a:xfrm>
              <a:off x="452755" y="1621155"/>
              <a:ext cx="6866890" cy="3065780"/>
            </a:xfrm>
            <a:custGeom>
              <a:avLst/>
              <a:gdLst/>
              <a:ahLst/>
              <a:cxnLst/>
              <a:rect l="l" t="t" r="r" b="b"/>
              <a:pathLst>
                <a:path w="6866890" h="3065779">
                  <a:moveTo>
                    <a:pt x="0" y="0"/>
                  </a:moveTo>
                  <a:lnTo>
                    <a:pt x="6866890" y="0"/>
                  </a:lnTo>
                  <a:lnTo>
                    <a:pt x="6866890" y="3065779"/>
                  </a:lnTo>
                  <a:lnTo>
                    <a:pt x="0" y="3065779"/>
                  </a:lnTo>
                  <a:lnTo>
                    <a:pt x="0" y="0"/>
                  </a:lnTo>
                  <a:close/>
                </a:path>
              </a:pathLst>
            </a:custGeom>
            <a:ln w="9524">
              <a:solidFill>
                <a:srgbClr val="000000"/>
              </a:solidFill>
            </a:ln>
          </p:spPr>
          <p:txBody>
            <a:bodyPr wrap="square" lIns="0" tIns="0" rIns="0" bIns="0" rtlCol="0"/>
            <a:lstStyle/>
            <a:p>
              <a:endParaRPr/>
            </a:p>
          </p:txBody>
        </p:sp>
        <p:sp>
          <p:nvSpPr>
            <p:cNvPr id="7" name="object 7"/>
            <p:cNvSpPr/>
            <p:nvPr/>
          </p:nvSpPr>
          <p:spPr>
            <a:xfrm>
              <a:off x="859790" y="3636009"/>
              <a:ext cx="1044575" cy="601345"/>
            </a:xfrm>
            <a:custGeom>
              <a:avLst/>
              <a:gdLst/>
              <a:ahLst/>
              <a:cxnLst/>
              <a:rect l="l" t="t" r="r" b="b"/>
              <a:pathLst>
                <a:path w="1044575" h="601345">
                  <a:moveTo>
                    <a:pt x="0" y="0"/>
                  </a:moveTo>
                  <a:lnTo>
                    <a:pt x="1044574" y="0"/>
                  </a:lnTo>
                  <a:lnTo>
                    <a:pt x="1044574" y="601345"/>
                  </a:lnTo>
                  <a:lnTo>
                    <a:pt x="0" y="601345"/>
                  </a:lnTo>
                  <a:lnTo>
                    <a:pt x="0" y="0"/>
                  </a:lnTo>
                  <a:close/>
                </a:path>
              </a:pathLst>
            </a:custGeom>
            <a:ln w="25400">
              <a:solidFill>
                <a:srgbClr val="FF0000"/>
              </a:solidFill>
            </a:ln>
          </p:spPr>
          <p:txBody>
            <a:bodyPr wrap="square" lIns="0" tIns="0" rIns="0" bIns="0" rtlCol="0"/>
            <a:lstStyle/>
            <a:p>
              <a:endParaRPr/>
            </a:p>
          </p:txBody>
        </p:sp>
        <p:sp>
          <p:nvSpPr>
            <p:cNvPr id="8" name="object 8"/>
            <p:cNvSpPr/>
            <p:nvPr/>
          </p:nvSpPr>
          <p:spPr>
            <a:xfrm>
              <a:off x="5031105" y="2212975"/>
              <a:ext cx="614045" cy="107950"/>
            </a:xfrm>
            <a:custGeom>
              <a:avLst/>
              <a:gdLst/>
              <a:ahLst/>
              <a:cxnLst/>
              <a:rect l="l" t="t" r="r" b="b"/>
              <a:pathLst>
                <a:path w="614045" h="107950">
                  <a:moveTo>
                    <a:pt x="614045" y="0"/>
                  </a:moveTo>
                  <a:lnTo>
                    <a:pt x="0" y="0"/>
                  </a:lnTo>
                  <a:lnTo>
                    <a:pt x="0" y="107950"/>
                  </a:lnTo>
                  <a:lnTo>
                    <a:pt x="614045" y="107950"/>
                  </a:lnTo>
                  <a:lnTo>
                    <a:pt x="614045" y="0"/>
                  </a:lnTo>
                  <a:close/>
                </a:path>
              </a:pathLst>
            </a:custGeom>
            <a:solidFill>
              <a:srgbClr val="FFFFFF"/>
            </a:solidFill>
          </p:spPr>
          <p:txBody>
            <a:bodyPr wrap="square" lIns="0" tIns="0" rIns="0" bIns="0" rtlCol="0"/>
            <a:lstStyle/>
            <a:p>
              <a:endParaRPr/>
            </a:p>
          </p:txBody>
        </p:sp>
        <p:sp>
          <p:nvSpPr>
            <p:cNvPr id="9" name="object 9"/>
            <p:cNvSpPr/>
            <p:nvPr/>
          </p:nvSpPr>
          <p:spPr>
            <a:xfrm>
              <a:off x="5031105" y="2212975"/>
              <a:ext cx="614045" cy="107950"/>
            </a:xfrm>
            <a:custGeom>
              <a:avLst/>
              <a:gdLst/>
              <a:ahLst/>
              <a:cxnLst/>
              <a:rect l="l" t="t" r="r" b="b"/>
              <a:pathLst>
                <a:path w="614045" h="107950">
                  <a:moveTo>
                    <a:pt x="0" y="0"/>
                  </a:moveTo>
                  <a:lnTo>
                    <a:pt x="614045" y="0"/>
                  </a:lnTo>
                  <a:lnTo>
                    <a:pt x="614045" y="107950"/>
                  </a:lnTo>
                  <a:lnTo>
                    <a:pt x="0" y="107950"/>
                  </a:lnTo>
                  <a:lnTo>
                    <a:pt x="0" y="0"/>
                  </a:lnTo>
                  <a:close/>
                </a:path>
              </a:pathLst>
            </a:custGeom>
            <a:ln w="25400">
              <a:solidFill>
                <a:srgbClr val="FFFFFF"/>
              </a:solidFill>
            </a:ln>
          </p:spPr>
          <p:txBody>
            <a:bodyPr wrap="square" lIns="0" tIns="0" rIns="0" bIns="0" rtlCol="0"/>
            <a:lstStyle/>
            <a:p>
              <a:endParaRPr/>
            </a:p>
          </p:txBody>
        </p:sp>
        <p:sp>
          <p:nvSpPr>
            <p:cNvPr id="10" name="object 10"/>
            <p:cNvSpPr/>
            <p:nvPr/>
          </p:nvSpPr>
          <p:spPr>
            <a:xfrm>
              <a:off x="4221480" y="2187575"/>
              <a:ext cx="584200" cy="120650"/>
            </a:xfrm>
            <a:custGeom>
              <a:avLst/>
              <a:gdLst/>
              <a:ahLst/>
              <a:cxnLst/>
              <a:rect l="l" t="t" r="r" b="b"/>
              <a:pathLst>
                <a:path w="584200" h="120650">
                  <a:moveTo>
                    <a:pt x="584200" y="0"/>
                  </a:moveTo>
                  <a:lnTo>
                    <a:pt x="0" y="0"/>
                  </a:lnTo>
                  <a:lnTo>
                    <a:pt x="0" y="120650"/>
                  </a:lnTo>
                  <a:lnTo>
                    <a:pt x="584200" y="120650"/>
                  </a:lnTo>
                  <a:lnTo>
                    <a:pt x="584200" y="0"/>
                  </a:lnTo>
                  <a:close/>
                </a:path>
              </a:pathLst>
            </a:custGeom>
            <a:solidFill>
              <a:srgbClr val="FFFFFF"/>
            </a:solidFill>
          </p:spPr>
          <p:txBody>
            <a:bodyPr wrap="square" lIns="0" tIns="0" rIns="0" bIns="0" rtlCol="0"/>
            <a:lstStyle/>
            <a:p>
              <a:endParaRPr/>
            </a:p>
          </p:txBody>
        </p:sp>
        <p:sp>
          <p:nvSpPr>
            <p:cNvPr id="11" name="object 11"/>
            <p:cNvSpPr/>
            <p:nvPr/>
          </p:nvSpPr>
          <p:spPr>
            <a:xfrm>
              <a:off x="4221480" y="2187575"/>
              <a:ext cx="584200" cy="120650"/>
            </a:xfrm>
            <a:custGeom>
              <a:avLst/>
              <a:gdLst/>
              <a:ahLst/>
              <a:cxnLst/>
              <a:rect l="l" t="t" r="r" b="b"/>
              <a:pathLst>
                <a:path w="584200" h="120650">
                  <a:moveTo>
                    <a:pt x="0" y="0"/>
                  </a:moveTo>
                  <a:lnTo>
                    <a:pt x="584200" y="0"/>
                  </a:lnTo>
                  <a:lnTo>
                    <a:pt x="584200" y="120650"/>
                  </a:lnTo>
                  <a:lnTo>
                    <a:pt x="0" y="120650"/>
                  </a:lnTo>
                  <a:lnTo>
                    <a:pt x="0" y="0"/>
                  </a:lnTo>
                  <a:close/>
                </a:path>
              </a:pathLst>
            </a:custGeom>
            <a:ln w="25400">
              <a:solidFill>
                <a:srgbClr val="FFFFFF"/>
              </a:solidFill>
            </a:ln>
          </p:spPr>
          <p:txBody>
            <a:bodyPr wrap="square" lIns="0" tIns="0" rIns="0" bIns="0" rtlCol="0"/>
            <a:lstStyle/>
            <a:p>
              <a:endParaRPr/>
            </a:p>
          </p:txBody>
        </p:sp>
      </p:grpSp>
      <p:grpSp>
        <p:nvGrpSpPr>
          <p:cNvPr id="12" name="object 12"/>
          <p:cNvGrpSpPr/>
          <p:nvPr/>
        </p:nvGrpSpPr>
        <p:grpSpPr>
          <a:xfrm>
            <a:off x="467042" y="6335877"/>
            <a:ext cx="6704330" cy="2869565"/>
            <a:chOff x="467042" y="6335877"/>
            <a:chExt cx="6704330" cy="2869565"/>
          </a:xfrm>
        </p:grpSpPr>
        <p:pic>
          <p:nvPicPr>
            <p:cNvPr id="13" name="object 13"/>
            <p:cNvPicPr/>
            <p:nvPr/>
          </p:nvPicPr>
          <p:blipFill>
            <a:blip r:embed="rId5" cstate="print"/>
            <a:stretch>
              <a:fillRect/>
            </a:stretch>
          </p:blipFill>
          <p:spPr>
            <a:xfrm>
              <a:off x="476250" y="6403401"/>
              <a:ext cx="6590492" cy="2792186"/>
            </a:xfrm>
            <a:prstGeom prst="rect">
              <a:avLst/>
            </a:prstGeom>
          </p:spPr>
        </p:pic>
        <p:sp>
          <p:nvSpPr>
            <p:cNvPr id="14" name="object 14"/>
            <p:cNvSpPr/>
            <p:nvPr/>
          </p:nvSpPr>
          <p:spPr>
            <a:xfrm>
              <a:off x="471805" y="6340640"/>
              <a:ext cx="6694805" cy="2860040"/>
            </a:xfrm>
            <a:custGeom>
              <a:avLst/>
              <a:gdLst/>
              <a:ahLst/>
              <a:cxnLst/>
              <a:rect l="l" t="t" r="r" b="b"/>
              <a:pathLst>
                <a:path w="6694805" h="2860040">
                  <a:moveTo>
                    <a:pt x="0" y="0"/>
                  </a:moveTo>
                  <a:lnTo>
                    <a:pt x="6694805" y="0"/>
                  </a:lnTo>
                  <a:lnTo>
                    <a:pt x="6694805" y="2860040"/>
                  </a:lnTo>
                  <a:lnTo>
                    <a:pt x="0" y="2860040"/>
                  </a:lnTo>
                  <a:lnTo>
                    <a:pt x="0" y="0"/>
                  </a:lnTo>
                  <a:close/>
                </a:path>
              </a:pathLst>
            </a:custGeom>
            <a:ln w="9525">
              <a:solidFill>
                <a:srgbClr val="000000"/>
              </a:solidFill>
            </a:ln>
          </p:spPr>
          <p:txBody>
            <a:bodyPr wrap="square" lIns="0" tIns="0" rIns="0" bIns="0" rtlCol="0"/>
            <a:lstStyle/>
            <a:p>
              <a:endParaRPr/>
            </a:p>
          </p:txBody>
        </p:sp>
        <p:sp>
          <p:nvSpPr>
            <p:cNvPr id="15" name="object 15"/>
            <p:cNvSpPr/>
            <p:nvPr/>
          </p:nvSpPr>
          <p:spPr>
            <a:xfrm>
              <a:off x="1955165" y="8349780"/>
              <a:ext cx="759460" cy="560070"/>
            </a:xfrm>
            <a:custGeom>
              <a:avLst/>
              <a:gdLst/>
              <a:ahLst/>
              <a:cxnLst/>
              <a:rect l="l" t="t" r="r" b="b"/>
              <a:pathLst>
                <a:path w="759460" h="560070">
                  <a:moveTo>
                    <a:pt x="0" y="0"/>
                  </a:moveTo>
                  <a:lnTo>
                    <a:pt x="759460" y="0"/>
                  </a:lnTo>
                  <a:lnTo>
                    <a:pt x="759460" y="560070"/>
                  </a:lnTo>
                  <a:lnTo>
                    <a:pt x="0" y="560070"/>
                  </a:lnTo>
                  <a:lnTo>
                    <a:pt x="0" y="0"/>
                  </a:lnTo>
                  <a:close/>
                </a:path>
              </a:pathLst>
            </a:custGeom>
            <a:ln w="25400">
              <a:solidFill>
                <a:srgbClr val="FF0000"/>
              </a:solidFill>
            </a:ln>
          </p:spPr>
          <p:txBody>
            <a:bodyPr wrap="square" lIns="0" tIns="0" rIns="0" bIns="0" rtlCol="0"/>
            <a:lstStyle/>
            <a:p>
              <a:endParaRPr/>
            </a:p>
          </p:txBody>
        </p:sp>
        <p:sp>
          <p:nvSpPr>
            <p:cNvPr id="16" name="object 16"/>
            <p:cNvSpPr/>
            <p:nvPr/>
          </p:nvSpPr>
          <p:spPr>
            <a:xfrm>
              <a:off x="4903470" y="6925475"/>
              <a:ext cx="614045" cy="107950"/>
            </a:xfrm>
            <a:custGeom>
              <a:avLst/>
              <a:gdLst/>
              <a:ahLst/>
              <a:cxnLst/>
              <a:rect l="l" t="t" r="r" b="b"/>
              <a:pathLst>
                <a:path w="614045" h="107950">
                  <a:moveTo>
                    <a:pt x="614045" y="0"/>
                  </a:moveTo>
                  <a:lnTo>
                    <a:pt x="0" y="0"/>
                  </a:lnTo>
                  <a:lnTo>
                    <a:pt x="0" y="107950"/>
                  </a:lnTo>
                  <a:lnTo>
                    <a:pt x="614045" y="107950"/>
                  </a:lnTo>
                  <a:lnTo>
                    <a:pt x="614045" y="0"/>
                  </a:lnTo>
                  <a:close/>
                </a:path>
              </a:pathLst>
            </a:custGeom>
            <a:solidFill>
              <a:srgbClr val="FFFFFF"/>
            </a:solidFill>
          </p:spPr>
          <p:txBody>
            <a:bodyPr wrap="square" lIns="0" tIns="0" rIns="0" bIns="0" rtlCol="0"/>
            <a:lstStyle/>
            <a:p>
              <a:endParaRPr/>
            </a:p>
          </p:txBody>
        </p:sp>
        <p:sp>
          <p:nvSpPr>
            <p:cNvPr id="17" name="object 17"/>
            <p:cNvSpPr/>
            <p:nvPr/>
          </p:nvSpPr>
          <p:spPr>
            <a:xfrm>
              <a:off x="4903470" y="6925475"/>
              <a:ext cx="614045" cy="107950"/>
            </a:xfrm>
            <a:custGeom>
              <a:avLst/>
              <a:gdLst/>
              <a:ahLst/>
              <a:cxnLst/>
              <a:rect l="l" t="t" r="r" b="b"/>
              <a:pathLst>
                <a:path w="614045" h="107950">
                  <a:moveTo>
                    <a:pt x="0" y="0"/>
                  </a:moveTo>
                  <a:lnTo>
                    <a:pt x="614045" y="0"/>
                  </a:lnTo>
                  <a:lnTo>
                    <a:pt x="614045" y="107950"/>
                  </a:lnTo>
                  <a:lnTo>
                    <a:pt x="0" y="107950"/>
                  </a:lnTo>
                  <a:lnTo>
                    <a:pt x="0" y="0"/>
                  </a:lnTo>
                  <a:close/>
                </a:path>
              </a:pathLst>
            </a:custGeom>
            <a:ln w="25400">
              <a:solidFill>
                <a:srgbClr val="FFFFFF"/>
              </a:solidFill>
            </a:ln>
          </p:spPr>
          <p:txBody>
            <a:bodyPr wrap="square" lIns="0" tIns="0" rIns="0" bIns="0" rtlCol="0"/>
            <a:lstStyle/>
            <a:p>
              <a:endParaRPr/>
            </a:p>
          </p:txBody>
        </p:sp>
        <p:sp>
          <p:nvSpPr>
            <p:cNvPr id="18" name="object 18"/>
            <p:cNvSpPr/>
            <p:nvPr/>
          </p:nvSpPr>
          <p:spPr>
            <a:xfrm>
              <a:off x="4113530" y="6886092"/>
              <a:ext cx="584200" cy="120650"/>
            </a:xfrm>
            <a:custGeom>
              <a:avLst/>
              <a:gdLst/>
              <a:ahLst/>
              <a:cxnLst/>
              <a:rect l="l" t="t" r="r" b="b"/>
              <a:pathLst>
                <a:path w="584200" h="120650">
                  <a:moveTo>
                    <a:pt x="584200" y="0"/>
                  </a:moveTo>
                  <a:lnTo>
                    <a:pt x="0" y="0"/>
                  </a:lnTo>
                  <a:lnTo>
                    <a:pt x="0" y="120650"/>
                  </a:lnTo>
                  <a:lnTo>
                    <a:pt x="584200" y="120650"/>
                  </a:lnTo>
                  <a:lnTo>
                    <a:pt x="584200" y="0"/>
                  </a:lnTo>
                  <a:close/>
                </a:path>
              </a:pathLst>
            </a:custGeom>
            <a:solidFill>
              <a:srgbClr val="FFFFFF"/>
            </a:solidFill>
          </p:spPr>
          <p:txBody>
            <a:bodyPr wrap="square" lIns="0" tIns="0" rIns="0" bIns="0" rtlCol="0"/>
            <a:lstStyle/>
            <a:p>
              <a:endParaRPr/>
            </a:p>
          </p:txBody>
        </p:sp>
        <p:sp>
          <p:nvSpPr>
            <p:cNvPr id="19" name="object 19"/>
            <p:cNvSpPr/>
            <p:nvPr/>
          </p:nvSpPr>
          <p:spPr>
            <a:xfrm>
              <a:off x="4113530" y="6886092"/>
              <a:ext cx="584200" cy="120650"/>
            </a:xfrm>
            <a:custGeom>
              <a:avLst/>
              <a:gdLst/>
              <a:ahLst/>
              <a:cxnLst/>
              <a:rect l="l" t="t" r="r" b="b"/>
              <a:pathLst>
                <a:path w="584200" h="120650">
                  <a:moveTo>
                    <a:pt x="0" y="0"/>
                  </a:moveTo>
                  <a:lnTo>
                    <a:pt x="584200" y="0"/>
                  </a:lnTo>
                  <a:lnTo>
                    <a:pt x="584200" y="120650"/>
                  </a:lnTo>
                  <a:lnTo>
                    <a:pt x="0" y="120650"/>
                  </a:lnTo>
                  <a:lnTo>
                    <a:pt x="0" y="0"/>
                  </a:lnTo>
                  <a:close/>
                </a:path>
              </a:pathLst>
            </a:custGeom>
            <a:ln w="25400">
              <a:solidFill>
                <a:srgbClr val="FFFFFF"/>
              </a:solidFill>
            </a:ln>
          </p:spPr>
          <p:txBody>
            <a:bodyPr wrap="square" lIns="0" tIns="0" rIns="0" bIns="0" rtlCol="0"/>
            <a:lstStyle/>
            <a:p>
              <a:endParaRPr/>
            </a:p>
          </p:txBody>
        </p:sp>
      </p:grpSp>
      <p:sp>
        <p:nvSpPr>
          <p:cNvPr id="20" name="object 20"/>
          <p:cNvSpPr txBox="1"/>
          <p:nvPr/>
        </p:nvSpPr>
        <p:spPr>
          <a:xfrm>
            <a:off x="218947" y="9639363"/>
            <a:ext cx="1292860" cy="153035"/>
          </a:xfrm>
          <a:prstGeom prst="rect">
            <a:avLst/>
          </a:prstGeom>
        </p:spPr>
        <p:txBody>
          <a:bodyPr vert="horz" wrap="square" lIns="0" tIns="0" rIns="0" bIns="0" rtlCol="0">
            <a:spAutoFit/>
          </a:bodyPr>
          <a:lstStyle/>
          <a:p>
            <a:pPr marL="12700">
              <a:lnSpc>
                <a:spcPts val="1050"/>
              </a:lnSpc>
            </a:pPr>
            <a:r>
              <a:rPr sz="1000" spc="-5" dirty="0">
                <a:solidFill>
                  <a:srgbClr val="808080"/>
                </a:solidFill>
                <a:latin typeface="Calibri"/>
                <a:cs typeface="Calibri"/>
              </a:rPr>
              <a:t>LOYD,</a:t>
            </a:r>
            <a:r>
              <a:rPr sz="1000" spc="-20" dirty="0">
                <a:solidFill>
                  <a:srgbClr val="808080"/>
                </a:solidFill>
                <a:latin typeface="Calibri"/>
                <a:cs typeface="Calibri"/>
              </a:rPr>
              <a:t> </a:t>
            </a:r>
            <a:r>
              <a:rPr sz="1000" spc="-5" dirty="0">
                <a:solidFill>
                  <a:srgbClr val="808080"/>
                </a:solidFill>
                <a:latin typeface="Calibri"/>
                <a:cs typeface="Calibri"/>
              </a:rPr>
              <a:t>NORA</a:t>
            </a:r>
            <a:r>
              <a:rPr sz="1000" spc="-15" dirty="0">
                <a:solidFill>
                  <a:srgbClr val="808080"/>
                </a:solidFill>
                <a:latin typeface="Calibri"/>
                <a:cs typeface="Calibri"/>
              </a:rPr>
              <a:t> </a:t>
            </a:r>
            <a:r>
              <a:rPr sz="1000" dirty="0">
                <a:solidFill>
                  <a:srgbClr val="808080"/>
                </a:solidFill>
                <a:latin typeface="Calibri"/>
                <a:cs typeface="Calibri"/>
              </a:rPr>
              <a:t>|</a:t>
            </a:r>
            <a:r>
              <a:rPr sz="1000" spc="-20" dirty="0">
                <a:solidFill>
                  <a:srgbClr val="808080"/>
                </a:solidFill>
                <a:latin typeface="Calibri"/>
                <a:cs typeface="Calibri"/>
              </a:rPr>
              <a:t> </a:t>
            </a:r>
            <a:r>
              <a:rPr sz="1000" spc="-5" dirty="0">
                <a:solidFill>
                  <a:srgbClr val="808080"/>
                </a:solidFill>
                <a:latin typeface="Calibri"/>
                <a:cs typeface="Calibri"/>
              </a:rPr>
              <a:t>[SCHOOL]</a:t>
            </a:r>
            <a:endParaRPr sz="1000">
              <a:latin typeface="Calibri"/>
              <a:cs typeface="Calibri"/>
            </a:endParaRPr>
          </a:p>
        </p:txBody>
      </p:sp>
      <p:pic>
        <p:nvPicPr>
          <p:cNvPr id="21" name="Audio 20">
            <a:hlinkClick r:id="" action="ppaction://media"/>
            <a:extLst>
              <a:ext uri="{FF2B5EF4-FFF2-40B4-BE49-F238E27FC236}">
                <a16:creationId xmlns:a16="http://schemas.microsoft.com/office/drawing/2014/main" id="{68DEAB6E-F72C-4370-BAF8-3F4977FD0E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370"/>
    </mc:Choice>
    <mc:Fallback xmlns="">
      <p:transition spd="slow" advTm="2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57200" y="406133"/>
          <a:ext cx="5878830" cy="870210"/>
        </p:xfrm>
        <a:graphic>
          <a:graphicData uri="http://schemas.openxmlformats.org/drawingml/2006/table">
            <a:tbl>
              <a:tblPr firstRow="1" bandRow="1">
                <a:tableStyleId>{2D5ABB26-0587-4C30-8999-92F81FD0307C}</a:tableStyleId>
              </a:tblPr>
              <a:tblGrid>
                <a:gridCol w="805180">
                  <a:extLst>
                    <a:ext uri="{9D8B030D-6E8A-4147-A177-3AD203B41FA5}">
                      <a16:colId xmlns:a16="http://schemas.microsoft.com/office/drawing/2014/main" val="20000"/>
                    </a:ext>
                  </a:extLst>
                </a:gridCol>
                <a:gridCol w="5073650">
                  <a:extLst>
                    <a:ext uri="{9D8B030D-6E8A-4147-A177-3AD203B41FA5}">
                      <a16:colId xmlns:a16="http://schemas.microsoft.com/office/drawing/2014/main" val="20001"/>
                    </a:ext>
                  </a:extLst>
                </a:gridCol>
              </a:tblGrid>
              <a:tr h="270516">
                <a:tc>
                  <a:txBody>
                    <a:bodyPr/>
                    <a:lstStyle/>
                    <a:p>
                      <a:pPr algn="ctr">
                        <a:lnSpc>
                          <a:spcPct val="100000"/>
                        </a:lnSpc>
                        <a:spcBef>
                          <a:spcPts val="275"/>
                        </a:spcBef>
                      </a:pPr>
                      <a:r>
                        <a:rPr sz="1100" b="1" spc="-5" dirty="0">
                          <a:latin typeface="Calibri"/>
                          <a:cs typeface="Calibri"/>
                        </a:rPr>
                        <a:t>Step</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8580">
                        <a:lnSpc>
                          <a:spcPct val="100000"/>
                        </a:lnSpc>
                        <a:spcBef>
                          <a:spcPts val="275"/>
                        </a:spcBef>
                      </a:pPr>
                      <a:r>
                        <a:rPr sz="1100" b="1" spc="-5" dirty="0">
                          <a:latin typeface="Calibri"/>
                          <a:cs typeface="Calibri"/>
                        </a:rPr>
                        <a:t>Action</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599694">
                <a:tc>
                  <a:txBody>
                    <a:bodyPr/>
                    <a:lstStyle/>
                    <a:p>
                      <a:pPr algn="ctr">
                        <a:lnSpc>
                          <a:spcPct val="100000"/>
                        </a:lnSpc>
                        <a:spcBef>
                          <a:spcPts val="275"/>
                        </a:spcBef>
                      </a:pPr>
                      <a:r>
                        <a:rPr sz="1100" spc="-5" dirty="0">
                          <a:latin typeface="Calibri"/>
                          <a:cs typeface="Calibri"/>
                        </a:rPr>
                        <a:t>24.</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330835">
                        <a:lnSpc>
                          <a:spcPct val="107500"/>
                        </a:lnSpc>
                        <a:spcBef>
                          <a:spcPts val="175"/>
                        </a:spcBef>
                        <a:tabLst>
                          <a:tab pos="1404620" algn="l"/>
                        </a:tabLst>
                      </a:pPr>
                      <a:r>
                        <a:rPr sz="1100" spc="-5" dirty="0">
                          <a:latin typeface="Calibri"/>
                          <a:cs typeface="Calibri"/>
                        </a:rPr>
                        <a:t>Enter</a:t>
                      </a:r>
                      <a:r>
                        <a:rPr sz="110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appropriate</a:t>
                      </a:r>
                      <a:r>
                        <a:rPr sz="1100" dirty="0">
                          <a:latin typeface="Calibri"/>
                          <a:cs typeface="Calibri"/>
                        </a:rPr>
                        <a:t> </a:t>
                      </a:r>
                      <a:r>
                        <a:rPr sz="1100" spc="-5" dirty="0">
                          <a:latin typeface="Calibri"/>
                          <a:cs typeface="Calibri"/>
                        </a:rPr>
                        <a:t>funding</a:t>
                      </a:r>
                      <a:r>
                        <a:rPr sz="1100" dirty="0">
                          <a:latin typeface="Calibri"/>
                          <a:cs typeface="Calibri"/>
                        </a:rPr>
                        <a:t> </a:t>
                      </a:r>
                      <a:r>
                        <a:rPr sz="1100" b="1" spc="-5" dirty="0">
                          <a:solidFill>
                            <a:srgbClr val="782C40"/>
                          </a:solidFill>
                          <a:latin typeface="Calibri"/>
                          <a:cs typeface="Calibri"/>
                        </a:rPr>
                        <a:t>FWS</a:t>
                      </a:r>
                      <a:r>
                        <a:rPr sz="1100" b="1" spc="10" dirty="0">
                          <a:solidFill>
                            <a:srgbClr val="782C40"/>
                          </a:solidFill>
                          <a:latin typeface="Calibri"/>
                          <a:cs typeface="Calibri"/>
                        </a:rPr>
                        <a:t> </a:t>
                      </a:r>
                      <a:r>
                        <a:rPr sz="1100" b="1" spc="-5" dirty="0">
                          <a:solidFill>
                            <a:srgbClr val="782C40"/>
                          </a:solidFill>
                          <a:latin typeface="Calibri"/>
                          <a:cs typeface="Calibri"/>
                        </a:rPr>
                        <a:t>Combo</a:t>
                      </a:r>
                      <a:r>
                        <a:rPr sz="1100" b="1" dirty="0">
                          <a:solidFill>
                            <a:srgbClr val="782C40"/>
                          </a:solidFill>
                          <a:latin typeface="Calibri"/>
                          <a:cs typeface="Calibri"/>
                        </a:rPr>
                        <a:t> </a:t>
                      </a:r>
                      <a:r>
                        <a:rPr sz="1100" b="1" spc="-5" dirty="0">
                          <a:solidFill>
                            <a:srgbClr val="782C40"/>
                          </a:solidFill>
                          <a:latin typeface="Calibri"/>
                          <a:cs typeface="Calibri"/>
                        </a:rPr>
                        <a:t>(budget)</a:t>
                      </a:r>
                      <a:r>
                        <a:rPr sz="1100" b="1" spc="10" dirty="0">
                          <a:solidFill>
                            <a:srgbClr val="782C40"/>
                          </a:solidFill>
                          <a:latin typeface="Calibri"/>
                          <a:cs typeface="Calibri"/>
                        </a:rPr>
                        <a:t> </a:t>
                      </a:r>
                      <a:r>
                        <a:rPr sz="1100" b="1" spc="-5" dirty="0">
                          <a:solidFill>
                            <a:srgbClr val="782C40"/>
                          </a:solidFill>
                          <a:latin typeface="Calibri"/>
                          <a:cs typeface="Calibri"/>
                        </a:rPr>
                        <a:t>Code</a:t>
                      </a:r>
                      <a:r>
                        <a:rPr sz="1100" b="1" spc="5" dirty="0">
                          <a:solidFill>
                            <a:srgbClr val="782C40"/>
                          </a:solidFill>
                          <a:latin typeface="Calibri"/>
                          <a:cs typeface="Calibri"/>
                        </a:rPr>
                        <a:t> </a:t>
                      </a:r>
                      <a:r>
                        <a:rPr sz="1100" spc="-5" dirty="0">
                          <a:latin typeface="Calibri"/>
                          <a:cs typeface="Calibri"/>
                        </a:rPr>
                        <a:t>indicated</a:t>
                      </a:r>
                      <a:r>
                        <a:rPr sz="1100" dirty="0">
                          <a:latin typeface="Calibri"/>
                          <a:cs typeface="Calibri"/>
                        </a:rPr>
                        <a:t> </a:t>
                      </a:r>
                      <a:r>
                        <a:rPr sz="1100" spc="-5" dirty="0">
                          <a:latin typeface="Calibri"/>
                          <a:cs typeface="Calibri"/>
                        </a:rPr>
                        <a:t>on</a:t>
                      </a:r>
                      <a:r>
                        <a:rPr sz="1100" spc="5" dirty="0">
                          <a:latin typeface="Calibri"/>
                          <a:cs typeface="Calibri"/>
                        </a:rPr>
                        <a:t> </a:t>
                      </a:r>
                      <a:r>
                        <a:rPr sz="1100" spc="-5" dirty="0">
                          <a:latin typeface="Calibri"/>
                          <a:cs typeface="Calibri"/>
                        </a:rPr>
                        <a:t>the</a:t>
                      </a:r>
                      <a:r>
                        <a:rPr sz="1100" spc="5" dirty="0">
                          <a:latin typeface="Calibri"/>
                          <a:cs typeface="Calibri"/>
                        </a:rPr>
                        <a:t> </a:t>
                      </a:r>
                      <a:r>
                        <a:rPr sz="1100" spc="-5" dirty="0">
                          <a:latin typeface="Calibri"/>
                          <a:cs typeface="Calibri"/>
                        </a:rPr>
                        <a:t>FWS </a:t>
                      </a:r>
                      <a:r>
                        <a:rPr sz="1100" dirty="0">
                          <a:latin typeface="Calibri"/>
                          <a:cs typeface="Calibri"/>
                        </a:rPr>
                        <a:t> </a:t>
                      </a:r>
                      <a:r>
                        <a:rPr sz="1100" spc="-5" dirty="0">
                          <a:latin typeface="Calibri"/>
                          <a:cs typeface="Calibri"/>
                        </a:rPr>
                        <a:t>Authorization</a:t>
                      </a:r>
                      <a:r>
                        <a:rPr sz="1100" spc="10" dirty="0">
                          <a:latin typeface="Calibri"/>
                          <a:cs typeface="Calibri"/>
                        </a:rPr>
                        <a:t> </a:t>
                      </a:r>
                      <a:r>
                        <a:rPr sz="1100" spc="-5" dirty="0">
                          <a:latin typeface="Calibri"/>
                          <a:cs typeface="Calibri"/>
                        </a:rPr>
                        <a:t>form.	The code must</a:t>
                      </a:r>
                      <a:r>
                        <a:rPr sz="1100" dirty="0">
                          <a:latin typeface="Calibri"/>
                          <a:cs typeface="Calibri"/>
                        </a:rPr>
                        <a:t> </a:t>
                      </a:r>
                      <a:r>
                        <a:rPr sz="1100" spc="-5" dirty="0">
                          <a:latin typeface="Calibri"/>
                          <a:cs typeface="Calibri"/>
                        </a:rPr>
                        <a:t>contain the</a:t>
                      </a:r>
                      <a:r>
                        <a:rPr sz="1100" dirty="0">
                          <a:latin typeface="Calibri"/>
                          <a:cs typeface="Calibri"/>
                        </a:rPr>
                        <a:t> </a:t>
                      </a:r>
                      <a:r>
                        <a:rPr sz="1100" spc="-5" dirty="0">
                          <a:latin typeface="Calibri"/>
                          <a:cs typeface="Calibri"/>
                        </a:rPr>
                        <a:t>letter</a:t>
                      </a:r>
                      <a:r>
                        <a:rPr sz="1100" dirty="0">
                          <a:latin typeface="Calibri"/>
                          <a:cs typeface="Calibri"/>
                        </a:rPr>
                        <a:t> </a:t>
                      </a:r>
                      <a:r>
                        <a:rPr sz="1100" spc="-5" dirty="0">
                          <a:latin typeface="Calibri"/>
                          <a:cs typeface="Calibri"/>
                        </a:rPr>
                        <a:t>“O”</a:t>
                      </a:r>
                      <a:r>
                        <a:rPr sz="1100" dirty="0">
                          <a:latin typeface="Calibri"/>
                          <a:cs typeface="Calibri"/>
                        </a:rPr>
                        <a:t> </a:t>
                      </a:r>
                      <a:r>
                        <a:rPr sz="1100" spc="-5" dirty="0">
                          <a:latin typeface="Calibri"/>
                          <a:cs typeface="Calibri"/>
                        </a:rPr>
                        <a:t>at</a:t>
                      </a:r>
                      <a:r>
                        <a:rPr sz="110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end</a:t>
                      </a:r>
                      <a:r>
                        <a:rPr sz="110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end</a:t>
                      </a:r>
                      <a:r>
                        <a:rPr sz="1100" dirty="0">
                          <a:latin typeface="Calibri"/>
                          <a:cs typeface="Calibri"/>
                        </a:rPr>
                        <a:t> </a:t>
                      </a:r>
                      <a:r>
                        <a:rPr sz="1100" spc="-5" dirty="0">
                          <a:latin typeface="Calibri"/>
                          <a:cs typeface="Calibri"/>
                        </a:rPr>
                        <a:t>of </a:t>
                      </a:r>
                      <a:r>
                        <a:rPr sz="1100" spc="-229" dirty="0">
                          <a:latin typeface="Calibri"/>
                          <a:cs typeface="Calibri"/>
                        </a:rPr>
                        <a:t> </a:t>
                      </a:r>
                      <a:r>
                        <a:rPr sz="1100" spc="-5" dirty="0">
                          <a:latin typeface="Calibri"/>
                          <a:cs typeface="Calibri"/>
                        </a:rPr>
                        <a:t>budget code</a:t>
                      </a:r>
                      <a:endParaRPr sz="1100">
                        <a:latin typeface="Calibri"/>
                        <a:cs typeface="Calibri"/>
                      </a:endParaRPr>
                    </a:p>
                  </a:txBody>
                  <a:tcPr marL="0" marR="0" marT="222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3" name="object 3"/>
          <p:cNvGraphicFramePr>
            <a:graphicFrameLocks noGrp="1"/>
          </p:cNvGraphicFramePr>
          <p:nvPr/>
        </p:nvGraphicFramePr>
        <p:xfrm>
          <a:off x="457200" y="4944617"/>
          <a:ext cx="5878830" cy="745998"/>
        </p:xfrm>
        <a:graphic>
          <a:graphicData uri="http://schemas.openxmlformats.org/drawingml/2006/table">
            <a:tbl>
              <a:tblPr firstRow="1" bandRow="1">
                <a:tableStyleId>{2D5ABB26-0587-4C30-8999-92F81FD0307C}</a:tableStyleId>
              </a:tblPr>
              <a:tblGrid>
                <a:gridCol w="805180">
                  <a:extLst>
                    <a:ext uri="{9D8B030D-6E8A-4147-A177-3AD203B41FA5}">
                      <a16:colId xmlns:a16="http://schemas.microsoft.com/office/drawing/2014/main" val="20000"/>
                    </a:ext>
                  </a:extLst>
                </a:gridCol>
                <a:gridCol w="5073650">
                  <a:extLst>
                    <a:ext uri="{9D8B030D-6E8A-4147-A177-3AD203B41FA5}">
                      <a16:colId xmlns:a16="http://schemas.microsoft.com/office/drawing/2014/main" val="20001"/>
                    </a:ext>
                  </a:extLst>
                </a:gridCol>
              </a:tblGrid>
              <a:tr h="270510">
                <a:tc>
                  <a:txBody>
                    <a:bodyPr/>
                    <a:lstStyle/>
                    <a:p>
                      <a:pPr algn="ctr">
                        <a:lnSpc>
                          <a:spcPct val="100000"/>
                        </a:lnSpc>
                        <a:spcBef>
                          <a:spcPts val="309"/>
                        </a:spcBef>
                      </a:pPr>
                      <a:r>
                        <a:rPr sz="1100" b="1" spc="-5" dirty="0">
                          <a:latin typeface="Calibri"/>
                          <a:cs typeface="Calibri"/>
                        </a:rPr>
                        <a:t>Step</a:t>
                      </a:r>
                      <a:endParaRPr sz="1100">
                        <a:latin typeface="Calibri"/>
                        <a:cs typeface="Calibri"/>
                      </a:endParaRPr>
                    </a:p>
                  </a:txBody>
                  <a:tcPr marL="0" marR="0" marT="393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8580">
                        <a:lnSpc>
                          <a:spcPct val="100000"/>
                        </a:lnSpc>
                        <a:spcBef>
                          <a:spcPts val="309"/>
                        </a:spcBef>
                      </a:pPr>
                      <a:r>
                        <a:rPr sz="1100" b="1" spc="-5" dirty="0">
                          <a:latin typeface="Calibri"/>
                          <a:cs typeface="Calibri"/>
                        </a:rPr>
                        <a:t>Action</a:t>
                      </a:r>
                      <a:endParaRPr sz="1100">
                        <a:latin typeface="Calibri"/>
                        <a:cs typeface="Calibri"/>
                      </a:endParaRPr>
                    </a:p>
                  </a:txBody>
                  <a:tcPr marL="0" marR="0" marT="393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475488">
                <a:tc>
                  <a:txBody>
                    <a:bodyPr/>
                    <a:lstStyle/>
                    <a:p>
                      <a:pPr algn="ctr">
                        <a:lnSpc>
                          <a:spcPct val="100000"/>
                        </a:lnSpc>
                        <a:spcBef>
                          <a:spcPts val="305"/>
                        </a:spcBef>
                      </a:pPr>
                      <a:r>
                        <a:rPr sz="1100" spc="-5" dirty="0">
                          <a:latin typeface="Calibri"/>
                          <a:cs typeface="Calibri"/>
                        </a:rPr>
                        <a:t>25.</a:t>
                      </a:r>
                      <a:endParaRPr sz="11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431800">
                        <a:lnSpc>
                          <a:spcPct val="101800"/>
                        </a:lnSpc>
                        <a:spcBef>
                          <a:spcPts val="280"/>
                        </a:spcBef>
                      </a:pPr>
                      <a:r>
                        <a:rPr sz="1100" spc="-5" dirty="0">
                          <a:latin typeface="Calibri"/>
                          <a:cs typeface="Calibri"/>
                        </a:rPr>
                        <a:t>Enter</a:t>
                      </a:r>
                      <a:r>
                        <a:rPr sz="1100" spc="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appropriate</a:t>
                      </a:r>
                      <a:r>
                        <a:rPr sz="1100" dirty="0">
                          <a:latin typeface="Calibri"/>
                          <a:cs typeface="Calibri"/>
                        </a:rPr>
                        <a:t> </a:t>
                      </a:r>
                      <a:r>
                        <a:rPr sz="1100" b="1" spc="-5" dirty="0">
                          <a:solidFill>
                            <a:srgbClr val="782C40"/>
                          </a:solidFill>
                          <a:latin typeface="Calibri"/>
                          <a:cs typeface="Calibri"/>
                        </a:rPr>
                        <a:t>Funding</a:t>
                      </a:r>
                      <a:r>
                        <a:rPr sz="1100" b="1" spc="5" dirty="0">
                          <a:solidFill>
                            <a:srgbClr val="782C40"/>
                          </a:solidFill>
                          <a:latin typeface="Calibri"/>
                          <a:cs typeface="Calibri"/>
                        </a:rPr>
                        <a:t> </a:t>
                      </a:r>
                      <a:r>
                        <a:rPr sz="1100" b="1" spc="-5" dirty="0">
                          <a:solidFill>
                            <a:srgbClr val="782C40"/>
                          </a:solidFill>
                          <a:latin typeface="Calibri"/>
                          <a:cs typeface="Calibri"/>
                        </a:rPr>
                        <a:t>End</a:t>
                      </a:r>
                      <a:r>
                        <a:rPr sz="1100" b="1" spc="5" dirty="0">
                          <a:solidFill>
                            <a:srgbClr val="782C40"/>
                          </a:solidFill>
                          <a:latin typeface="Calibri"/>
                          <a:cs typeface="Calibri"/>
                        </a:rPr>
                        <a:t> </a:t>
                      </a:r>
                      <a:r>
                        <a:rPr sz="1100" b="1" spc="-5" dirty="0">
                          <a:solidFill>
                            <a:srgbClr val="782C40"/>
                          </a:solidFill>
                          <a:latin typeface="Calibri"/>
                          <a:cs typeface="Calibri"/>
                        </a:rPr>
                        <a:t>Date</a:t>
                      </a:r>
                      <a:r>
                        <a:rPr sz="1100" spc="-5" dirty="0">
                          <a:latin typeface="Calibri"/>
                          <a:cs typeface="Calibri"/>
                        </a:rPr>
                        <a:t>.</a:t>
                      </a:r>
                      <a:r>
                        <a:rPr sz="1100" dirty="0">
                          <a:latin typeface="Calibri"/>
                          <a:cs typeface="Calibri"/>
                        </a:rPr>
                        <a:t> </a:t>
                      </a:r>
                      <a:r>
                        <a:rPr sz="1100" spc="-5" dirty="0">
                          <a:latin typeface="Calibri"/>
                          <a:cs typeface="Calibri"/>
                        </a:rPr>
                        <a:t>All</a:t>
                      </a:r>
                      <a:r>
                        <a:rPr sz="1100" spc="5" dirty="0">
                          <a:latin typeface="Calibri"/>
                          <a:cs typeface="Calibri"/>
                        </a:rPr>
                        <a:t> </a:t>
                      </a:r>
                      <a:r>
                        <a:rPr sz="1100" spc="-5" dirty="0">
                          <a:latin typeface="Calibri"/>
                          <a:cs typeface="Calibri"/>
                        </a:rPr>
                        <a:t>FWS</a:t>
                      </a:r>
                      <a:r>
                        <a:rPr sz="1100" spc="5" dirty="0">
                          <a:latin typeface="Calibri"/>
                          <a:cs typeface="Calibri"/>
                        </a:rPr>
                        <a:t> </a:t>
                      </a:r>
                      <a:r>
                        <a:rPr sz="1100" spc="-5" dirty="0">
                          <a:latin typeface="Calibri"/>
                          <a:cs typeface="Calibri"/>
                        </a:rPr>
                        <a:t>job</a:t>
                      </a:r>
                      <a:r>
                        <a:rPr sz="1100" spc="5" dirty="0">
                          <a:latin typeface="Calibri"/>
                          <a:cs typeface="Calibri"/>
                        </a:rPr>
                        <a:t> </a:t>
                      </a:r>
                      <a:r>
                        <a:rPr sz="1100" spc="-5" dirty="0">
                          <a:latin typeface="Calibri"/>
                          <a:cs typeface="Calibri"/>
                        </a:rPr>
                        <a:t>offers</a:t>
                      </a:r>
                      <a:r>
                        <a:rPr sz="1100" dirty="0">
                          <a:latin typeface="Calibri"/>
                          <a:cs typeface="Calibri"/>
                        </a:rPr>
                        <a:t> </a:t>
                      </a:r>
                      <a:r>
                        <a:rPr sz="1100" spc="-5" dirty="0">
                          <a:latin typeface="Calibri"/>
                          <a:cs typeface="Calibri"/>
                        </a:rPr>
                        <a:t>must</a:t>
                      </a:r>
                      <a:r>
                        <a:rPr sz="1100" spc="15" dirty="0">
                          <a:latin typeface="Calibri"/>
                          <a:cs typeface="Calibri"/>
                        </a:rPr>
                        <a:t> </a:t>
                      </a:r>
                      <a:r>
                        <a:rPr sz="1100" spc="-5" dirty="0">
                          <a:latin typeface="Calibri"/>
                          <a:cs typeface="Calibri"/>
                        </a:rPr>
                        <a:t>have</a:t>
                      </a:r>
                      <a:r>
                        <a:rPr sz="1100" dirty="0">
                          <a:latin typeface="Calibri"/>
                          <a:cs typeface="Calibri"/>
                        </a:rPr>
                        <a:t> </a:t>
                      </a:r>
                      <a:r>
                        <a:rPr sz="1100" spc="-5" dirty="0">
                          <a:latin typeface="Calibri"/>
                          <a:cs typeface="Calibri"/>
                        </a:rPr>
                        <a:t>a</a:t>
                      </a:r>
                      <a:r>
                        <a:rPr sz="1100" dirty="0">
                          <a:latin typeface="Calibri"/>
                          <a:cs typeface="Calibri"/>
                        </a:rPr>
                        <a:t> </a:t>
                      </a:r>
                      <a:r>
                        <a:rPr sz="1100" spc="-5" dirty="0">
                          <a:latin typeface="Calibri"/>
                          <a:cs typeface="Calibri"/>
                        </a:rPr>
                        <a:t>Funding </a:t>
                      </a:r>
                      <a:r>
                        <a:rPr sz="1100" spc="-235" dirty="0">
                          <a:latin typeface="Calibri"/>
                          <a:cs typeface="Calibri"/>
                        </a:rPr>
                        <a:t> </a:t>
                      </a:r>
                      <a:r>
                        <a:rPr sz="1100" spc="-5" dirty="0">
                          <a:latin typeface="Calibri"/>
                          <a:cs typeface="Calibri"/>
                        </a:rPr>
                        <a:t>End Date.</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pic>
        <p:nvPicPr>
          <p:cNvPr id="4" name="object 4"/>
          <p:cNvPicPr/>
          <p:nvPr/>
        </p:nvPicPr>
        <p:blipFill>
          <a:blip r:embed="rId4" cstate="print"/>
          <a:stretch>
            <a:fillRect/>
          </a:stretch>
        </p:blipFill>
        <p:spPr>
          <a:xfrm>
            <a:off x="2486043" y="891257"/>
            <a:ext cx="152399" cy="152399"/>
          </a:xfrm>
          <a:prstGeom prst="rect">
            <a:avLst/>
          </a:prstGeom>
        </p:spPr>
      </p:pic>
      <p:grpSp>
        <p:nvGrpSpPr>
          <p:cNvPr id="5" name="object 5"/>
          <p:cNvGrpSpPr/>
          <p:nvPr/>
        </p:nvGrpSpPr>
        <p:grpSpPr>
          <a:xfrm>
            <a:off x="467042" y="1488757"/>
            <a:ext cx="6876415" cy="3060700"/>
            <a:chOff x="467042" y="1488757"/>
            <a:chExt cx="6876415" cy="3060700"/>
          </a:xfrm>
        </p:grpSpPr>
        <p:pic>
          <p:nvPicPr>
            <p:cNvPr id="6" name="object 6"/>
            <p:cNvPicPr/>
            <p:nvPr/>
          </p:nvPicPr>
          <p:blipFill>
            <a:blip r:embed="rId5" cstate="print"/>
            <a:stretch>
              <a:fillRect/>
            </a:stretch>
          </p:blipFill>
          <p:spPr>
            <a:xfrm>
              <a:off x="476262" y="1497977"/>
              <a:ext cx="6789754" cy="3004086"/>
            </a:xfrm>
            <a:prstGeom prst="rect">
              <a:avLst/>
            </a:prstGeom>
          </p:spPr>
        </p:pic>
        <p:sp>
          <p:nvSpPr>
            <p:cNvPr id="7" name="object 7"/>
            <p:cNvSpPr/>
            <p:nvPr/>
          </p:nvSpPr>
          <p:spPr>
            <a:xfrm>
              <a:off x="471805" y="1493519"/>
              <a:ext cx="6866890" cy="3051175"/>
            </a:xfrm>
            <a:custGeom>
              <a:avLst/>
              <a:gdLst/>
              <a:ahLst/>
              <a:cxnLst/>
              <a:rect l="l" t="t" r="r" b="b"/>
              <a:pathLst>
                <a:path w="6866890" h="3051175">
                  <a:moveTo>
                    <a:pt x="0" y="0"/>
                  </a:moveTo>
                  <a:lnTo>
                    <a:pt x="6866890" y="0"/>
                  </a:lnTo>
                  <a:lnTo>
                    <a:pt x="6866890" y="3051175"/>
                  </a:lnTo>
                  <a:lnTo>
                    <a:pt x="0" y="3051175"/>
                  </a:lnTo>
                  <a:lnTo>
                    <a:pt x="0" y="0"/>
                  </a:lnTo>
                  <a:close/>
                </a:path>
              </a:pathLst>
            </a:custGeom>
            <a:ln w="9525">
              <a:solidFill>
                <a:srgbClr val="000000"/>
              </a:solidFill>
            </a:ln>
          </p:spPr>
          <p:txBody>
            <a:bodyPr wrap="square" lIns="0" tIns="0" rIns="0" bIns="0" rtlCol="0"/>
            <a:lstStyle/>
            <a:p>
              <a:endParaRPr/>
            </a:p>
          </p:txBody>
        </p:sp>
        <p:sp>
          <p:nvSpPr>
            <p:cNvPr id="8" name="object 8"/>
            <p:cNvSpPr/>
            <p:nvPr/>
          </p:nvSpPr>
          <p:spPr>
            <a:xfrm>
              <a:off x="2888615" y="3584574"/>
              <a:ext cx="1391920" cy="536575"/>
            </a:xfrm>
            <a:custGeom>
              <a:avLst/>
              <a:gdLst/>
              <a:ahLst/>
              <a:cxnLst/>
              <a:rect l="l" t="t" r="r" b="b"/>
              <a:pathLst>
                <a:path w="1391920" h="536575">
                  <a:moveTo>
                    <a:pt x="0" y="0"/>
                  </a:moveTo>
                  <a:lnTo>
                    <a:pt x="1391919" y="0"/>
                  </a:lnTo>
                  <a:lnTo>
                    <a:pt x="1391919" y="536575"/>
                  </a:lnTo>
                  <a:lnTo>
                    <a:pt x="0" y="536575"/>
                  </a:lnTo>
                  <a:lnTo>
                    <a:pt x="0" y="0"/>
                  </a:lnTo>
                  <a:close/>
                </a:path>
              </a:pathLst>
            </a:custGeom>
            <a:ln w="25400">
              <a:solidFill>
                <a:srgbClr val="FF0000"/>
              </a:solidFill>
            </a:ln>
          </p:spPr>
          <p:txBody>
            <a:bodyPr wrap="square" lIns="0" tIns="0" rIns="0" bIns="0" rtlCol="0"/>
            <a:lstStyle/>
            <a:p>
              <a:endParaRPr/>
            </a:p>
          </p:txBody>
        </p:sp>
        <p:sp>
          <p:nvSpPr>
            <p:cNvPr id="9" name="object 9"/>
            <p:cNvSpPr/>
            <p:nvPr/>
          </p:nvSpPr>
          <p:spPr>
            <a:xfrm>
              <a:off x="5023484" y="2085339"/>
              <a:ext cx="614045" cy="107950"/>
            </a:xfrm>
            <a:custGeom>
              <a:avLst/>
              <a:gdLst/>
              <a:ahLst/>
              <a:cxnLst/>
              <a:rect l="l" t="t" r="r" b="b"/>
              <a:pathLst>
                <a:path w="614045" h="107950">
                  <a:moveTo>
                    <a:pt x="614045" y="0"/>
                  </a:moveTo>
                  <a:lnTo>
                    <a:pt x="0" y="0"/>
                  </a:lnTo>
                  <a:lnTo>
                    <a:pt x="0" y="107950"/>
                  </a:lnTo>
                  <a:lnTo>
                    <a:pt x="614045" y="107950"/>
                  </a:lnTo>
                  <a:lnTo>
                    <a:pt x="614045" y="0"/>
                  </a:lnTo>
                  <a:close/>
                </a:path>
              </a:pathLst>
            </a:custGeom>
            <a:solidFill>
              <a:srgbClr val="FFFFFF"/>
            </a:solidFill>
          </p:spPr>
          <p:txBody>
            <a:bodyPr wrap="square" lIns="0" tIns="0" rIns="0" bIns="0" rtlCol="0"/>
            <a:lstStyle/>
            <a:p>
              <a:endParaRPr/>
            </a:p>
          </p:txBody>
        </p:sp>
        <p:sp>
          <p:nvSpPr>
            <p:cNvPr id="10" name="object 10"/>
            <p:cNvSpPr/>
            <p:nvPr/>
          </p:nvSpPr>
          <p:spPr>
            <a:xfrm>
              <a:off x="5023484" y="2085339"/>
              <a:ext cx="614045" cy="107950"/>
            </a:xfrm>
            <a:custGeom>
              <a:avLst/>
              <a:gdLst/>
              <a:ahLst/>
              <a:cxnLst/>
              <a:rect l="l" t="t" r="r" b="b"/>
              <a:pathLst>
                <a:path w="614045" h="107950">
                  <a:moveTo>
                    <a:pt x="0" y="0"/>
                  </a:moveTo>
                  <a:lnTo>
                    <a:pt x="614045" y="0"/>
                  </a:lnTo>
                  <a:lnTo>
                    <a:pt x="614045" y="107950"/>
                  </a:lnTo>
                  <a:lnTo>
                    <a:pt x="0" y="107950"/>
                  </a:lnTo>
                  <a:lnTo>
                    <a:pt x="0" y="0"/>
                  </a:lnTo>
                  <a:close/>
                </a:path>
              </a:pathLst>
            </a:custGeom>
            <a:ln w="25400">
              <a:solidFill>
                <a:srgbClr val="FFFFFF"/>
              </a:solidFill>
            </a:ln>
          </p:spPr>
          <p:txBody>
            <a:bodyPr wrap="square" lIns="0" tIns="0" rIns="0" bIns="0" rtlCol="0"/>
            <a:lstStyle/>
            <a:p>
              <a:endParaRPr/>
            </a:p>
          </p:txBody>
        </p:sp>
        <p:sp>
          <p:nvSpPr>
            <p:cNvPr id="11" name="object 11"/>
            <p:cNvSpPr/>
            <p:nvPr/>
          </p:nvSpPr>
          <p:spPr>
            <a:xfrm>
              <a:off x="4210050" y="2046604"/>
              <a:ext cx="584200" cy="120650"/>
            </a:xfrm>
            <a:custGeom>
              <a:avLst/>
              <a:gdLst/>
              <a:ahLst/>
              <a:cxnLst/>
              <a:rect l="l" t="t" r="r" b="b"/>
              <a:pathLst>
                <a:path w="584200" h="120650">
                  <a:moveTo>
                    <a:pt x="584200" y="0"/>
                  </a:moveTo>
                  <a:lnTo>
                    <a:pt x="0" y="0"/>
                  </a:lnTo>
                  <a:lnTo>
                    <a:pt x="0" y="120650"/>
                  </a:lnTo>
                  <a:lnTo>
                    <a:pt x="584200" y="120650"/>
                  </a:lnTo>
                  <a:lnTo>
                    <a:pt x="584200" y="0"/>
                  </a:lnTo>
                  <a:close/>
                </a:path>
              </a:pathLst>
            </a:custGeom>
            <a:solidFill>
              <a:srgbClr val="FFFFFF"/>
            </a:solidFill>
          </p:spPr>
          <p:txBody>
            <a:bodyPr wrap="square" lIns="0" tIns="0" rIns="0" bIns="0" rtlCol="0"/>
            <a:lstStyle/>
            <a:p>
              <a:endParaRPr/>
            </a:p>
          </p:txBody>
        </p:sp>
        <p:sp>
          <p:nvSpPr>
            <p:cNvPr id="12" name="object 12"/>
            <p:cNvSpPr/>
            <p:nvPr/>
          </p:nvSpPr>
          <p:spPr>
            <a:xfrm>
              <a:off x="4210050" y="2046604"/>
              <a:ext cx="584200" cy="120650"/>
            </a:xfrm>
            <a:custGeom>
              <a:avLst/>
              <a:gdLst/>
              <a:ahLst/>
              <a:cxnLst/>
              <a:rect l="l" t="t" r="r" b="b"/>
              <a:pathLst>
                <a:path w="584200" h="120650">
                  <a:moveTo>
                    <a:pt x="0" y="0"/>
                  </a:moveTo>
                  <a:lnTo>
                    <a:pt x="584200" y="0"/>
                  </a:lnTo>
                  <a:lnTo>
                    <a:pt x="584200" y="120650"/>
                  </a:lnTo>
                  <a:lnTo>
                    <a:pt x="0" y="120650"/>
                  </a:lnTo>
                  <a:lnTo>
                    <a:pt x="0" y="0"/>
                  </a:lnTo>
                  <a:close/>
                </a:path>
              </a:pathLst>
            </a:custGeom>
            <a:ln w="25400">
              <a:solidFill>
                <a:srgbClr val="FFFFFF"/>
              </a:solidFill>
            </a:ln>
          </p:spPr>
          <p:txBody>
            <a:bodyPr wrap="square" lIns="0" tIns="0" rIns="0" bIns="0" rtlCol="0"/>
            <a:lstStyle/>
            <a:p>
              <a:endParaRPr/>
            </a:p>
          </p:txBody>
        </p:sp>
      </p:grpSp>
      <p:grpSp>
        <p:nvGrpSpPr>
          <p:cNvPr id="13" name="object 13"/>
          <p:cNvGrpSpPr/>
          <p:nvPr/>
        </p:nvGrpSpPr>
        <p:grpSpPr>
          <a:xfrm>
            <a:off x="467042" y="6028054"/>
            <a:ext cx="6876415" cy="3060700"/>
            <a:chOff x="467042" y="6028054"/>
            <a:chExt cx="6876415" cy="3060700"/>
          </a:xfrm>
        </p:grpSpPr>
        <p:pic>
          <p:nvPicPr>
            <p:cNvPr id="14" name="object 14"/>
            <p:cNvPicPr/>
            <p:nvPr/>
          </p:nvPicPr>
          <p:blipFill>
            <a:blip r:embed="rId5" cstate="print"/>
            <a:stretch>
              <a:fillRect/>
            </a:stretch>
          </p:blipFill>
          <p:spPr>
            <a:xfrm>
              <a:off x="476262" y="6037262"/>
              <a:ext cx="6789754" cy="3004094"/>
            </a:xfrm>
            <a:prstGeom prst="rect">
              <a:avLst/>
            </a:prstGeom>
          </p:spPr>
        </p:pic>
        <p:sp>
          <p:nvSpPr>
            <p:cNvPr id="15" name="object 15"/>
            <p:cNvSpPr/>
            <p:nvPr/>
          </p:nvSpPr>
          <p:spPr>
            <a:xfrm>
              <a:off x="471805" y="6032817"/>
              <a:ext cx="6866890" cy="3051175"/>
            </a:xfrm>
            <a:custGeom>
              <a:avLst/>
              <a:gdLst/>
              <a:ahLst/>
              <a:cxnLst/>
              <a:rect l="l" t="t" r="r" b="b"/>
              <a:pathLst>
                <a:path w="6866890" h="3051175">
                  <a:moveTo>
                    <a:pt x="0" y="0"/>
                  </a:moveTo>
                  <a:lnTo>
                    <a:pt x="6866890" y="0"/>
                  </a:lnTo>
                  <a:lnTo>
                    <a:pt x="6866890" y="3051175"/>
                  </a:lnTo>
                  <a:lnTo>
                    <a:pt x="0" y="3051175"/>
                  </a:lnTo>
                  <a:lnTo>
                    <a:pt x="0" y="0"/>
                  </a:lnTo>
                  <a:close/>
                </a:path>
              </a:pathLst>
            </a:custGeom>
            <a:ln w="9525">
              <a:solidFill>
                <a:srgbClr val="000000"/>
              </a:solidFill>
            </a:ln>
          </p:spPr>
          <p:txBody>
            <a:bodyPr wrap="square" lIns="0" tIns="0" rIns="0" bIns="0" rtlCol="0"/>
            <a:lstStyle/>
            <a:p>
              <a:endParaRPr/>
            </a:p>
          </p:txBody>
        </p:sp>
        <p:sp>
          <p:nvSpPr>
            <p:cNvPr id="16" name="object 16"/>
            <p:cNvSpPr/>
            <p:nvPr/>
          </p:nvSpPr>
          <p:spPr>
            <a:xfrm>
              <a:off x="4385309" y="8107362"/>
              <a:ext cx="1044575" cy="560070"/>
            </a:xfrm>
            <a:custGeom>
              <a:avLst/>
              <a:gdLst/>
              <a:ahLst/>
              <a:cxnLst/>
              <a:rect l="l" t="t" r="r" b="b"/>
              <a:pathLst>
                <a:path w="1044575" h="560070">
                  <a:moveTo>
                    <a:pt x="0" y="0"/>
                  </a:moveTo>
                  <a:lnTo>
                    <a:pt x="1044575" y="0"/>
                  </a:lnTo>
                  <a:lnTo>
                    <a:pt x="1044575" y="560069"/>
                  </a:lnTo>
                  <a:lnTo>
                    <a:pt x="0" y="560069"/>
                  </a:lnTo>
                  <a:lnTo>
                    <a:pt x="0" y="0"/>
                  </a:lnTo>
                  <a:close/>
                </a:path>
              </a:pathLst>
            </a:custGeom>
            <a:ln w="25400">
              <a:solidFill>
                <a:srgbClr val="FF0000"/>
              </a:solidFill>
            </a:ln>
          </p:spPr>
          <p:txBody>
            <a:bodyPr wrap="square" lIns="0" tIns="0" rIns="0" bIns="0" rtlCol="0"/>
            <a:lstStyle/>
            <a:p>
              <a:endParaRPr/>
            </a:p>
          </p:txBody>
        </p:sp>
        <p:sp>
          <p:nvSpPr>
            <p:cNvPr id="17" name="object 17"/>
            <p:cNvSpPr/>
            <p:nvPr/>
          </p:nvSpPr>
          <p:spPr>
            <a:xfrm>
              <a:off x="5029200" y="6594792"/>
              <a:ext cx="614045" cy="107950"/>
            </a:xfrm>
            <a:custGeom>
              <a:avLst/>
              <a:gdLst/>
              <a:ahLst/>
              <a:cxnLst/>
              <a:rect l="l" t="t" r="r" b="b"/>
              <a:pathLst>
                <a:path w="614045" h="107950">
                  <a:moveTo>
                    <a:pt x="614045" y="0"/>
                  </a:moveTo>
                  <a:lnTo>
                    <a:pt x="0" y="0"/>
                  </a:lnTo>
                  <a:lnTo>
                    <a:pt x="0" y="107950"/>
                  </a:lnTo>
                  <a:lnTo>
                    <a:pt x="614045" y="107950"/>
                  </a:lnTo>
                  <a:lnTo>
                    <a:pt x="614045" y="0"/>
                  </a:lnTo>
                  <a:close/>
                </a:path>
              </a:pathLst>
            </a:custGeom>
            <a:solidFill>
              <a:srgbClr val="FFFFFF"/>
            </a:solidFill>
          </p:spPr>
          <p:txBody>
            <a:bodyPr wrap="square" lIns="0" tIns="0" rIns="0" bIns="0" rtlCol="0"/>
            <a:lstStyle/>
            <a:p>
              <a:endParaRPr/>
            </a:p>
          </p:txBody>
        </p:sp>
        <p:sp>
          <p:nvSpPr>
            <p:cNvPr id="18" name="object 18"/>
            <p:cNvSpPr/>
            <p:nvPr/>
          </p:nvSpPr>
          <p:spPr>
            <a:xfrm>
              <a:off x="5029200" y="6594792"/>
              <a:ext cx="614045" cy="107950"/>
            </a:xfrm>
            <a:custGeom>
              <a:avLst/>
              <a:gdLst/>
              <a:ahLst/>
              <a:cxnLst/>
              <a:rect l="l" t="t" r="r" b="b"/>
              <a:pathLst>
                <a:path w="614045" h="107950">
                  <a:moveTo>
                    <a:pt x="0" y="0"/>
                  </a:moveTo>
                  <a:lnTo>
                    <a:pt x="614045" y="0"/>
                  </a:lnTo>
                  <a:lnTo>
                    <a:pt x="614045" y="107950"/>
                  </a:lnTo>
                  <a:lnTo>
                    <a:pt x="0" y="107950"/>
                  </a:lnTo>
                  <a:lnTo>
                    <a:pt x="0" y="0"/>
                  </a:lnTo>
                  <a:close/>
                </a:path>
              </a:pathLst>
            </a:custGeom>
            <a:ln w="25400">
              <a:solidFill>
                <a:srgbClr val="FFFFFF"/>
              </a:solidFill>
            </a:ln>
          </p:spPr>
          <p:txBody>
            <a:bodyPr wrap="square" lIns="0" tIns="0" rIns="0" bIns="0" rtlCol="0"/>
            <a:lstStyle/>
            <a:p>
              <a:endParaRPr/>
            </a:p>
          </p:txBody>
        </p:sp>
        <p:sp>
          <p:nvSpPr>
            <p:cNvPr id="19" name="object 19"/>
            <p:cNvSpPr/>
            <p:nvPr/>
          </p:nvSpPr>
          <p:spPr>
            <a:xfrm>
              <a:off x="4222750" y="6585902"/>
              <a:ext cx="584200" cy="120650"/>
            </a:xfrm>
            <a:custGeom>
              <a:avLst/>
              <a:gdLst/>
              <a:ahLst/>
              <a:cxnLst/>
              <a:rect l="l" t="t" r="r" b="b"/>
              <a:pathLst>
                <a:path w="584200" h="120650">
                  <a:moveTo>
                    <a:pt x="584200" y="0"/>
                  </a:moveTo>
                  <a:lnTo>
                    <a:pt x="0" y="0"/>
                  </a:lnTo>
                  <a:lnTo>
                    <a:pt x="0" y="120649"/>
                  </a:lnTo>
                  <a:lnTo>
                    <a:pt x="584200" y="120649"/>
                  </a:lnTo>
                  <a:lnTo>
                    <a:pt x="584200" y="0"/>
                  </a:lnTo>
                  <a:close/>
                </a:path>
              </a:pathLst>
            </a:custGeom>
            <a:solidFill>
              <a:srgbClr val="FFFFFF"/>
            </a:solidFill>
          </p:spPr>
          <p:txBody>
            <a:bodyPr wrap="square" lIns="0" tIns="0" rIns="0" bIns="0" rtlCol="0"/>
            <a:lstStyle/>
            <a:p>
              <a:endParaRPr/>
            </a:p>
          </p:txBody>
        </p:sp>
        <p:sp>
          <p:nvSpPr>
            <p:cNvPr id="20" name="object 20"/>
            <p:cNvSpPr/>
            <p:nvPr/>
          </p:nvSpPr>
          <p:spPr>
            <a:xfrm>
              <a:off x="4222750" y="6585902"/>
              <a:ext cx="584200" cy="120650"/>
            </a:xfrm>
            <a:custGeom>
              <a:avLst/>
              <a:gdLst/>
              <a:ahLst/>
              <a:cxnLst/>
              <a:rect l="l" t="t" r="r" b="b"/>
              <a:pathLst>
                <a:path w="584200" h="120650">
                  <a:moveTo>
                    <a:pt x="0" y="0"/>
                  </a:moveTo>
                  <a:lnTo>
                    <a:pt x="584200" y="0"/>
                  </a:lnTo>
                  <a:lnTo>
                    <a:pt x="584200" y="120649"/>
                  </a:lnTo>
                  <a:lnTo>
                    <a:pt x="0" y="120649"/>
                  </a:lnTo>
                  <a:lnTo>
                    <a:pt x="0" y="0"/>
                  </a:lnTo>
                  <a:close/>
                </a:path>
              </a:pathLst>
            </a:custGeom>
            <a:ln w="25400">
              <a:solidFill>
                <a:srgbClr val="FFFFFF"/>
              </a:solidFill>
            </a:ln>
          </p:spPr>
          <p:txBody>
            <a:bodyPr wrap="square" lIns="0" tIns="0" rIns="0" bIns="0" rtlCol="0"/>
            <a:lstStyle/>
            <a:p>
              <a:endParaRPr/>
            </a:p>
          </p:txBody>
        </p:sp>
      </p:grpSp>
      <p:sp>
        <p:nvSpPr>
          <p:cNvPr id="21" name="object 21"/>
          <p:cNvSpPr txBox="1"/>
          <p:nvPr/>
        </p:nvSpPr>
        <p:spPr>
          <a:xfrm>
            <a:off x="218947" y="9639363"/>
            <a:ext cx="1292860" cy="153035"/>
          </a:xfrm>
          <a:prstGeom prst="rect">
            <a:avLst/>
          </a:prstGeom>
        </p:spPr>
        <p:txBody>
          <a:bodyPr vert="horz" wrap="square" lIns="0" tIns="0" rIns="0" bIns="0" rtlCol="0">
            <a:spAutoFit/>
          </a:bodyPr>
          <a:lstStyle/>
          <a:p>
            <a:pPr marL="12700">
              <a:lnSpc>
                <a:spcPts val="1050"/>
              </a:lnSpc>
            </a:pPr>
            <a:r>
              <a:rPr sz="1000" spc="-5" dirty="0">
                <a:solidFill>
                  <a:srgbClr val="808080"/>
                </a:solidFill>
                <a:latin typeface="Calibri"/>
                <a:cs typeface="Calibri"/>
              </a:rPr>
              <a:t>LOYD,</a:t>
            </a:r>
            <a:r>
              <a:rPr sz="1000" spc="-20" dirty="0">
                <a:solidFill>
                  <a:srgbClr val="808080"/>
                </a:solidFill>
                <a:latin typeface="Calibri"/>
                <a:cs typeface="Calibri"/>
              </a:rPr>
              <a:t> </a:t>
            </a:r>
            <a:r>
              <a:rPr sz="1000" spc="-5" dirty="0">
                <a:solidFill>
                  <a:srgbClr val="808080"/>
                </a:solidFill>
                <a:latin typeface="Calibri"/>
                <a:cs typeface="Calibri"/>
              </a:rPr>
              <a:t>NORA</a:t>
            </a:r>
            <a:r>
              <a:rPr sz="1000" spc="-15" dirty="0">
                <a:solidFill>
                  <a:srgbClr val="808080"/>
                </a:solidFill>
                <a:latin typeface="Calibri"/>
                <a:cs typeface="Calibri"/>
              </a:rPr>
              <a:t> </a:t>
            </a:r>
            <a:r>
              <a:rPr sz="1000" dirty="0">
                <a:solidFill>
                  <a:srgbClr val="808080"/>
                </a:solidFill>
                <a:latin typeface="Calibri"/>
                <a:cs typeface="Calibri"/>
              </a:rPr>
              <a:t>|</a:t>
            </a:r>
            <a:r>
              <a:rPr sz="1000" spc="-20" dirty="0">
                <a:solidFill>
                  <a:srgbClr val="808080"/>
                </a:solidFill>
                <a:latin typeface="Calibri"/>
                <a:cs typeface="Calibri"/>
              </a:rPr>
              <a:t> </a:t>
            </a:r>
            <a:r>
              <a:rPr sz="1000" spc="-5" dirty="0">
                <a:solidFill>
                  <a:srgbClr val="808080"/>
                </a:solidFill>
                <a:latin typeface="Calibri"/>
                <a:cs typeface="Calibri"/>
              </a:rPr>
              <a:t>[SCHOOL]</a:t>
            </a:r>
            <a:endParaRPr sz="1000">
              <a:latin typeface="Calibri"/>
              <a:cs typeface="Calibri"/>
            </a:endParaRPr>
          </a:p>
        </p:txBody>
      </p:sp>
      <p:pic>
        <p:nvPicPr>
          <p:cNvPr id="22" name="Audio 21">
            <a:hlinkClick r:id="" action="ppaction://media"/>
            <a:extLst>
              <a:ext uri="{FF2B5EF4-FFF2-40B4-BE49-F238E27FC236}">
                <a16:creationId xmlns:a16="http://schemas.microsoft.com/office/drawing/2014/main" id="{3C82EF2E-1C9C-4D25-881B-39CE9E9336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79"/>
    </mc:Choice>
    <mc:Fallback xmlns="">
      <p:transition spd="slow" advTm="3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57200" y="533400"/>
          <a:ext cx="5825490" cy="886204"/>
        </p:xfrm>
        <a:graphic>
          <a:graphicData uri="http://schemas.openxmlformats.org/drawingml/2006/table">
            <a:tbl>
              <a:tblPr firstRow="1" bandRow="1">
                <a:tableStyleId>{2D5ABB26-0587-4C30-8999-92F81FD0307C}</a:tableStyleId>
              </a:tblPr>
              <a:tblGrid>
                <a:gridCol w="805180">
                  <a:extLst>
                    <a:ext uri="{9D8B030D-6E8A-4147-A177-3AD203B41FA5}">
                      <a16:colId xmlns:a16="http://schemas.microsoft.com/office/drawing/2014/main" val="20000"/>
                    </a:ext>
                  </a:extLst>
                </a:gridCol>
                <a:gridCol w="5020310">
                  <a:extLst>
                    <a:ext uri="{9D8B030D-6E8A-4147-A177-3AD203B41FA5}">
                      <a16:colId xmlns:a16="http://schemas.microsoft.com/office/drawing/2014/main" val="20001"/>
                    </a:ext>
                  </a:extLst>
                </a:gridCol>
              </a:tblGrid>
              <a:tr h="262127">
                <a:tc>
                  <a:txBody>
                    <a:bodyPr/>
                    <a:lstStyle/>
                    <a:p>
                      <a:pPr marR="268605" algn="r">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2865">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624077">
                <a:tc>
                  <a:txBody>
                    <a:bodyPr/>
                    <a:lstStyle/>
                    <a:p>
                      <a:pPr marR="304800" algn="r">
                        <a:lnSpc>
                          <a:spcPct val="100000"/>
                        </a:lnSpc>
                        <a:spcBef>
                          <a:spcPts val="265"/>
                        </a:spcBef>
                      </a:pPr>
                      <a:r>
                        <a:rPr sz="1100" spc="-5" dirty="0">
                          <a:latin typeface="Calibri"/>
                          <a:cs typeface="Calibri"/>
                        </a:rPr>
                        <a:t>26.</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2865">
                        <a:lnSpc>
                          <a:spcPct val="100000"/>
                        </a:lnSpc>
                        <a:spcBef>
                          <a:spcPts val="265"/>
                        </a:spcBef>
                      </a:pPr>
                      <a:r>
                        <a:rPr sz="1100" spc="-5" dirty="0">
                          <a:latin typeface="Calibri"/>
                          <a:cs typeface="Calibri"/>
                        </a:rPr>
                        <a:t>Click</a:t>
                      </a:r>
                      <a:r>
                        <a:rPr sz="1100" dirty="0">
                          <a:latin typeface="Calibri"/>
                          <a:cs typeface="Calibri"/>
                        </a:rPr>
                        <a:t> </a:t>
                      </a:r>
                      <a:r>
                        <a:rPr sz="1100" spc="-5" dirty="0">
                          <a:latin typeface="Calibri"/>
                          <a:cs typeface="Calibri"/>
                        </a:rPr>
                        <a:t>the</a:t>
                      </a:r>
                      <a:r>
                        <a:rPr sz="1100" dirty="0">
                          <a:latin typeface="Calibri"/>
                          <a:cs typeface="Calibri"/>
                        </a:rPr>
                        <a:t> </a:t>
                      </a:r>
                      <a:r>
                        <a:rPr sz="1100" b="1" spc="-5" dirty="0">
                          <a:solidFill>
                            <a:srgbClr val="782C40"/>
                          </a:solidFill>
                          <a:latin typeface="Calibri"/>
                          <a:cs typeface="Calibri"/>
                        </a:rPr>
                        <a:t>Calc</a:t>
                      </a:r>
                      <a:r>
                        <a:rPr sz="1100" b="1" spc="10" dirty="0">
                          <a:solidFill>
                            <a:srgbClr val="782C40"/>
                          </a:solidFill>
                          <a:latin typeface="Calibri"/>
                          <a:cs typeface="Calibri"/>
                        </a:rPr>
                        <a:t> </a:t>
                      </a:r>
                      <a:r>
                        <a:rPr sz="1100" b="1" spc="-5" dirty="0">
                          <a:solidFill>
                            <a:srgbClr val="782C40"/>
                          </a:solidFill>
                          <a:latin typeface="Calibri"/>
                          <a:cs typeface="Calibri"/>
                        </a:rPr>
                        <a:t>Period</a:t>
                      </a:r>
                      <a:r>
                        <a:rPr sz="1100" b="1" dirty="0">
                          <a:solidFill>
                            <a:srgbClr val="782C40"/>
                          </a:solidFill>
                          <a:latin typeface="Calibri"/>
                          <a:cs typeface="Calibri"/>
                        </a:rPr>
                        <a:t> Amt</a:t>
                      </a:r>
                      <a:r>
                        <a:rPr sz="1100" b="1" spc="5" dirty="0">
                          <a:solidFill>
                            <a:srgbClr val="782C40"/>
                          </a:solidFill>
                          <a:latin typeface="Calibri"/>
                          <a:cs typeface="Calibri"/>
                        </a:rPr>
                        <a:t> </a:t>
                      </a:r>
                      <a:r>
                        <a:rPr sz="1100" spc="-5" dirty="0">
                          <a:latin typeface="Calibri"/>
                          <a:cs typeface="Calibri"/>
                        </a:rPr>
                        <a:t>button</a:t>
                      </a:r>
                      <a:r>
                        <a:rPr sz="1100" dirty="0">
                          <a:latin typeface="Calibri"/>
                          <a:cs typeface="Calibri"/>
                        </a:rPr>
                        <a:t> </a:t>
                      </a:r>
                      <a:r>
                        <a:rPr sz="1100" spc="-5" dirty="0">
                          <a:latin typeface="Calibri"/>
                          <a:cs typeface="Calibri"/>
                        </a:rPr>
                        <a:t>to</a:t>
                      </a:r>
                      <a:r>
                        <a:rPr sz="1100" spc="5" dirty="0">
                          <a:latin typeface="Calibri"/>
                          <a:cs typeface="Calibri"/>
                        </a:rPr>
                        <a:t> </a:t>
                      </a:r>
                      <a:r>
                        <a:rPr sz="1100" spc="-5" dirty="0">
                          <a:latin typeface="Calibri"/>
                          <a:cs typeface="Calibri"/>
                        </a:rPr>
                        <a:t>calculate</a:t>
                      </a:r>
                      <a:r>
                        <a:rPr sz="1100" spc="5" dirty="0">
                          <a:latin typeface="Calibri"/>
                          <a:cs typeface="Calibri"/>
                        </a:rPr>
                        <a:t> </a:t>
                      </a:r>
                      <a:r>
                        <a:rPr sz="1100" spc="-5" dirty="0">
                          <a:latin typeface="Calibri"/>
                          <a:cs typeface="Calibri"/>
                        </a:rPr>
                        <a:t>the </a:t>
                      </a:r>
                      <a:r>
                        <a:rPr sz="1100" b="1" spc="-5" dirty="0">
                          <a:solidFill>
                            <a:srgbClr val="782C40"/>
                          </a:solidFill>
                          <a:latin typeface="Calibri"/>
                          <a:cs typeface="Calibri"/>
                        </a:rPr>
                        <a:t>Total</a:t>
                      </a:r>
                      <a:r>
                        <a:rPr sz="1100" b="1" spc="5" dirty="0">
                          <a:solidFill>
                            <a:srgbClr val="782C40"/>
                          </a:solidFill>
                          <a:latin typeface="Calibri"/>
                          <a:cs typeface="Calibri"/>
                        </a:rPr>
                        <a:t> </a:t>
                      </a:r>
                      <a:r>
                        <a:rPr sz="1100" b="1" spc="-5" dirty="0">
                          <a:solidFill>
                            <a:srgbClr val="782C40"/>
                          </a:solidFill>
                          <a:latin typeface="Calibri"/>
                          <a:cs typeface="Calibri"/>
                        </a:rPr>
                        <a:t>Budget</a:t>
                      </a:r>
                      <a:r>
                        <a:rPr sz="1100" b="1" spc="-10" dirty="0">
                          <a:solidFill>
                            <a:srgbClr val="782C40"/>
                          </a:solidFill>
                          <a:latin typeface="Calibri"/>
                          <a:cs typeface="Calibri"/>
                        </a:rPr>
                        <a:t> </a:t>
                      </a:r>
                      <a:r>
                        <a:rPr sz="1100" b="1" spc="-5" dirty="0">
                          <a:solidFill>
                            <a:srgbClr val="782C40"/>
                          </a:solidFill>
                          <a:latin typeface="Calibri"/>
                          <a:cs typeface="Calibri"/>
                        </a:rPr>
                        <a:t>Amount</a:t>
                      </a:r>
                      <a:r>
                        <a:rPr sz="1100" spc="-5" dirty="0">
                          <a:latin typeface="Calibri"/>
                          <a:cs typeface="Calibri"/>
                        </a:rPr>
                        <a:t>.</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3" name="object 3"/>
          <p:cNvGraphicFramePr>
            <a:graphicFrameLocks noGrp="1"/>
          </p:cNvGraphicFramePr>
          <p:nvPr/>
        </p:nvGraphicFramePr>
        <p:xfrm>
          <a:off x="457200" y="5075682"/>
          <a:ext cx="5825490" cy="886205"/>
        </p:xfrm>
        <a:graphic>
          <a:graphicData uri="http://schemas.openxmlformats.org/drawingml/2006/table">
            <a:tbl>
              <a:tblPr firstRow="1" bandRow="1">
                <a:tableStyleId>{2D5ABB26-0587-4C30-8999-92F81FD0307C}</a:tableStyleId>
              </a:tblPr>
              <a:tblGrid>
                <a:gridCol w="805180">
                  <a:extLst>
                    <a:ext uri="{9D8B030D-6E8A-4147-A177-3AD203B41FA5}">
                      <a16:colId xmlns:a16="http://schemas.microsoft.com/office/drawing/2014/main" val="20000"/>
                    </a:ext>
                  </a:extLst>
                </a:gridCol>
                <a:gridCol w="5020310">
                  <a:extLst>
                    <a:ext uri="{9D8B030D-6E8A-4147-A177-3AD203B41FA5}">
                      <a16:colId xmlns:a16="http://schemas.microsoft.com/office/drawing/2014/main" val="20001"/>
                    </a:ext>
                  </a:extLst>
                </a:gridCol>
              </a:tblGrid>
              <a:tr h="262127">
                <a:tc>
                  <a:txBody>
                    <a:bodyPr/>
                    <a:lstStyle/>
                    <a:p>
                      <a:pPr marR="268605" algn="r">
                        <a:lnSpc>
                          <a:spcPct val="100000"/>
                        </a:lnSpc>
                        <a:spcBef>
                          <a:spcPts val="275"/>
                        </a:spcBef>
                      </a:pPr>
                      <a:r>
                        <a:rPr sz="1100" b="1" spc="-5" dirty="0">
                          <a:latin typeface="Calibri"/>
                          <a:cs typeface="Calibri"/>
                        </a:rPr>
                        <a:t>Step</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2865">
                        <a:lnSpc>
                          <a:spcPct val="100000"/>
                        </a:lnSpc>
                        <a:spcBef>
                          <a:spcPts val="275"/>
                        </a:spcBef>
                      </a:pPr>
                      <a:r>
                        <a:rPr sz="1100" b="1" spc="-5" dirty="0">
                          <a:latin typeface="Calibri"/>
                          <a:cs typeface="Calibri"/>
                        </a:rPr>
                        <a:t>Action</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624078">
                <a:tc>
                  <a:txBody>
                    <a:bodyPr/>
                    <a:lstStyle/>
                    <a:p>
                      <a:pPr marR="304800" algn="r">
                        <a:lnSpc>
                          <a:spcPct val="100000"/>
                        </a:lnSpc>
                        <a:spcBef>
                          <a:spcPts val="280"/>
                        </a:spcBef>
                      </a:pPr>
                      <a:r>
                        <a:rPr sz="1100" spc="-5" dirty="0">
                          <a:latin typeface="Calibri"/>
                          <a:cs typeface="Calibri"/>
                        </a:rPr>
                        <a:t>27.</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00">
                        <a:lnSpc>
                          <a:spcPct val="100000"/>
                        </a:lnSpc>
                        <a:spcBef>
                          <a:spcPts val="280"/>
                        </a:spcBef>
                      </a:pPr>
                      <a:r>
                        <a:rPr sz="1100" spc="-5" dirty="0">
                          <a:latin typeface="Calibri"/>
                          <a:cs typeface="Calibri"/>
                        </a:rPr>
                        <a:t>Click</a:t>
                      </a:r>
                      <a:r>
                        <a:rPr sz="1100" spc="-10" dirty="0">
                          <a:latin typeface="Calibri"/>
                          <a:cs typeface="Calibri"/>
                        </a:rPr>
                        <a:t> </a:t>
                      </a:r>
                      <a:r>
                        <a:rPr sz="1100" spc="-5" dirty="0">
                          <a:latin typeface="Calibri"/>
                          <a:cs typeface="Calibri"/>
                        </a:rPr>
                        <a:t>the </a:t>
                      </a:r>
                      <a:r>
                        <a:rPr sz="1100" b="1" spc="-5" dirty="0">
                          <a:solidFill>
                            <a:srgbClr val="782C40"/>
                          </a:solidFill>
                          <a:latin typeface="Calibri"/>
                          <a:cs typeface="Calibri"/>
                        </a:rPr>
                        <a:t>Background</a:t>
                      </a:r>
                      <a:r>
                        <a:rPr sz="1100" b="1" spc="-10" dirty="0">
                          <a:solidFill>
                            <a:srgbClr val="782C40"/>
                          </a:solidFill>
                          <a:latin typeface="Calibri"/>
                          <a:cs typeface="Calibri"/>
                        </a:rPr>
                        <a:t> </a:t>
                      </a:r>
                      <a:r>
                        <a:rPr sz="1100" b="1" dirty="0">
                          <a:solidFill>
                            <a:srgbClr val="782C40"/>
                          </a:solidFill>
                          <a:latin typeface="Calibri"/>
                          <a:cs typeface="Calibri"/>
                        </a:rPr>
                        <a:t>Check</a:t>
                      </a:r>
                      <a:r>
                        <a:rPr sz="1100" b="1" spc="-10" dirty="0">
                          <a:solidFill>
                            <a:srgbClr val="782C40"/>
                          </a:solidFill>
                          <a:latin typeface="Calibri"/>
                          <a:cs typeface="Calibri"/>
                        </a:rPr>
                        <a:t> </a:t>
                      </a:r>
                      <a:r>
                        <a:rPr sz="1100" spc="-5" dirty="0">
                          <a:latin typeface="Calibri"/>
                          <a:cs typeface="Calibri"/>
                        </a:rPr>
                        <a:t>tab.</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pic>
        <p:nvPicPr>
          <p:cNvPr id="4" name="object 4"/>
          <p:cNvPicPr/>
          <p:nvPr/>
        </p:nvPicPr>
        <p:blipFill>
          <a:blip r:embed="rId4" cstate="print"/>
          <a:stretch>
            <a:fillRect/>
          </a:stretch>
        </p:blipFill>
        <p:spPr>
          <a:xfrm>
            <a:off x="1361439" y="1010005"/>
            <a:ext cx="1212060" cy="354959"/>
          </a:xfrm>
          <a:prstGeom prst="rect">
            <a:avLst/>
          </a:prstGeom>
        </p:spPr>
      </p:pic>
      <p:pic>
        <p:nvPicPr>
          <p:cNvPr id="5" name="object 5"/>
          <p:cNvPicPr/>
          <p:nvPr/>
        </p:nvPicPr>
        <p:blipFill>
          <a:blip r:embed="rId5" cstate="print"/>
          <a:stretch>
            <a:fillRect/>
          </a:stretch>
        </p:blipFill>
        <p:spPr>
          <a:xfrm>
            <a:off x="1329055" y="5561329"/>
            <a:ext cx="1274914" cy="309878"/>
          </a:xfrm>
          <a:prstGeom prst="rect">
            <a:avLst/>
          </a:prstGeom>
        </p:spPr>
      </p:pic>
      <p:grpSp>
        <p:nvGrpSpPr>
          <p:cNvPr id="6" name="object 6"/>
          <p:cNvGrpSpPr/>
          <p:nvPr/>
        </p:nvGrpSpPr>
        <p:grpSpPr>
          <a:xfrm>
            <a:off x="451167" y="1598612"/>
            <a:ext cx="6876415" cy="3068955"/>
            <a:chOff x="451167" y="1598612"/>
            <a:chExt cx="6876415" cy="3068955"/>
          </a:xfrm>
        </p:grpSpPr>
        <p:pic>
          <p:nvPicPr>
            <p:cNvPr id="7" name="object 7"/>
            <p:cNvPicPr/>
            <p:nvPr/>
          </p:nvPicPr>
          <p:blipFill>
            <a:blip r:embed="rId6" cstate="print"/>
            <a:stretch>
              <a:fillRect/>
            </a:stretch>
          </p:blipFill>
          <p:spPr>
            <a:xfrm>
              <a:off x="520966" y="1668403"/>
              <a:ext cx="6774925" cy="2937488"/>
            </a:xfrm>
            <a:prstGeom prst="rect">
              <a:avLst/>
            </a:prstGeom>
          </p:spPr>
        </p:pic>
        <p:sp>
          <p:nvSpPr>
            <p:cNvPr id="8" name="object 8"/>
            <p:cNvSpPr/>
            <p:nvPr/>
          </p:nvSpPr>
          <p:spPr>
            <a:xfrm>
              <a:off x="455930" y="1603375"/>
              <a:ext cx="6866890" cy="3059430"/>
            </a:xfrm>
            <a:custGeom>
              <a:avLst/>
              <a:gdLst/>
              <a:ahLst/>
              <a:cxnLst/>
              <a:rect l="l" t="t" r="r" b="b"/>
              <a:pathLst>
                <a:path w="6866890" h="3059429">
                  <a:moveTo>
                    <a:pt x="0" y="0"/>
                  </a:moveTo>
                  <a:lnTo>
                    <a:pt x="6866890" y="0"/>
                  </a:lnTo>
                  <a:lnTo>
                    <a:pt x="6866890" y="3059429"/>
                  </a:lnTo>
                  <a:lnTo>
                    <a:pt x="0" y="3059429"/>
                  </a:lnTo>
                  <a:lnTo>
                    <a:pt x="0" y="0"/>
                  </a:lnTo>
                  <a:close/>
                </a:path>
              </a:pathLst>
            </a:custGeom>
            <a:ln w="9525">
              <a:solidFill>
                <a:srgbClr val="000000"/>
              </a:solidFill>
            </a:ln>
          </p:spPr>
          <p:txBody>
            <a:bodyPr wrap="square" lIns="0" tIns="0" rIns="0" bIns="0" rtlCol="0"/>
            <a:lstStyle/>
            <a:p>
              <a:endParaRPr/>
            </a:p>
          </p:txBody>
        </p:sp>
        <p:sp>
          <p:nvSpPr>
            <p:cNvPr id="9" name="object 9"/>
            <p:cNvSpPr/>
            <p:nvPr/>
          </p:nvSpPr>
          <p:spPr>
            <a:xfrm>
              <a:off x="5616575" y="4231639"/>
              <a:ext cx="1069975" cy="337820"/>
            </a:xfrm>
            <a:custGeom>
              <a:avLst/>
              <a:gdLst/>
              <a:ahLst/>
              <a:cxnLst/>
              <a:rect l="l" t="t" r="r" b="b"/>
              <a:pathLst>
                <a:path w="1069975" h="337820">
                  <a:moveTo>
                    <a:pt x="0" y="0"/>
                  </a:moveTo>
                  <a:lnTo>
                    <a:pt x="1069975" y="0"/>
                  </a:lnTo>
                  <a:lnTo>
                    <a:pt x="1069975" y="337820"/>
                  </a:lnTo>
                  <a:lnTo>
                    <a:pt x="0" y="337820"/>
                  </a:lnTo>
                  <a:lnTo>
                    <a:pt x="0" y="0"/>
                  </a:lnTo>
                  <a:close/>
                </a:path>
              </a:pathLst>
            </a:custGeom>
            <a:ln w="25400">
              <a:solidFill>
                <a:srgbClr val="FF0000"/>
              </a:solidFill>
            </a:ln>
          </p:spPr>
          <p:txBody>
            <a:bodyPr wrap="square" lIns="0" tIns="0" rIns="0" bIns="0" rtlCol="0"/>
            <a:lstStyle/>
            <a:p>
              <a:endParaRPr/>
            </a:p>
          </p:txBody>
        </p:sp>
        <p:sp>
          <p:nvSpPr>
            <p:cNvPr id="10" name="object 10"/>
            <p:cNvSpPr/>
            <p:nvPr/>
          </p:nvSpPr>
          <p:spPr>
            <a:xfrm>
              <a:off x="5000625" y="2204084"/>
              <a:ext cx="614045" cy="107950"/>
            </a:xfrm>
            <a:custGeom>
              <a:avLst/>
              <a:gdLst/>
              <a:ahLst/>
              <a:cxnLst/>
              <a:rect l="l" t="t" r="r" b="b"/>
              <a:pathLst>
                <a:path w="614045" h="107950">
                  <a:moveTo>
                    <a:pt x="614045" y="0"/>
                  </a:moveTo>
                  <a:lnTo>
                    <a:pt x="0" y="0"/>
                  </a:lnTo>
                  <a:lnTo>
                    <a:pt x="0" y="107950"/>
                  </a:lnTo>
                  <a:lnTo>
                    <a:pt x="614045" y="107950"/>
                  </a:lnTo>
                  <a:lnTo>
                    <a:pt x="614045" y="0"/>
                  </a:lnTo>
                  <a:close/>
                </a:path>
              </a:pathLst>
            </a:custGeom>
            <a:solidFill>
              <a:srgbClr val="FFFFFF"/>
            </a:solidFill>
          </p:spPr>
          <p:txBody>
            <a:bodyPr wrap="square" lIns="0" tIns="0" rIns="0" bIns="0" rtlCol="0"/>
            <a:lstStyle/>
            <a:p>
              <a:endParaRPr/>
            </a:p>
          </p:txBody>
        </p:sp>
        <p:sp>
          <p:nvSpPr>
            <p:cNvPr id="11" name="object 11"/>
            <p:cNvSpPr/>
            <p:nvPr/>
          </p:nvSpPr>
          <p:spPr>
            <a:xfrm>
              <a:off x="5000625" y="2204084"/>
              <a:ext cx="614045" cy="107950"/>
            </a:xfrm>
            <a:custGeom>
              <a:avLst/>
              <a:gdLst/>
              <a:ahLst/>
              <a:cxnLst/>
              <a:rect l="l" t="t" r="r" b="b"/>
              <a:pathLst>
                <a:path w="614045" h="107950">
                  <a:moveTo>
                    <a:pt x="0" y="0"/>
                  </a:moveTo>
                  <a:lnTo>
                    <a:pt x="614045" y="0"/>
                  </a:lnTo>
                  <a:lnTo>
                    <a:pt x="614045" y="107950"/>
                  </a:lnTo>
                  <a:lnTo>
                    <a:pt x="0" y="107950"/>
                  </a:lnTo>
                  <a:lnTo>
                    <a:pt x="0" y="0"/>
                  </a:lnTo>
                  <a:close/>
                </a:path>
              </a:pathLst>
            </a:custGeom>
            <a:ln w="25400">
              <a:solidFill>
                <a:srgbClr val="FFFFFF"/>
              </a:solidFill>
            </a:ln>
          </p:spPr>
          <p:txBody>
            <a:bodyPr wrap="square" lIns="0" tIns="0" rIns="0" bIns="0" rtlCol="0"/>
            <a:lstStyle/>
            <a:p>
              <a:endParaRPr/>
            </a:p>
          </p:txBody>
        </p:sp>
        <p:sp>
          <p:nvSpPr>
            <p:cNvPr id="12" name="object 12"/>
            <p:cNvSpPr/>
            <p:nvPr/>
          </p:nvSpPr>
          <p:spPr>
            <a:xfrm>
              <a:off x="4216400" y="2165984"/>
              <a:ext cx="584200" cy="120650"/>
            </a:xfrm>
            <a:custGeom>
              <a:avLst/>
              <a:gdLst/>
              <a:ahLst/>
              <a:cxnLst/>
              <a:rect l="l" t="t" r="r" b="b"/>
              <a:pathLst>
                <a:path w="584200" h="120650">
                  <a:moveTo>
                    <a:pt x="584200" y="0"/>
                  </a:moveTo>
                  <a:lnTo>
                    <a:pt x="0" y="0"/>
                  </a:lnTo>
                  <a:lnTo>
                    <a:pt x="0" y="120650"/>
                  </a:lnTo>
                  <a:lnTo>
                    <a:pt x="584200" y="120650"/>
                  </a:lnTo>
                  <a:lnTo>
                    <a:pt x="584200" y="0"/>
                  </a:lnTo>
                  <a:close/>
                </a:path>
              </a:pathLst>
            </a:custGeom>
            <a:solidFill>
              <a:srgbClr val="FFFFFF"/>
            </a:solidFill>
          </p:spPr>
          <p:txBody>
            <a:bodyPr wrap="square" lIns="0" tIns="0" rIns="0" bIns="0" rtlCol="0"/>
            <a:lstStyle/>
            <a:p>
              <a:endParaRPr/>
            </a:p>
          </p:txBody>
        </p:sp>
        <p:sp>
          <p:nvSpPr>
            <p:cNvPr id="13" name="object 13"/>
            <p:cNvSpPr/>
            <p:nvPr/>
          </p:nvSpPr>
          <p:spPr>
            <a:xfrm>
              <a:off x="4216400" y="2165984"/>
              <a:ext cx="584200" cy="120650"/>
            </a:xfrm>
            <a:custGeom>
              <a:avLst/>
              <a:gdLst/>
              <a:ahLst/>
              <a:cxnLst/>
              <a:rect l="l" t="t" r="r" b="b"/>
              <a:pathLst>
                <a:path w="584200" h="120650">
                  <a:moveTo>
                    <a:pt x="0" y="0"/>
                  </a:moveTo>
                  <a:lnTo>
                    <a:pt x="584200" y="0"/>
                  </a:lnTo>
                  <a:lnTo>
                    <a:pt x="584200" y="120650"/>
                  </a:lnTo>
                  <a:lnTo>
                    <a:pt x="0" y="120650"/>
                  </a:lnTo>
                  <a:lnTo>
                    <a:pt x="0" y="0"/>
                  </a:lnTo>
                  <a:close/>
                </a:path>
              </a:pathLst>
            </a:custGeom>
            <a:ln w="25400">
              <a:solidFill>
                <a:srgbClr val="FFFFFF"/>
              </a:solidFill>
            </a:ln>
          </p:spPr>
          <p:txBody>
            <a:bodyPr wrap="square" lIns="0" tIns="0" rIns="0" bIns="0" rtlCol="0"/>
            <a:lstStyle/>
            <a:p>
              <a:endParaRPr/>
            </a:p>
          </p:txBody>
        </p:sp>
      </p:grpSp>
      <p:grpSp>
        <p:nvGrpSpPr>
          <p:cNvPr id="14" name="object 14"/>
          <p:cNvGrpSpPr/>
          <p:nvPr/>
        </p:nvGrpSpPr>
        <p:grpSpPr>
          <a:xfrm>
            <a:off x="447992" y="6227571"/>
            <a:ext cx="6876415" cy="2497455"/>
            <a:chOff x="447992" y="6227571"/>
            <a:chExt cx="6876415" cy="2497455"/>
          </a:xfrm>
        </p:grpSpPr>
        <p:pic>
          <p:nvPicPr>
            <p:cNvPr id="15" name="object 15"/>
            <p:cNvPicPr/>
            <p:nvPr/>
          </p:nvPicPr>
          <p:blipFill>
            <a:blip r:embed="rId7" cstate="print"/>
            <a:stretch>
              <a:fillRect/>
            </a:stretch>
          </p:blipFill>
          <p:spPr>
            <a:xfrm>
              <a:off x="457200" y="6237414"/>
              <a:ext cx="6766279" cy="2478401"/>
            </a:xfrm>
            <a:prstGeom prst="rect">
              <a:avLst/>
            </a:prstGeom>
          </p:spPr>
        </p:pic>
        <p:sp>
          <p:nvSpPr>
            <p:cNvPr id="16" name="object 16"/>
            <p:cNvSpPr/>
            <p:nvPr/>
          </p:nvSpPr>
          <p:spPr>
            <a:xfrm>
              <a:off x="452755" y="6232334"/>
              <a:ext cx="6866890" cy="2487930"/>
            </a:xfrm>
            <a:custGeom>
              <a:avLst/>
              <a:gdLst/>
              <a:ahLst/>
              <a:cxnLst/>
              <a:rect l="l" t="t" r="r" b="b"/>
              <a:pathLst>
                <a:path w="6866890" h="2487929">
                  <a:moveTo>
                    <a:pt x="0" y="0"/>
                  </a:moveTo>
                  <a:lnTo>
                    <a:pt x="6866890" y="0"/>
                  </a:lnTo>
                  <a:lnTo>
                    <a:pt x="6866890" y="2487930"/>
                  </a:lnTo>
                  <a:lnTo>
                    <a:pt x="0" y="2487930"/>
                  </a:lnTo>
                  <a:lnTo>
                    <a:pt x="0" y="0"/>
                  </a:lnTo>
                  <a:close/>
                </a:path>
              </a:pathLst>
            </a:custGeom>
            <a:ln w="9525">
              <a:solidFill>
                <a:srgbClr val="000000"/>
              </a:solidFill>
            </a:ln>
          </p:spPr>
          <p:txBody>
            <a:bodyPr wrap="square" lIns="0" tIns="0" rIns="0" bIns="0" rtlCol="0"/>
            <a:lstStyle/>
            <a:p>
              <a:endParaRPr/>
            </a:p>
          </p:txBody>
        </p:sp>
        <p:sp>
          <p:nvSpPr>
            <p:cNvPr id="17" name="object 17"/>
            <p:cNvSpPr/>
            <p:nvPr/>
          </p:nvSpPr>
          <p:spPr>
            <a:xfrm>
              <a:off x="1171575" y="6268529"/>
              <a:ext cx="944880" cy="225425"/>
            </a:xfrm>
            <a:custGeom>
              <a:avLst/>
              <a:gdLst/>
              <a:ahLst/>
              <a:cxnLst/>
              <a:rect l="l" t="t" r="r" b="b"/>
              <a:pathLst>
                <a:path w="944880" h="225425">
                  <a:moveTo>
                    <a:pt x="0" y="0"/>
                  </a:moveTo>
                  <a:lnTo>
                    <a:pt x="944880" y="0"/>
                  </a:lnTo>
                  <a:lnTo>
                    <a:pt x="944880" y="225425"/>
                  </a:lnTo>
                  <a:lnTo>
                    <a:pt x="0" y="225425"/>
                  </a:lnTo>
                  <a:lnTo>
                    <a:pt x="0" y="0"/>
                  </a:lnTo>
                  <a:close/>
                </a:path>
              </a:pathLst>
            </a:custGeom>
            <a:ln w="25400">
              <a:solidFill>
                <a:srgbClr val="FF0000"/>
              </a:solidFill>
            </a:ln>
          </p:spPr>
          <p:txBody>
            <a:bodyPr wrap="square" lIns="0" tIns="0" rIns="0" bIns="0" rtlCol="0"/>
            <a:lstStyle/>
            <a:p>
              <a:endParaRPr/>
            </a:p>
          </p:txBody>
        </p:sp>
        <p:sp>
          <p:nvSpPr>
            <p:cNvPr id="18" name="object 18"/>
            <p:cNvSpPr/>
            <p:nvPr/>
          </p:nvSpPr>
          <p:spPr>
            <a:xfrm>
              <a:off x="1568450" y="7253414"/>
              <a:ext cx="614045" cy="107950"/>
            </a:xfrm>
            <a:custGeom>
              <a:avLst/>
              <a:gdLst/>
              <a:ahLst/>
              <a:cxnLst/>
              <a:rect l="l" t="t" r="r" b="b"/>
              <a:pathLst>
                <a:path w="614044" h="107950">
                  <a:moveTo>
                    <a:pt x="614044" y="0"/>
                  </a:moveTo>
                  <a:lnTo>
                    <a:pt x="0" y="0"/>
                  </a:lnTo>
                  <a:lnTo>
                    <a:pt x="0" y="107950"/>
                  </a:lnTo>
                  <a:lnTo>
                    <a:pt x="614044" y="107950"/>
                  </a:lnTo>
                  <a:lnTo>
                    <a:pt x="614044" y="0"/>
                  </a:lnTo>
                  <a:close/>
                </a:path>
              </a:pathLst>
            </a:custGeom>
            <a:solidFill>
              <a:srgbClr val="FFFFFF"/>
            </a:solidFill>
          </p:spPr>
          <p:txBody>
            <a:bodyPr wrap="square" lIns="0" tIns="0" rIns="0" bIns="0" rtlCol="0"/>
            <a:lstStyle/>
            <a:p>
              <a:endParaRPr/>
            </a:p>
          </p:txBody>
        </p:sp>
        <p:sp>
          <p:nvSpPr>
            <p:cNvPr id="19" name="object 19"/>
            <p:cNvSpPr/>
            <p:nvPr/>
          </p:nvSpPr>
          <p:spPr>
            <a:xfrm>
              <a:off x="1568450" y="7253414"/>
              <a:ext cx="614045" cy="107950"/>
            </a:xfrm>
            <a:custGeom>
              <a:avLst/>
              <a:gdLst/>
              <a:ahLst/>
              <a:cxnLst/>
              <a:rect l="l" t="t" r="r" b="b"/>
              <a:pathLst>
                <a:path w="614044" h="107950">
                  <a:moveTo>
                    <a:pt x="0" y="0"/>
                  </a:moveTo>
                  <a:lnTo>
                    <a:pt x="614044" y="0"/>
                  </a:lnTo>
                  <a:lnTo>
                    <a:pt x="614044" y="107950"/>
                  </a:lnTo>
                  <a:lnTo>
                    <a:pt x="0" y="107950"/>
                  </a:lnTo>
                  <a:lnTo>
                    <a:pt x="0" y="0"/>
                  </a:lnTo>
                  <a:close/>
                </a:path>
              </a:pathLst>
            </a:custGeom>
            <a:ln w="25400">
              <a:solidFill>
                <a:srgbClr val="FFFFFF"/>
              </a:solidFill>
            </a:ln>
          </p:spPr>
          <p:txBody>
            <a:bodyPr wrap="square" lIns="0" tIns="0" rIns="0" bIns="0" rtlCol="0"/>
            <a:lstStyle/>
            <a:p>
              <a:endParaRPr/>
            </a:p>
          </p:txBody>
        </p:sp>
        <p:sp>
          <p:nvSpPr>
            <p:cNvPr id="20" name="object 20"/>
            <p:cNvSpPr/>
            <p:nvPr/>
          </p:nvSpPr>
          <p:spPr>
            <a:xfrm>
              <a:off x="1593850" y="7548054"/>
              <a:ext cx="990600" cy="95250"/>
            </a:xfrm>
            <a:custGeom>
              <a:avLst/>
              <a:gdLst/>
              <a:ahLst/>
              <a:cxnLst/>
              <a:rect l="l" t="t" r="r" b="b"/>
              <a:pathLst>
                <a:path w="990600" h="95250">
                  <a:moveTo>
                    <a:pt x="990600" y="0"/>
                  </a:moveTo>
                  <a:lnTo>
                    <a:pt x="0" y="0"/>
                  </a:lnTo>
                  <a:lnTo>
                    <a:pt x="0" y="95249"/>
                  </a:lnTo>
                  <a:lnTo>
                    <a:pt x="990600" y="95249"/>
                  </a:lnTo>
                  <a:lnTo>
                    <a:pt x="990600" y="0"/>
                  </a:lnTo>
                  <a:close/>
                </a:path>
              </a:pathLst>
            </a:custGeom>
            <a:solidFill>
              <a:srgbClr val="FFFFFF"/>
            </a:solidFill>
          </p:spPr>
          <p:txBody>
            <a:bodyPr wrap="square" lIns="0" tIns="0" rIns="0" bIns="0" rtlCol="0"/>
            <a:lstStyle/>
            <a:p>
              <a:endParaRPr/>
            </a:p>
          </p:txBody>
        </p:sp>
        <p:sp>
          <p:nvSpPr>
            <p:cNvPr id="21" name="object 21"/>
            <p:cNvSpPr/>
            <p:nvPr/>
          </p:nvSpPr>
          <p:spPr>
            <a:xfrm>
              <a:off x="1593850" y="7548054"/>
              <a:ext cx="990600" cy="95250"/>
            </a:xfrm>
            <a:custGeom>
              <a:avLst/>
              <a:gdLst/>
              <a:ahLst/>
              <a:cxnLst/>
              <a:rect l="l" t="t" r="r" b="b"/>
              <a:pathLst>
                <a:path w="990600" h="95250">
                  <a:moveTo>
                    <a:pt x="0" y="0"/>
                  </a:moveTo>
                  <a:lnTo>
                    <a:pt x="990600" y="0"/>
                  </a:lnTo>
                  <a:lnTo>
                    <a:pt x="990600" y="95249"/>
                  </a:lnTo>
                  <a:lnTo>
                    <a:pt x="0" y="95249"/>
                  </a:lnTo>
                  <a:lnTo>
                    <a:pt x="0" y="0"/>
                  </a:lnTo>
                  <a:close/>
                </a:path>
              </a:pathLst>
            </a:custGeom>
            <a:ln w="25400">
              <a:solidFill>
                <a:srgbClr val="FFFFFF"/>
              </a:solidFill>
            </a:ln>
          </p:spPr>
          <p:txBody>
            <a:bodyPr wrap="square" lIns="0" tIns="0" rIns="0" bIns="0" rtlCol="0"/>
            <a:lstStyle/>
            <a:p>
              <a:endParaRPr/>
            </a:p>
          </p:txBody>
        </p:sp>
      </p:grpSp>
      <p:sp>
        <p:nvSpPr>
          <p:cNvPr id="22" name="object 22"/>
          <p:cNvSpPr txBox="1"/>
          <p:nvPr/>
        </p:nvSpPr>
        <p:spPr>
          <a:xfrm>
            <a:off x="218947" y="9639363"/>
            <a:ext cx="1292860" cy="153035"/>
          </a:xfrm>
          <a:prstGeom prst="rect">
            <a:avLst/>
          </a:prstGeom>
        </p:spPr>
        <p:txBody>
          <a:bodyPr vert="horz" wrap="square" lIns="0" tIns="0" rIns="0" bIns="0" rtlCol="0">
            <a:spAutoFit/>
          </a:bodyPr>
          <a:lstStyle/>
          <a:p>
            <a:pPr marL="12700">
              <a:lnSpc>
                <a:spcPts val="1050"/>
              </a:lnSpc>
            </a:pPr>
            <a:r>
              <a:rPr sz="1000" spc="-5" dirty="0">
                <a:solidFill>
                  <a:srgbClr val="808080"/>
                </a:solidFill>
                <a:latin typeface="Calibri"/>
                <a:cs typeface="Calibri"/>
              </a:rPr>
              <a:t>LOYD,</a:t>
            </a:r>
            <a:r>
              <a:rPr sz="1000" spc="-20" dirty="0">
                <a:solidFill>
                  <a:srgbClr val="808080"/>
                </a:solidFill>
                <a:latin typeface="Calibri"/>
                <a:cs typeface="Calibri"/>
              </a:rPr>
              <a:t> </a:t>
            </a:r>
            <a:r>
              <a:rPr sz="1000" spc="-5" dirty="0">
                <a:solidFill>
                  <a:srgbClr val="808080"/>
                </a:solidFill>
                <a:latin typeface="Calibri"/>
                <a:cs typeface="Calibri"/>
              </a:rPr>
              <a:t>NORA</a:t>
            </a:r>
            <a:r>
              <a:rPr sz="1000" spc="-15" dirty="0">
                <a:solidFill>
                  <a:srgbClr val="808080"/>
                </a:solidFill>
                <a:latin typeface="Calibri"/>
                <a:cs typeface="Calibri"/>
              </a:rPr>
              <a:t> </a:t>
            </a:r>
            <a:r>
              <a:rPr sz="1000" dirty="0">
                <a:solidFill>
                  <a:srgbClr val="808080"/>
                </a:solidFill>
                <a:latin typeface="Calibri"/>
                <a:cs typeface="Calibri"/>
              </a:rPr>
              <a:t>|</a:t>
            </a:r>
            <a:r>
              <a:rPr sz="1000" spc="-20" dirty="0">
                <a:solidFill>
                  <a:srgbClr val="808080"/>
                </a:solidFill>
                <a:latin typeface="Calibri"/>
                <a:cs typeface="Calibri"/>
              </a:rPr>
              <a:t> </a:t>
            </a:r>
            <a:r>
              <a:rPr sz="1000" spc="-5" dirty="0">
                <a:solidFill>
                  <a:srgbClr val="808080"/>
                </a:solidFill>
                <a:latin typeface="Calibri"/>
                <a:cs typeface="Calibri"/>
              </a:rPr>
              <a:t>[SCHOOL]</a:t>
            </a:r>
            <a:endParaRPr sz="1000">
              <a:latin typeface="Calibri"/>
              <a:cs typeface="Calibri"/>
            </a:endParaRPr>
          </a:p>
        </p:txBody>
      </p:sp>
      <p:pic>
        <p:nvPicPr>
          <p:cNvPr id="23" name="Audio 22">
            <a:hlinkClick r:id="" action="ppaction://media"/>
            <a:extLst>
              <a:ext uri="{FF2B5EF4-FFF2-40B4-BE49-F238E27FC236}">
                <a16:creationId xmlns:a16="http://schemas.microsoft.com/office/drawing/2014/main" id="{2D5BF5FB-EB36-4FC9-AB18-F67CE11F55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52"/>
    </mc:Choice>
    <mc:Fallback xmlns="">
      <p:transition spd="slow" advTm="10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522731" y="838187"/>
          <a:ext cx="5808980" cy="1840998"/>
        </p:xfrm>
        <a:graphic>
          <a:graphicData uri="http://schemas.openxmlformats.org/drawingml/2006/table">
            <a:tbl>
              <a:tblPr firstRow="1" bandRow="1">
                <a:tableStyleId>{2D5ABB26-0587-4C30-8999-92F81FD0307C}</a:tableStyleId>
              </a:tblPr>
              <a:tblGrid>
                <a:gridCol w="821690">
                  <a:extLst>
                    <a:ext uri="{9D8B030D-6E8A-4147-A177-3AD203B41FA5}">
                      <a16:colId xmlns:a16="http://schemas.microsoft.com/office/drawing/2014/main" val="20000"/>
                    </a:ext>
                  </a:extLst>
                </a:gridCol>
                <a:gridCol w="4987290">
                  <a:extLst>
                    <a:ext uri="{9D8B030D-6E8A-4147-A177-3AD203B41FA5}">
                      <a16:colId xmlns:a16="http://schemas.microsoft.com/office/drawing/2014/main" val="20001"/>
                    </a:ext>
                  </a:extLst>
                </a:gridCol>
              </a:tblGrid>
              <a:tr h="262134">
                <a:tc>
                  <a:txBody>
                    <a:bodyPr/>
                    <a:lstStyle/>
                    <a:p>
                      <a:pPr marR="283210" algn="r">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6040">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1578864">
                <a:tc>
                  <a:txBody>
                    <a:bodyPr/>
                    <a:lstStyle/>
                    <a:p>
                      <a:pPr marR="311785" algn="r">
                        <a:lnSpc>
                          <a:spcPct val="100000"/>
                        </a:lnSpc>
                        <a:spcBef>
                          <a:spcPts val="265"/>
                        </a:spcBef>
                      </a:pPr>
                      <a:r>
                        <a:rPr sz="1100" spc="-5" dirty="0">
                          <a:latin typeface="Calibri"/>
                          <a:cs typeface="Calibri"/>
                        </a:rPr>
                        <a:t>28.</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040" marR="257175">
                        <a:lnSpc>
                          <a:spcPct val="100000"/>
                        </a:lnSpc>
                        <a:spcBef>
                          <a:spcPts val="254"/>
                        </a:spcBef>
                      </a:pPr>
                      <a:r>
                        <a:rPr sz="1100" spc="-5" dirty="0">
                          <a:latin typeface="Calibri"/>
                          <a:cs typeface="Calibri"/>
                        </a:rPr>
                        <a:t>The</a:t>
                      </a:r>
                      <a:r>
                        <a:rPr sz="1100" spc="5" dirty="0">
                          <a:latin typeface="Calibri"/>
                          <a:cs typeface="Calibri"/>
                        </a:rPr>
                        <a:t> </a:t>
                      </a:r>
                      <a:r>
                        <a:rPr sz="1100" b="1" spc="-5" dirty="0">
                          <a:solidFill>
                            <a:srgbClr val="782C40"/>
                          </a:solidFill>
                          <a:latin typeface="Calibri"/>
                          <a:cs typeface="Calibri"/>
                        </a:rPr>
                        <a:t>Level</a:t>
                      </a:r>
                      <a:r>
                        <a:rPr sz="1100" b="1" spc="5" dirty="0">
                          <a:solidFill>
                            <a:srgbClr val="782C40"/>
                          </a:solidFill>
                          <a:latin typeface="Calibri"/>
                          <a:cs typeface="Calibri"/>
                        </a:rPr>
                        <a:t> </a:t>
                      </a:r>
                      <a:r>
                        <a:rPr sz="1100" b="1" spc="-5" dirty="0">
                          <a:solidFill>
                            <a:srgbClr val="782C40"/>
                          </a:solidFill>
                          <a:latin typeface="Calibri"/>
                          <a:cs typeface="Calibri"/>
                        </a:rPr>
                        <a:t>of</a:t>
                      </a:r>
                      <a:r>
                        <a:rPr sz="1100" b="1" spc="15" dirty="0">
                          <a:solidFill>
                            <a:srgbClr val="782C40"/>
                          </a:solidFill>
                          <a:latin typeface="Calibri"/>
                          <a:cs typeface="Calibri"/>
                        </a:rPr>
                        <a:t> </a:t>
                      </a:r>
                      <a:r>
                        <a:rPr sz="1100" b="1" spc="-5" dirty="0">
                          <a:solidFill>
                            <a:srgbClr val="782C40"/>
                          </a:solidFill>
                          <a:latin typeface="Calibri"/>
                          <a:cs typeface="Calibri"/>
                        </a:rPr>
                        <a:t>Background</a:t>
                      </a:r>
                      <a:r>
                        <a:rPr sz="1100" b="1" spc="5" dirty="0">
                          <a:solidFill>
                            <a:srgbClr val="782C40"/>
                          </a:solidFill>
                          <a:latin typeface="Calibri"/>
                          <a:cs typeface="Calibri"/>
                        </a:rPr>
                        <a:t> </a:t>
                      </a:r>
                      <a:r>
                        <a:rPr sz="1100" b="1" spc="-5" dirty="0">
                          <a:solidFill>
                            <a:srgbClr val="782C40"/>
                          </a:solidFill>
                          <a:latin typeface="Calibri"/>
                          <a:cs typeface="Calibri"/>
                        </a:rPr>
                        <a:t>Check</a:t>
                      </a:r>
                      <a:r>
                        <a:rPr sz="1100" b="1" dirty="0">
                          <a:solidFill>
                            <a:srgbClr val="782C40"/>
                          </a:solidFill>
                          <a:latin typeface="Calibri"/>
                          <a:cs typeface="Calibri"/>
                        </a:rPr>
                        <a:t> </a:t>
                      </a:r>
                      <a:r>
                        <a:rPr sz="1100" b="1" spc="-5" dirty="0">
                          <a:solidFill>
                            <a:srgbClr val="782C40"/>
                          </a:solidFill>
                          <a:latin typeface="Calibri"/>
                          <a:cs typeface="Calibri"/>
                        </a:rPr>
                        <a:t>Required</a:t>
                      </a:r>
                      <a:r>
                        <a:rPr sz="1100" b="1" dirty="0">
                          <a:solidFill>
                            <a:srgbClr val="782C40"/>
                          </a:solidFill>
                          <a:latin typeface="Calibri"/>
                          <a:cs typeface="Calibri"/>
                        </a:rPr>
                        <a:t> </a:t>
                      </a:r>
                      <a:r>
                        <a:rPr sz="1100" spc="-5" dirty="0">
                          <a:latin typeface="Calibri"/>
                          <a:cs typeface="Calibri"/>
                        </a:rPr>
                        <a:t>will</a:t>
                      </a:r>
                      <a:r>
                        <a:rPr sz="1100" spc="5" dirty="0">
                          <a:latin typeface="Calibri"/>
                          <a:cs typeface="Calibri"/>
                        </a:rPr>
                        <a:t> </a:t>
                      </a:r>
                      <a:r>
                        <a:rPr sz="1100" spc="-5" dirty="0">
                          <a:latin typeface="Calibri"/>
                          <a:cs typeface="Calibri"/>
                        </a:rPr>
                        <a:t>auto-populate</a:t>
                      </a:r>
                      <a:r>
                        <a:rPr sz="1100" spc="5" dirty="0">
                          <a:latin typeface="Calibri"/>
                          <a:cs typeface="Calibri"/>
                        </a:rPr>
                        <a:t> </a:t>
                      </a:r>
                      <a:r>
                        <a:rPr sz="1100" spc="-5" dirty="0">
                          <a:latin typeface="Calibri"/>
                          <a:cs typeface="Calibri"/>
                        </a:rPr>
                        <a:t>from</a:t>
                      </a:r>
                      <a:r>
                        <a:rPr sz="110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Background </a:t>
                      </a:r>
                      <a:r>
                        <a:rPr sz="1100" spc="-235" dirty="0">
                          <a:latin typeface="Calibri"/>
                          <a:cs typeface="Calibri"/>
                        </a:rPr>
                        <a:t> </a:t>
                      </a:r>
                      <a:r>
                        <a:rPr sz="1100" spc="-5" dirty="0">
                          <a:latin typeface="Calibri"/>
                          <a:cs typeface="Calibri"/>
                        </a:rPr>
                        <a:t>Check Questionnaire on</a:t>
                      </a:r>
                      <a:r>
                        <a:rPr sz="1100" dirty="0">
                          <a:latin typeface="Calibri"/>
                          <a:cs typeface="Calibri"/>
                        </a:rPr>
                        <a:t> </a:t>
                      </a:r>
                      <a:r>
                        <a:rPr sz="1100" spc="-5" dirty="0">
                          <a:latin typeface="Calibri"/>
                          <a:cs typeface="Calibri"/>
                        </a:rPr>
                        <a:t>the Job</a:t>
                      </a:r>
                      <a:r>
                        <a:rPr sz="1100" dirty="0">
                          <a:latin typeface="Calibri"/>
                          <a:cs typeface="Calibri"/>
                        </a:rPr>
                        <a:t> </a:t>
                      </a:r>
                      <a:r>
                        <a:rPr sz="1100" spc="-5" dirty="0">
                          <a:latin typeface="Calibri"/>
                          <a:cs typeface="Calibri"/>
                        </a:rPr>
                        <a:t>Opening.</a:t>
                      </a:r>
                      <a:endParaRPr sz="1100">
                        <a:latin typeface="Calibri"/>
                        <a:cs typeface="Calibri"/>
                      </a:endParaRPr>
                    </a:p>
                    <a:p>
                      <a:pPr>
                        <a:lnSpc>
                          <a:spcPct val="100000"/>
                        </a:lnSpc>
                        <a:spcBef>
                          <a:spcPts val="20"/>
                        </a:spcBef>
                      </a:pPr>
                      <a:endParaRPr sz="1150">
                        <a:latin typeface="Times New Roman"/>
                        <a:cs typeface="Times New Roman"/>
                      </a:endParaRPr>
                    </a:p>
                    <a:p>
                      <a:pPr marL="66040" marR="26034">
                        <a:lnSpc>
                          <a:spcPct val="101699"/>
                        </a:lnSpc>
                        <a:spcBef>
                          <a:spcPts val="5"/>
                        </a:spcBef>
                      </a:pPr>
                      <a:r>
                        <a:rPr sz="1100" spc="-5" dirty="0">
                          <a:latin typeface="Calibri"/>
                          <a:cs typeface="Calibri"/>
                        </a:rPr>
                        <a:t>Enter</a:t>
                      </a:r>
                      <a:r>
                        <a:rPr sz="1100" dirty="0">
                          <a:latin typeface="Calibri"/>
                          <a:cs typeface="Calibri"/>
                        </a:rPr>
                        <a:t> </a:t>
                      </a:r>
                      <a:r>
                        <a:rPr sz="1100" spc="-5" dirty="0">
                          <a:latin typeface="Calibri"/>
                          <a:cs typeface="Calibri"/>
                        </a:rPr>
                        <a:t>a</a:t>
                      </a:r>
                      <a:r>
                        <a:rPr sz="1100" spc="10" dirty="0">
                          <a:latin typeface="Calibri"/>
                          <a:cs typeface="Calibri"/>
                        </a:rPr>
                        <a:t> </a:t>
                      </a:r>
                      <a:r>
                        <a:rPr sz="1100" b="1" spc="-5" dirty="0">
                          <a:solidFill>
                            <a:srgbClr val="782C40"/>
                          </a:solidFill>
                          <a:latin typeface="Calibri"/>
                          <a:cs typeface="Calibri"/>
                        </a:rPr>
                        <a:t>Description</a:t>
                      </a:r>
                      <a:r>
                        <a:rPr sz="1100" b="1" spc="5" dirty="0">
                          <a:solidFill>
                            <a:srgbClr val="782C40"/>
                          </a:solidFill>
                          <a:latin typeface="Calibri"/>
                          <a:cs typeface="Calibri"/>
                        </a:rPr>
                        <a:t> </a:t>
                      </a:r>
                      <a:r>
                        <a:rPr sz="1100" b="1" spc="-5" dirty="0">
                          <a:solidFill>
                            <a:srgbClr val="782C40"/>
                          </a:solidFill>
                          <a:latin typeface="Calibri"/>
                          <a:cs typeface="Calibri"/>
                        </a:rPr>
                        <a:t>of</a:t>
                      </a:r>
                      <a:r>
                        <a:rPr sz="1100" b="1" spc="5" dirty="0">
                          <a:solidFill>
                            <a:srgbClr val="782C40"/>
                          </a:solidFill>
                          <a:latin typeface="Calibri"/>
                          <a:cs typeface="Calibri"/>
                        </a:rPr>
                        <a:t> </a:t>
                      </a:r>
                      <a:r>
                        <a:rPr sz="1100" b="1" spc="-5" dirty="0">
                          <a:solidFill>
                            <a:srgbClr val="782C40"/>
                          </a:solidFill>
                          <a:latin typeface="Calibri"/>
                          <a:cs typeface="Calibri"/>
                        </a:rPr>
                        <a:t>Duties</a:t>
                      </a:r>
                      <a:r>
                        <a:rPr sz="1100" b="1" dirty="0">
                          <a:solidFill>
                            <a:srgbClr val="782C40"/>
                          </a:solidFill>
                          <a:latin typeface="Calibri"/>
                          <a:cs typeface="Calibri"/>
                        </a:rPr>
                        <a:t> </a:t>
                      </a:r>
                      <a:r>
                        <a:rPr sz="1100" spc="-5" dirty="0">
                          <a:latin typeface="Calibri"/>
                          <a:cs typeface="Calibri"/>
                        </a:rPr>
                        <a:t>for</a:t>
                      </a:r>
                      <a:r>
                        <a:rPr sz="110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appointment</a:t>
                      </a:r>
                      <a:r>
                        <a:rPr sz="1100" dirty="0">
                          <a:latin typeface="Calibri"/>
                          <a:cs typeface="Calibri"/>
                        </a:rPr>
                        <a:t> </a:t>
                      </a:r>
                      <a:r>
                        <a:rPr sz="1100" spc="-5" dirty="0">
                          <a:latin typeface="Calibri"/>
                          <a:cs typeface="Calibri"/>
                        </a:rPr>
                        <a:t>or</a:t>
                      </a:r>
                      <a:r>
                        <a:rPr sz="1100" dirty="0">
                          <a:latin typeface="Calibri"/>
                          <a:cs typeface="Calibri"/>
                        </a:rPr>
                        <a:t> </a:t>
                      </a:r>
                      <a:r>
                        <a:rPr sz="1100" spc="-5" dirty="0">
                          <a:latin typeface="Calibri"/>
                          <a:cs typeface="Calibri"/>
                        </a:rPr>
                        <a:t>state</a:t>
                      </a:r>
                      <a:r>
                        <a:rPr sz="1100" dirty="0">
                          <a:latin typeface="Calibri"/>
                          <a:cs typeface="Calibri"/>
                        </a:rPr>
                        <a:t> </a:t>
                      </a:r>
                      <a:r>
                        <a:rPr sz="1100" spc="-5" dirty="0">
                          <a:latin typeface="Calibri"/>
                          <a:cs typeface="Calibri"/>
                        </a:rPr>
                        <a:t>“refer</a:t>
                      </a:r>
                      <a:r>
                        <a:rPr sz="1100" spc="5" dirty="0">
                          <a:latin typeface="Calibri"/>
                          <a:cs typeface="Calibri"/>
                        </a:rPr>
                        <a:t> </a:t>
                      </a:r>
                      <a:r>
                        <a:rPr sz="1100" spc="-5" dirty="0">
                          <a:latin typeface="Calibri"/>
                          <a:cs typeface="Calibri"/>
                        </a:rPr>
                        <a:t>to</a:t>
                      </a:r>
                      <a:r>
                        <a:rPr sz="1100" spc="5" dirty="0">
                          <a:latin typeface="Calibri"/>
                          <a:cs typeface="Calibri"/>
                        </a:rPr>
                        <a:t> </a:t>
                      </a:r>
                      <a:r>
                        <a:rPr sz="1100" spc="-5" dirty="0">
                          <a:latin typeface="Calibri"/>
                          <a:cs typeface="Calibri"/>
                        </a:rPr>
                        <a:t>job</a:t>
                      </a:r>
                      <a:r>
                        <a:rPr sz="1100" dirty="0">
                          <a:latin typeface="Calibri"/>
                          <a:cs typeface="Calibri"/>
                        </a:rPr>
                        <a:t> </a:t>
                      </a:r>
                      <a:r>
                        <a:rPr sz="1100" spc="-5" dirty="0">
                          <a:latin typeface="Calibri"/>
                          <a:cs typeface="Calibri"/>
                        </a:rPr>
                        <a:t>opening”. </a:t>
                      </a:r>
                      <a:r>
                        <a:rPr sz="1100" dirty="0">
                          <a:latin typeface="Calibri"/>
                          <a:cs typeface="Calibri"/>
                        </a:rPr>
                        <a:t> </a:t>
                      </a:r>
                      <a:r>
                        <a:rPr sz="1100" spc="-5" dirty="0">
                          <a:latin typeface="Calibri"/>
                          <a:cs typeface="Calibri"/>
                        </a:rPr>
                        <a:t>Enter</a:t>
                      </a:r>
                      <a:r>
                        <a:rPr sz="1100" spc="5" dirty="0">
                          <a:latin typeface="Calibri"/>
                          <a:cs typeface="Calibri"/>
                        </a:rPr>
                        <a:t> </a:t>
                      </a:r>
                      <a:r>
                        <a:rPr sz="1100" spc="-5" dirty="0">
                          <a:latin typeface="Calibri"/>
                          <a:cs typeface="Calibri"/>
                        </a:rPr>
                        <a:t>comments</a:t>
                      </a:r>
                      <a:r>
                        <a:rPr sz="1100" dirty="0">
                          <a:latin typeface="Calibri"/>
                          <a:cs typeface="Calibri"/>
                        </a:rPr>
                        <a:t> </a:t>
                      </a:r>
                      <a:r>
                        <a:rPr sz="1100" spc="-5" dirty="0">
                          <a:latin typeface="Calibri"/>
                          <a:cs typeface="Calibri"/>
                        </a:rPr>
                        <a:t>as</a:t>
                      </a:r>
                      <a:r>
                        <a:rPr sz="1100" dirty="0">
                          <a:latin typeface="Calibri"/>
                          <a:cs typeface="Calibri"/>
                        </a:rPr>
                        <a:t> </a:t>
                      </a:r>
                      <a:r>
                        <a:rPr sz="1100" spc="-5" dirty="0">
                          <a:latin typeface="Calibri"/>
                          <a:cs typeface="Calibri"/>
                        </a:rPr>
                        <a:t>needed.</a:t>
                      </a:r>
                      <a:r>
                        <a:rPr sz="1100" spc="5" dirty="0">
                          <a:latin typeface="Calibri"/>
                          <a:cs typeface="Calibri"/>
                        </a:rPr>
                        <a:t> </a:t>
                      </a:r>
                      <a:r>
                        <a:rPr sz="1100" spc="-5" dirty="0">
                          <a:latin typeface="Calibri"/>
                          <a:cs typeface="Calibri"/>
                        </a:rPr>
                        <a:t>Confirm</a:t>
                      </a:r>
                      <a:r>
                        <a:rPr sz="1100" spc="5" dirty="0">
                          <a:latin typeface="Calibri"/>
                          <a:cs typeface="Calibri"/>
                        </a:rPr>
                        <a:t> </a:t>
                      </a:r>
                      <a:r>
                        <a:rPr sz="1100" spc="-5" dirty="0">
                          <a:latin typeface="Calibri"/>
                          <a:cs typeface="Calibri"/>
                        </a:rPr>
                        <a:t>the</a:t>
                      </a:r>
                      <a:r>
                        <a:rPr sz="1100" dirty="0">
                          <a:latin typeface="Calibri"/>
                          <a:cs typeface="Calibri"/>
                        </a:rPr>
                        <a:t> </a:t>
                      </a:r>
                      <a:r>
                        <a:rPr sz="1100" b="1" spc="-5" dirty="0">
                          <a:solidFill>
                            <a:srgbClr val="782C40"/>
                          </a:solidFill>
                          <a:latin typeface="Calibri"/>
                          <a:cs typeface="Calibri"/>
                        </a:rPr>
                        <a:t>Budget</a:t>
                      </a:r>
                      <a:r>
                        <a:rPr sz="1100" b="1" spc="5" dirty="0">
                          <a:solidFill>
                            <a:srgbClr val="782C40"/>
                          </a:solidFill>
                          <a:latin typeface="Calibri"/>
                          <a:cs typeface="Calibri"/>
                        </a:rPr>
                        <a:t> </a:t>
                      </a:r>
                      <a:r>
                        <a:rPr sz="1100" b="1" spc="-5" dirty="0">
                          <a:solidFill>
                            <a:srgbClr val="782C40"/>
                          </a:solidFill>
                          <a:latin typeface="Calibri"/>
                          <a:cs typeface="Calibri"/>
                        </a:rPr>
                        <a:t>Manager</a:t>
                      </a:r>
                      <a:r>
                        <a:rPr sz="1100" b="1" spc="15" dirty="0">
                          <a:solidFill>
                            <a:srgbClr val="782C40"/>
                          </a:solidFill>
                          <a:latin typeface="Calibri"/>
                          <a:cs typeface="Calibri"/>
                        </a:rPr>
                        <a:t> </a:t>
                      </a:r>
                      <a:r>
                        <a:rPr sz="1100" spc="-5" dirty="0">
                          <a:latin typeface="Calibri"/>
                          <a:cs typeface="Calibri"/>
                        </a:rPr>
                        <a:t>and</a:t>
                      </a:r>
                      <a:r>
                        <a:rPr sz="1100" spc="5" dirty="0">
                          <a:latin typeface="Calibri"/>
                          <a:cs typeface="Calibri"/>
                        </a:rPr>
                        <a:t> </a:t>
                      </a:r>
                      <a:r>
                        <a:rPr sz="1100" b="1" spc="-5" dirty="0">
                          <a:solidFill>
                            <a:srgbClr val="782C40"/>
                          </a:solidFill>
                          <a:latin typeface="Calibri"/>
                          <a:cs typeface="Calibri"/>
                        </a:rPr>
                        <a:t>Budget</a:t>
                      </a:r>
                      <a:r>
                        <a:rPr sz="1100" b="1" spc="5" dirty="0">
                          <a:solidFill>
                            <a:srgbClr val="782C40"/>
                          </a:solidFill>
                          <a:latin typeface="Calibri"/>
                          <a:cs typeface="Calibri"/>
                        </a:rPr>
                        <a:t> </a:t>
                      </a:r>
                      <a:r>
                        <a:rPr sz="1100" b="1" spc="-5" dirty="0">
                          <a:solidFill>
                            <a:srgbClr val="782C40"/>
                          </a:solidFill>
                          <a:latin typeface="Calibri"/>
                          <a:cs typeface="Calibri"/>
                        </a:rPr>
                        <a:t>Manager</a:t>
                      </a:r>
                      <a:r>
                        <a:rPr sz="1100" b="1" spc="5" dirty="0">
                          <a:solidFill>
                            <a:srgbClr val="782C40"/>
                          </a:solidFill>
                          <a:latin typeface="Calibri"/>
                          <a:cs typeface="Calibri"/>
                        </a:rPr>
                        <a:t> </a:t>
                      </a:r>
                      <a:r>
                        <a:rPr sz="1100" b="1" spc="-5" dirty="0">
                          <a:solidFill>
                            <a:srgbClr val="782C40"/>
                          </a:solidFill>
                          <a:latin typeface="Calibri"/>
                          <a:cs typeface="Calibri"/>
                        </a:rPr>
                        <a:t>Email </a:t>
                      </a:r>
                      <a:r>
                        <a:rPr sz="1100" b="1" spc="-235" dirty="0">
                          <a:solidFill>
                            <a:srgbClr val="782C40"/>
                          </a:solidFill>
                          <a:latin typeface="Calibri"/>
                          <a:cs typeface="Calibri"/>
                        </a:rPr>
                        <a:t> </a:t>
                      </a:r>
                      <a:r>
                        <a:rPr sz="1100" spc="-5" dirty="0">
                          <a:latin typeface="Calibri"/>
                          <a:cs typeface="Calibri"/>
                        </a:rPr>
                        <a:t>is correct.</a:t>
                      </a:r>
                      <a:r>
                        <a:rPr sz="1100" dirty="0">
                          <a:latin typeface="Calibri"/>
                          <a:cs typeface="Calibri"/>
                        </a:rPr>
                        <a:t> </a:t>
                      </a:r>
                      <a:r>
                        <a:rPr sz="1100" spc="-5" dirty="0">
                          <a:latin typeface="Calibri"/>
                          <a:cs typeface="Calibri"/>
                        </a:rPr>
                        <a:t>Enter</a:t>
                      </a:r>
                      <a:r>
                        <a:rPr sz="1100" dirty="0">
                          <a:latin typeface="Calibri"/>
                          <a:cs typeface="Calibri"/>
                        </a:rPr>
                        <a:t> </a:t>
                      </a:r>
                      <a:r>
                        <a:rPr sz="1100" spc="-5" dirty="0">
                          <a:latin typeface="Calibri"/>
                          <a:cs typeface="Calibri"/>
                        </a:rPr>
                        <a:t>or look</a:t>
                      </a:r>
                      <a:r>
                        <a:rPr sz="1100" dirty="0">
                          <a:latin typeface="Calibri"/>
                          <a:cs typeface="Calibri"/>
                        </a:rPr>
                        <a:t> </a:t>
                      </a:r>
                      <a:r>
                        <a:rPr sz="1100" spc="-5" dirty="0">
                          <a:latin typeface="Calibri"/>
                          <a:cs typeface="Calibri"/>
                        </a:rPr>
                        <a:t>up</a:t>
                      </a:r>
                      <a:r>
                        <a:rPr sz="1100" spc="5" dirty="0">
                          <a:latin typeface="Calibri"/>
                          <a:cs typeface="Calibri"/>
                        </a:rPr>
                        <a:t> </a:t>
                      </a:r>
                      <a:r>
                        <a:rPr sz="1100" spc="-5" dirty="0">
                          <a:latin typeface="Calibri"/>
                          <a:cs typeface="Calibri"/>
                        </a:rPr>
                        <a:t>a</a:t>
                      </a:r>
                      <a:r>
                        <a:rPr sz="1100" dirty="0">
                          <a:latin typeface="Calibri"/>
                          <a:cs typeface="Calibri"/>
                        </a:rPr>
                        <a:t> </a:t>
                      </a:r>
                      <a:r>
                        <a:rPr sz="1100" spc="-5" dirty="0">
                          <a:latin typeface="Calibri"/>
                          <a:cs typeface="Calibri"/>
                        </a:rPr>
                        <a:t>valid </a:t>
                      </a:r>
                      <a:r>
                        <a:rPr sz="1100" b="1" spc="-5" dirty="0">
                          <a:solidFill>
                            <a:srgbClr val="782C40"/>
                          </a:solidFill>
                          <a:latin typeface="Calibri"/>
                          <a:cs typeface="Calibri"/>
                        </a:rPr>
                        <a:t>Purchase</a:t>
                      </a:r>
                      <a:r>
                        <a:rPr sz="1100" b="1" dirty="0">
                          <a:solidFill>
                            <a:srgbClr val="782C40"/>
                          </a:solidFill>
                          <a:latin typeface="Calibri"/>
                          <a:cs typeface="Calibri"/>
                        </a:rPr>
                        <a:t> </a:t>
                      </a:r>
                      <a:r>
                        <a:rPr sz="1100" b="1" spc="-5" dirty="0">
                          <a:solidFill>
                            <a:srgbClr val="782C40"/>
                          </a:solidFill>
                          <a:latin typeface="Calibri"/>
                          <a:cs typeface="Calibri"/>
                        </a:rPr>
                        <a:t>Order</a:t>
                      </a:r>
                      <a:r>
                        <a:rPr sz="1100" b="1" spc="5" dirty="0">
                          <a:solidFill>
                            <a:srgbClr val="782C40"/>
                          </a:solidFill>
                          <a:latin typeface="Calibri"/>
                          <a:cs typeface="Calibri"/>
                        </a:rPr>
                        <a:t> </a:t>
                      </a:r>
                      <a:r>
                        <a:rPr sz="1100" b="1" spc="-5" dirty="0">
                          <a:solidFill>
                            <a:srgbClr val="782C40"/>
                          </a:solidFill>
                          <a:latin typeface="Calibri"/>
                          <a:cs typeface="Calibri"/>
                        </a:rPr>
                        <a:t>#</a:t>
                      </a:r>
                      <a:r>
                        <a:rPr sz="1100" b="1" spc="5" dirty="0">
                          <a:solidFill>
                            <a:srgbClr val="782C40"/>
                          </a:solidFill>
                          <a:latin typeface="Calibri"/>
                          <a:cs typeface="Calibri"/>
                        </a:rPr>
                        <a:t> </a:t>
                      </a:r>
                      <a:r>
                        <a:rPr sz="1100" b="1" spc="-5" dirty="0">
                          <a:solidFill>
                            <a:srgbClr val="782C40"/>
                          </a:solidFill>
                          <a:latin typeface="Calibri"/>
                          <a:cs typeface="Calibri"/>
                        </a:rPr>
                        <a:t>and</a:t>
                      </a:r>
                      <a:r>
                        <a:rPr sz="1100" b="1" dirty="0">
                          <a:solidFill>
                            <a:srgbClr val="782C40"/>
                          </a:solidFill>
                          <a:latin typeface="Calibri"/>
                          <a:cs typeface="Calibri"/>
                        </a:rPr>
                        <a:t> </a:t>
                      </a:r>
                      <a:r>
                        <a:rPr sz="1100" b="1" spc="-5" dirty="0">
                          <a:solidFill>
                            <a:srgbClr val="782C40"/>
                          </a:solidFill>
                          <a:latin typeface="Calibri"/>
                          <a:cs typeface="Calibri"/>
                        </a:rPr>
                        <a:t>Line</a:t>
                      </a:r>
                      <a:r>
                        <a:rPr sz="1100" b="1" spc="5" dirty="0">
                          <a:solidFill>
                            <a:srgbClr val="782C40"/>
                          </a:solidFill>
                          <a:latin typeface="Calibri"/>
                          <a:cs typeface="Calibri"/>
                        </a:rPr>
                        <a:t> </a:t>
                      </a:r>
                      <a:r>
                        <a:rPr sz="1100" b="1" spc="-5" dirty="0">
                          <a:solidFill>
                            <a:srgbClr val="782C40"/>
                          </a:solidFill>
                          <a:latin typeface="Calibri"/>
                          <a:cs typeface="Calibri"/>
                        </a:rPr>
                        <a:t>#</a:t>
                      </a:r>
                      <a:r>
                        <a:rPr sz="1100" b="1" dirty="0">
                          <a:solidFill>
                            <a:srgbClr val="782C40"/>
                          </a:solidFill>
                          <a:latin typeface="Calibri"/>
                          <a:cs typeface="Calibri"/>
                        </a:rPr>
                        <a:t> </a:t>
                      </a:r>
                      <a:r>
                        <a:rPr sz="1100" spc="-5" dirty="0">
                          <a:latin typeface="Calibri"/>
                          <a:cs typeface="Calibri"/>
                        </a:rPr>
                        <a:t>for</a:t>
                      </a:r>
                      <a:r>
                        <a:rPr sz="1100" spc="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background </a:t>
                      </a:r>
                      <a:r>
                        <a:rPr sz="1100" dirty="0">
                          <a:latin typeface="Calibri"/>
                          <a:cs typeface="Calibri"/>
                        </a:rPr>
                        <a:t> </a:t>
                      </a:r>
                      <a:r>
                        <a:rPr sz="1100" spc="-5" dirty="0">
                          <a:latin typeface="Calibri"/>
                          <a:cs typeface="Calibri"/>
                        </a:rPr>
                        <a:t>check.</a:t>
                      </a:r>
                      <a:r>
                        <a:rPr sz="1100" dirty="0">
                          <a:latin typeface="Calibri"/>
                          <a:cs typeface="Calibri"/>
                        </a:rPr>
                        <a:t> </a:t>
                      </a:r>
                      <a:r>
                        <a:rPr sz="1100" spc="-5" dirty="0">
                          <a:latin typeface="Calibri"/>
                          <a:cs typeface="Calibri"/>
                        </a:rPr>
                        <a:t>The </a:t>
                      </a:r>
                      <a:r>
                        <a:rPr sz="1100" b="1" spc="-5" dirty="0">
                          <a:solidFill>
                            <a:srgbClr val="782C40"/>
                          </a:solidFill>
                          <a:latin typeface="Calibri"/>
                          <a:cs typeface="Calibri"/>
                        </a:rPr>
                        <a:t>Line #</a:t>
                      </a:r>
                      <a:r>
                        <a:rPr sz="1100" b="1" dirty="0">
                          <a:solidFill>
                            <a:srgbClr val="782C40"/>
                          </a:solidFill>
                          <a:latin typeface="Calibri"/>
                          <a:cs typeface="Calibri"/>
                        </a:rPr>
                        <a:t> </a:t>
                      </a:r>
                      <a:r>
                        <a:rPr sz="1100" spc="-5" dirty="0">
                          <a:latin typeface="Calibri"/>
                          <a:cs typeface="Calibri"/>
                        </a:rPr>
                        <a:t>will</a:t>
                      </a:r>
                      <a:r>
                        <a:rPr sz="1100" dirty="0">
                          <a:latin typeface="Calibri"/>
                          <a:cs typeface="Calibri"/>
                        </a:rPr>
                        <a:t> </a:t>
                      </a:r>
                      <a:r>
                        <a:rPr sz="1100" spc="-5" dirty="0">
                          <a:latin typeface="Calibri"/>
                          <a:cs typeface="Calibri"/>
                        </a:rPr>
                        <a:t>generate</a:t>
                      </a:r>
                      <a:r>
                        <a:rPr sz="1100" dirty="0">
                          <a:latin typeface="Calibri"/>
                          <a:cs typeface="Calibri"/>
                        </a:rPr>
                        <a:t> </a:t>
                      </a:r>
                      <a:r>
                        <a:rPr sz="1100" spc="-5" dirty="0">
                          <a:latin typeface="Calibri"/>
                          <a:cs typeface="Calibri"/>
                        </a:rPr>
                        <a:t>based</a:t>
                      </a:r>
                      <a:r>
                        <a:rPr sz="1100" dirty="0">
                          <a:latin typeface="Calibri"/>
                          <a:cs typeface="Calibri"/>
                        </a:rPr>
                        <a:t> </a:t>
                      </a:r>
                      <a:r>
                        <a:rPr sz="1100" spc="-5" dirty="0">
                          <a:latin typeface="Calibri"/>
                          <a:cs typeface="Calibri"/>
                        </a:rPr>
                        <a:t>on purchase order selected.</a:t>
                      </a:r>
                      <a:endParaRPr sz="1100">
                        <a:latin typeface="Calibri"/>
                        <a:cs typeface="Calibri"/>
                      </a:endParaRPr>
                    </a:p>
                  </a:txBody>
                  <a:tcPr marL="0" marR="0" marT="3238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pSp>
        <p:nvGrpSpPr>
          <p:cNvPr id="3" name="object 3"/>
          <p:cNvGrpSpPr/>
          <p:nvPr/>
        </p:nvGrpSpPr>
        <p:grpSpPr>
          <a:xfrm>
            <a:off x="479742" y="2815272"/>
            <a:ext cx="6008370" cy="2976245"/>
            <a:chOff x="479742" y="2815272"/>
            <a:chExt cx="6008370" cy="2976245"/>
          </a:xfrm>
        </p:grpSpPr>
        <p:pic>
          <p:nvPicPr>
            <p:cNvPr id="4" name="object 4"/>
            <p:cNvPicPr/>
            <p:nvPr/>
          </p:nvPicPr>
          <p:blipFill>
            <a:blip r:embed="rId4" cstate="print"/>
            <a:stretch>
              <a:fillRect/>
            </a:stretch>
          </p:blipFill>
          <p:spPr>
            <a:xfrm>
              <a:off x="489585" y="2825115"/>
              <a:ext cx="5989306" cy="2957193"/>
            </a:xfrm>
            <a:prstGeom prst="rect">
              <a:avLst/>
            </a:prstGeom>
          </p:spPr>
        </p:pic>
        <p:sp>
          <p:nvSpPr>
            <p:cNvPr id="5" name="object 5"/>
            <p:cNvSpPr/>
            <p:nvPr/>
          </p:nvSpPr>
          <p:spPr>
            <a:xfrm>
              <a:off x="484505" y="2820035"/>
              <a:ext cx="5998845" cy="2966720"/>
            </a:xfrm>
            <a:custGeom>
              <a:avLst/>
              <a:gdLst/>
              <a:ahLst/>
              <a:cxnLst/>
              <a:rect l="l" t="t" r="r" b="b"/>
              <a:pathLst>
                <a:path w="5998845" h="2966720">
                  <a:moveTo>
                    <a:pt x="0" y="0"/>
                  </a:moveTo>
                  <a:lnTo>
                    <a:pt x="5998845" y="0"/>
                  </a:lnTo>
                  <a:lnTo>
                    <a:pt x="5998845" y="2966720"/>
                  </a:lnTo>
                  <a:lnTo>
                    <a:pt x="0" y="2966720"/>
                  </a:lnTo>
                  <a:lnTo>
                    <a:pt x="0" y="0"/>
                  </a:lnTo>
                  <a:close/>
                </a:path>
              </a:pathLst>
            </a:custGeom>
            <a:ln w="9525">
              <a:solidFill>
                <a:srgbClr val="000000"/>
              </a:solidFill>
            </a:ln>
          </p:spPr>
          <p:txBody>
            <a:bodyPr wrap="square" lIns="0" tIns="0" rIns="0" bIns="0" rtlCol="0"/>
            <a:lstStyle/>
            <a:p>
              <a:endParaRPr/>
            </a:p>
          </p:txBody>
        </p:sp>
      </p:grpSp>
      <p:sp>
        <p:nvSpPr>
          <p:cNvPr id="6" name="object 6"/>
          <p:cNvSpPr txBox="1"/>
          <p:nvPr/>
        </p:nvSpPr>
        <p:spPr>
          <a:xfrm>
            <a:off x="218947" y="9639363"/>
            <a:ext cx="1292860" cy="153035"/>
          </a:xfrm>
          <a:prstGeom prst="rect">
            <a:avLst/>
          </a:prstGeom>
        </p:spPr>
        <p:txBody>
          <a:bodyPr vert="horz" wrap="square" lIns="0" tIns="0" rIns="0" bIns="0" rtlCol="0">
            <a:spAutoFit/>
          </a:bodyPr>
          <a:lstStyle/>
          <a:p>
            <a:pPr marL="12700">
              <a:lnSpc>
                <a:spcPts val="1050"/>
              </a:lnSpc>
            </a:pPr>
            <a:r>
              <a:rPr sz="1000" spc="-5" dirty="0">
                <a:solidFill>
                  <a:srgbClr val="808080"/>
                </a:solidFill>
                <a:latin typeface="Calibri"/>
                <a:cs typeface="Calibri"/>
              </a:rPr>
              <a:t>LOYD,</a:t>
            </a:r>
            <a:r>
              <a:rPr sz="1000" spc="-20" dirty="0">
                <a:solidFill>
                  <a:srgbClr val="808080"/>
                </a:solidFill>
                <a:latin typeface="Calibri"/>
                <a:cs typeface="Calibri"/>
              </a:rPr>
              <a:t> </a:t>
            </a:r>
            <a:r>
              <a:rPr sz="1000" spc="-5" dirty="0">
                <a:solidFill>
                  <a:srgbClr val="808080"/>
                </a:solidFill>
                <a:latin typeface="Calibri"/>
                <a:cs typeface="Calibri"/>
              </a:rPr>
              <a:t>NORA</a:t>
            </a:r>
            <a:r>
              <a:rPr sz="1000" spc="-15" dirty="0">
                <a:solidFill>
                  <a:srgbClr val="808080"/>
                </a:solidFill>
                <a:latin typeface="Calibri"/>
                <a:cs typeface="Calibri"/>
              </a:rPr>
              <a:t> </a:t>
            </a:r>
            <a:r>
              <a:rPr sz="1000" dirty="0">
                <a:solidFill>
                  <a:srgbClr val="808080"/>
                </a:solidFill>
                <a:latin typeface="Calibri"/>
                <a:cs typeface="Calibri"/>
              </a:rPr>
              <a:t>|</a:t>
            </a:r>
            <a:r>
              <a:rPr sz="1000" spc="-20" dirty="0">
                <a:solidFill>
                  <a:srgbClr val="808080"/>
                </a:solidFill>
                <a:latin typeface="Calibri"/>
                <a:cs typeface="Calibri"/>
              </a:rPr>
              <a:t> </a:t>
            </a:r>
            <a:r>
              <a:rPr sz="1000" spc="-5" dirty="0">
                <a:solidFill>
                  <a:srgbClr val="808080"/>
                </a:solidFill>
                <a:latin typeface="Calibri"/>
                <a:cs typeface="Calibri"/>
              </a:rPr>
              <a:t>[SCHOOL]</a:t>
            </a:r>
            <a:endParaRPr sz="1000">
              <a:latin typeface="Calibri"/>
              <a:cs typeface="Calibri"/>
            </a:endParaRPr>
          </a:p>
        </p:txBody>
      </p:sp>
      <p:pic>
        <p:nvPicPr>
          <p:cNvPr id="7" name="Audio 6">
            <a:hlinkClick r:id="" action="ppaction://media"/>
            <a:extLst>
              <a:ext uri="{FF2B5EF4-FFF2-40B4-BE49-F238E27FC236}">
                <a16:creationId xmlns:a16="http://schemas.microsoft.com/office/drawing/2014/main" id="{48E14E21-D39F-4D62-B3A9-D3465521BB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26"/>
    </mc:Choice>
    <mc:Fallback xmlns="">
      <p:transition spd="slow" advTm="37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454085186"/>
              </p:ext>
            </p:extLst>
          </p:nvPr>
        </p:nvGraphicFramePr>
        <p:xfrm>
          <a:off x="457200" y="870191"/>
          <a:ext cx="5808980" cy="1097279"/>
        </p:xfrm>
        <a:graphic>
          <a:graphicData uri="http://schemas.openxmlformats.org/drawingml/2006/table">
            <a:tbl>
              <a:tblPr firstRow="1" bandRow="1">
                <a:tableStyleId>{2D5ABB26-0587-4C30-8999-92F81FD0307C}</a:tableStyleId>
              </a:tblPr>
              <a:tblGrid>
                <a:gridCol w="822960">
                  <a:extLst>
                    <a:ext uri="{9D8B030D-6E8A-4147-A177-3AD203B41FA5}">
                      <a16:colId xmlns:a16="http://schemas.microsoft.com/office/drawing/2014/main" val="20000"/>
                    </a:ext>
                  </a:extLst>
                </a:gridCol>
                <a:gridCol w="4986020">
                  <a:extLst>
                    <a:ext uri="{9D8B030D-6E8A-4147-A177-3AD203B41FA5}">
                      <a16:colId xmlns:a16="http://schemas.microsoft.com/office/drawing/2014/main" val="20001"/>
                    </a:ext>
                  </a:extLst>
                </a:gridCol>
              </a:tblGrid>
              <a:tr h="248418">
                <a:tc>
                  <a:txBody>
                    <a:bodyPr/>
                    <a:lstStyle/>
                    <a:p>
                      <a:pPr marR="285750" algn="r">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2865">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848861">
                <a:tc>
                  <a:txBody>
                    <a:bodyPr/>
                    <a:lstStyle/>
                    <a:p>
                      <a:pPr marR="314960" algn="r">
                        <a:lnSpc>
                          <a:spcPct val="100000"/>
                        </a:lnSpc>
                        <a:spcBef>
                          <a:spcPts val="280"/>
                        </a:spcBef>
                      </a:pPr>
                      <a:r>
                        <a:rPr sz="1100" spc="-5" dirty="0">
                          <a:latin typeface="Calibri"/>
                          <a:cs typeface="Calibri"/>
                        </a:rPr>
                        <a:t>29.</a:t>
                      </a:r>
                      <a:endParaRPr sz="1100">
                        <a:latin typeface="Calibri"/>
                        <a:cs typeface="Calibri"/>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2865" marR="77470" indent="-635">
                        <a:lnSpc>
                          <a:spcPct val="100899"/>
                        </a:lnSpc>
                        <a:spcBef>
                          <a:spcPts val="265"/>
                        </a:spcBef>
                      </a:pPr>
                      <a:r>
                        <a:rPr lang="en-US" sz="1100" spc="-5" dirty="0">
                          <a:latin typeface="Calibri"/>
                          <a:cs typeface="Calibri"/>
                        </a:rPr>
                        <a:t>For</a:t>
                      </a:r>
                      <a:r>
                        <a:rPr sz="1100" spc="-5" dirty="0">
                          <a:latin typeface="Calibri"/>
                          <a:cs typeface="Calibri"/>
                        </a:rPr>
                        <a:t> </a:t>
                      </a:r>
                      <a:r>
                        <a:rPr sz="1100" b="1" spc="-5" dirty="0">
                          <a:solidFill>
                            <a:srgbClr val="782C40"/>
                          </a:solidFill>
                          <a:latin typeface="Calibri"/>
                          <a:cs typeface="Calibri"/>
                        </a:rPr>
                        <a:t>Questions</a:t>
                      </a:r>
                      <a:r>
                        <a:rPr sz="1100" b="1" dirty="0">
                          <a:solidFill>
                            <a:srgbClr val="782C40"/>
                          </a:solidFill>
                          <a:latin typeface="Calibri"/>
                          <a:cs typeface="Calibri"/>
                        </a:rPr>
                        <a:t> </a:t>
                      </a:r>
                      <a:r>
                        <a:rPr sz="1100" b="1" spc="-5" dirty="0">
                          <a:solidFill>
                            <a:srgbClr val="782C40"/>
                          </a:solidFill>
                          <a:latin typeface="Calibri"/>
                          <a:cs typeface="Calibri"/>
                        </a:rPr>
                        <a:t>1</a:t>
                      </a:r>
                      <a:r>
                        <a:rPr lang="en-US" sz="1100" b="1" spc="-5" dirty="0">
                          <a:solidFill>
                            <a:srgbClr val="782C40"/>
                          </a:solidFill>
                          <a:latin typeface="Calibri"/>
                          <a:cs typeface="Calibri"/>
                        </a:rPr>
                        <a:t>, </a:t>
                      </a:r>
                      <a:r>
                        <a:rPr lang="en-US" sz="1100" b="0" spc="-5" dirty="0">
                          <a:solidFill>
                            <a:schemeClr val="tx1"/>
                          </a:solidFill>
                          <a:latin typeface="Calibri"/>
                          <a:cs typeface="Calibri"/>
                        </a:rPr>
                        <a:t>answer “No” for FWS.</a:t>
                      </a:r>
                      <a:endParaRPr sz="1100" dirty="0">
                        <a:latin typeface="Calibri"/>
                        <a:cs typeface="Calibri"/>
                      </a:endParaRPr>
                    </a:p>
                    <a:p>
                      <a:pPr>
                        <a:lnSpc>
                          <a:spcPct val="100000"/>
                        </a:lnSpc>
                        <a:spcBef>
                          <a:spcPts val="45"/>
                        </a:spcBef>
                      </a:pPr>
                      <a:endParaRPr sz="1200" dirty="0">
                        <a:latin typeface="Times New Roman"/>
                        <a:cs typeface="Times New Roman"/>
                      </a:endParaRPr>
                    </a:p>
                    <a:p>
                      <a:pPr marL="62865">
                        <a:lnSpc>
                          <a:spcPct val="100000"/>
                        </a:lnSpc>
                      </a:pPr>
                      <a:r>
                        <a:rPr sz="1100" spc="-5" dirty="0">
                          <a:latin typeface="Calibri"/>
                          <a:cs typeface="Calibri"/>
                        </a:rPr>
                        <a:t>For </a:t>
                      </a:r>
                      <a:r>
                        <a:rPr sz="1100" b="1" spc="-5" dirty="0">
                          <a:solidFill>
                            <a:srgbClr val="782C40"/>
                          </a:solidFill>
                          <a:latin typeface="Calibri"/>
                          <a:cs typeface="Calibri"/>
                        </a:rPr>
                        <a:t>Question</a:t>
                      </a:r>
                      <a:r>
                        <a:rPr sz="1100" b="1" spc="10" dirty="0">
                          <a:solidFill>
                            <a:srgbClr val="782C40"/>
                          </a:solidFill>
                          <a:latin typeface="Calibri"/>
                          <a:cs typeface="Calibri"/>
                        </a:rPr>
                        <a:t> </a:t>
                      </a:r>
                      <a:r>
                        <a:rPr sz="1100" b="1" spc="-5" dirty="0">
                          <a:solidFill>
                            <a:srgbClr val="782C40"/>
                          </a:solidFill>
                          <a:latin typeface="Calibri"/>
                          <a:cs typeface="Calibri"/>
                        </a:rPr>
                        <a:t>2</a:t>
                      </a:r>
                      <a:r>
                        <a:rPr sz="1100" spc="-5" dirty="0">
                          <a:latin typeface="Calibri"/>
                          <a:cs typeface="Calibri"/>
                        </a:rPr>
                        <a:t>,</a:t>
                      </a:r>
                      <a:r>
                        <a:rPr sz="1100" dirty="0">
                          <a:latin typeface="Calibri"/>
                          <a:cs typeface="Calibri"/>
                        </a:rPr>
                        <a:t> </a:t>
                      </a:r>
                      <a:r>
                        <a:rPr sz="1100" spc="-5" dirty="0">
                          <a:latin typeface="Calibri"/>
                          <a:cs typeface="Calibri"/>
                        </a:rPr>
                        <a:t>answer</a:t>
                      </a:r>
                      <a:r>
                        <a:rPr sz="1100" dirty="0">
                          <a:latin typeface="Calibri"/>
                          <a:cs typeface="Calibri"/>
                        </a:rPr>
                        <a:t> </a:t>
                      </a:r>
                      <a:r>
                        <a:rPr sz="1100" spc="-5" dirty="0">
                          <a:latin typeface="Calibri"/>
                          <a:cs typeface="Calibri"/>
                        </a:rPr>
                        <a:t>"Not</a:t>
                      </a:r>
                      <a:r>
                        <a:rPr sz="1100" dirty="0">
                          <a:latin typeface="Calibri"/>
                          <a:cs typeface="Calibri"/>
                        </a:rPr>
                        <a:t> </a:t>
                      </a:r>
                      <a:r>
                        <a:rPr sz="1100" spc="-5" dirty="0">
                          <a:latin typeface="Calibri"/>
                          <a:cs typeface="Calibri"/>
                        </a:rPr>
                        <a:t>Applicable" for</a:t>
                      </a:r>
                      <a:r>
                        <a:rPr sz="1100" dirty="0">
                          <a:latin typeface="Calibri"/>
                          <a:cs typeface="Calibri"/>
                        </a:rPr>
                        <a:t> </a:t>
                      </a:r>
                      <a:r>
                        <a:rPr lang="en-US" sz="1100" spc="-5" dirty="0">
                          <a:latin typeface="Calibri"/>
                          <a:cs typeface="Calibri"/>
                        </a:rPr>
                        <a:t>FWS</a:t>
                      </a:r>
                      <a:r>
                        <a:rPr sz="1100" spc="5" dirty="0">
                          <a:latin typeface="Calibri"/>
                          <a:cs typeface="Calibri"/>
                        </a:rPr>
                        <a:t> </a:t>
                      </a:r>
                      <a:r>
                        <a:rPr sz="1100" spc="-5" dirty="0">
                          <a:latin typeface="Calibri"/>
                          <a:cs typeface="Calibri"/>
                        </a:rPr>
                        <a:t>job</a:t>
                      </a:r>
                      <a:r>
                        <a:rPr sz="1100" spc="5" dirty="0">
                          <a:latin typeface="Calibri"/>
                          <a:cs typeface="Calibri"/>
                        </a:rPr>
                        <a:t> </a:t>
                      </a:r>
                      <a:r>
                        <a:rPr sz="1100" spc="-5" dirty="0">
                          <a:latin typeface="Calibri"/>
                          <a:cs typeface="Calibri"/>
                        </a:rPr>
                        <a:t>offers.</a:t>
                      </a:r>
                      <a:endParaRPr sz="1100" dirty="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pSp>
        <p:nvGrpSpPr>
          <p:cNvPr id="3" name="object 3"/>
          <p:cNvGrpSpPr/>
          <p:nvPr/>
        </p:nvGrpSpPr>
        <p:grpSpPr>
          <a:xfrm>
            <a:off x="447992" y="2142312"/>
            <a:ext cx="6876415" cy="2694305"/>
            <a:chOff x="447992" y="2142312"/>
            <a:chExt cx="6876415" cy="2694305"/>
          </a:xfrm>
        </p:grpSpPr>
        <p:pic>
          <p:nvPicPr>
            <p:cNvPr id="4" name="object 4"/>
            <p:cNvPicPr/>
            <p:nvPr/>
          </p:nvPicPr>
          <p:blipFill>
            <a:blip r:embed="rId4" cstate="print"/>
            <a:stretch>
              <a:fillRect/>
            </a:stretch>
          </p:blipFill>
          <p:spPr>
            <a:xfrm>
              <a:off x="532041" y="2226351"/>
              <a:ext cx="6735747" cy="2544286"/>
            </a:xfrm>
            <a:prstGeom prst="rect">
              <a:avLst/>
            </a:prstGeom>
          </p:spPr>
        </p:pic>
        <p:sp>
          <p:nvSpPr>
            <p:cNvPr id="5" name="object 5"/>
            <p:cNvSpPr/>
            <p:nvPr/>
          </p:nvSpPr>
          <p:spPr>
            <a:xfrm>
              <a:off x="452755" y="2147074"/>
              <a:ext cx="6866890" cy="2684780"/>
            </a:xfrm>
            <a:custGeom>
              <a:avLst/>
              <a:gdLst/>
              <a:ahLst/>
              <a:cxnLst/>
              <a:rect l="l" t="t" r="r" b="b"/>
              <a:pathLst>
                <a:path w="6866890" h="2684779">
                  <a:moveTo>
                    <a:pt x="0" y="0"/>
                  </a:moveTo>
                  <a:lnTo>
                    <a:pt x="6866890" y="0"/>
                  </a:lnTo>
                  <a:lnTo>
                    <a:pt x="6866890" y="2684779"/>
                  </a:lnTo>
                  <a:lnTo>
                    <a:pt x="0" y="2684779"/>
                  </a:lnTo>
                  <a:lnTo>
                    <a:pt x="0" y="0"/>
                  </a:lnTo>
                  <a:close/>
                </a:path>
              </a:pathLst>
            </a:custGeom>
            <a:ln w="9524">
              <a:solidFill>
                <a:srgbClr val="000000"/>
              </a:solidFill>
            </a:ln>
          </p:spPr>
          <p:txBody>
            <a:bodyPr wrap="square" lIns="0" tIns="0" rIns="0" bIns="0" rtlCol="0"/>
            <a:lstStyle/>
            <a:p>
              <a:endParaRPr/>
            </a:p>
          </p:txBody>
        </p:sp>
        <p:sp>
          <p:nvSpPr>
            <p:cNvPr id="6" name="object 6"/>
            <p:cNvSpPr/>
            <p:nvPr/>
          </p:nvSpPr>
          <p:spPr>
            <a:xfrm>
              <a:off x="505460" y="2167394"/>
              <a:ext cx="4665980" cy="2185670"/>
            </a:xfrm>
            <a:custGeom>
              <a:avLst/>
              <a:gdLst/>
              <a:ahLst/>
              <a:cxnLst/>
              <a:rect l="l" t="t" r="r" b="b"/>
              <a:pathLst>
                <a:path w="4665980" h="2185670">
                  <a:moveTo>
                    <a:pt x="0" y="0"/>
                  </a:moveTo>
                  <a:lnTo>
                    <a:pt x="3041015" y="0"/>
                  </a:lnTo>
                  <a:lnTo>
                    <a:pt x="3041015" y="456565"/>
                  </a:lnTo>
                  <a:lnTo>
                    <a:pt x="0" y="456565"/>
                  </a:lnTo>
                  <a:lnTo>
                    <a:pt x="0" y="0"/>
                  </a:lnTo>
                  <a:close/>
                </a:path>
                <a:path w="4665980" h="2185670">
                  <a:moveTo>
                    <a:pt x="0" y="1702435"/>
                  </a:moveTo>
                  <a:lnTo>
                    <a:pt x="4665980" y="1702435"/>
                  </a:lnTo>
                  <a:lnTo>
                    <a:pt x="4665980" y="2185670"/>
                  </a:lnTo>
                  <a:lnTo>
                    <a:pt x="0" y="2185670"/>
                  </a:lnTo>
                  <a:lnTo>
                    <a:pt x="0" y="1702435"/>
                  </a:lnTo>
                  <a:close/>
                </a:path>
              </a:pathLst>
            </a:custGeom>
            <a:ln w="25400">
              <a:solidFill>
                <a:srgbClr val="FF0000"/>
              </a:solidFill>
            </a:ln>
          </p:spPr>
          <p:txBody>
            <a:bodyPr wrap="square" lIns="0" tIns="0" rIns="0" bIns="0" rtlCol="0"/>
            <a:lstStyle/>
            <a:p>
              <a:endParaRPr/>
            </a:p>
          </p:txBody>
        </p:sp>
      </p:grpSp>
      <p:sp>
        <p:nvSpPr>
          <p:cNvPr id="7" name="object 7"/>
          <p:cNvSpPr txBox="1"/>
          <p:nvPr/>
        </p:nvSpPr>
        <p:spPr>
          <a:xfrm>
            <a:off x="218947" y="9639363"/>
            <a:ext cx="1292860" cy="153035"/>
          </a:xfrm>
          <a:prstGeom prst="rect">
            <a:avLst/>
          </a:prstGeom>
        </p:spPr>
        <p:txBody>
          <a:bodyPr vert="horz" wrap="square" lIns="0" tIns="0" rIns="0" bIns="0" rtlCol="0">
            <a:spAutoFit/>
          </a:bodyPr>
          <a:lstStyle/>
          <a:p>
            <a:pPr marL="12700">
              <a:lnSpc>
                <a:spcPts val="1050"/>
              </a:lnSpc>
            </a:pPr>
            <a:r>
              <a:rPr sz="1000" spc="-5" dirty="0">
                <a:solidFill>
                  <a:srgbClr val="808080"/>
                </a:solidFill>
                <a:latin typeface="Calibri"/>
                <a:cs typeface="Calibri"/>
              </a:rPr>
              <a:t>LOYD,</a:t>
            </a:r>
            <a:r>
              <a:rPr sz="1000" spc="-20" dirty="0">
                <a:solidFill>
                  <a:srgbClr val="808080"/>
                </a:solidFill>
                <a:latin typeface="Calibri"/>
                <a:cs typeface="Calibri"/>
              </a:rPr>
              <a:t> </a:t>
            </a:r>
            <a:r>
              <a:rPr sz="1000" spc="-5" dirty="0">
                <a:solidFill>
                  <a:srgbClr val="808080"/>
                </a:solidFill>
                <a:latin typeface="Calibri"/>
                <a:cs typeface="Calibri"/>
              </a:rPr>
              <a:t>NORA</a:t>
            </a:r>
            <a:r>
              <a:rPr sz="1000" spc="-15" dirty="0">
                <a:solidFill>
                  <a:srgbClr val="808080"/>
                </a:solidFill>
                <a:latin typeface="Calibri"/>
                <a:cs typeface="Calibri"/>
              </a:rPr>
              <a:t> </a:t>
            </a:r>
            <a:r>
              <a:rPr sz="1000" dirty="0">
                <a:solidFill>
                  <a:srgbClr val="808080"/>
                </a:solidFill>
                <a:latin typeface="Calibri"/>
                <a:cs typeface="Calibri"/>
              </a:rPr>
              <a:t>|</a:t>
            </a:r>
            <a:r>
              <a:rPr sz="1000" spc="-20" dirty="0">
                <a:solidFill>
                  <a:srgbClr val="808080"/>
                </a:solidFill>
                <a:latin typeface="Calibri"/>
                <a:cs typeface="Calibri"/>
              </a:rPr>
              <a:t> </a:t>
            </a:r>
            <a:r>
              <a:rPr sz="1000" spc="-5" dirty="0">
                <a:solidFill>
                  <a:srgbClr val="808080"/>
                </a:solidFill>
                <a:latin typeface="Calibri"/>
                <a:cs typeface="Calibri"/>
              </a:rPr>
              <a:t>[SCHOOL]</a:t>
            </a:r>
            <a:endParaRPr sz="1000">
              <a:latin typeface="Calibri"/>
              <a:cs typeface="Calibri"/>
            </a:endParaRPr>
          </a:p>
        </p:txBody>
      </p:sp>
      <p:pic>
        <p:nvPicPr>
          <p:cNvPr id="10" name="Audio 9">
            <a:hlinkClick r:id="" action="ppaction://media"/>
            <a:extLst>
              <a:ext uri="{FF2B5EF4-FFF2-40B4-BE49-F238E27FC236}">
                <a16:creationId xmlns:a16="http://schemas.microsoft.com/office/drawing/2014/main" id="{55D22DDB-053A-4422-98B1-C518E7E627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42"/>
    </mc:Choice>
    <mc:Fallback xmlns="">
      <p:transition spd="slow" advTm="2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14300">
              <a:lnSpc>
                <a:spcPts val="1240"/>
              </a:lnSpc>
            </a:pPr>
            <a:fld id="{81D60167-4931-47E6-BA6A-407CBD079E47}" type="slidenum">
              <a:rPr dirty="0"/>
              <a:t>6</a:t>
            </a:fld>
            <a:endParaRPr dirty="0"/>
          </a:p>
        </p:txBody>
      </p:sp>
      <p:sp>
        <p:nvSpPr>
          <p:cNvPr id="2" name="object 2"/>
          <p:cNvSpPr txBox="1">
            <a:spLocks noGrp="1"/>
          </p:cNvSpPr>
          <p:nvPr>
            <p:ph type="title"/>
          </p:nvPr>
        </p:nvSpPr>
        <p:spPr>
          <a:xfrm>
            <a:off x="916939" y="647160"/>
            <a:ext cx="4984750" cy="635635"/>
          </a:xfrm>
          <a:prstGeom prst="rect">
            <a:avLst/>
          </a:prstGeom>
        </p:spPr>
        <p:txBody>
          <a:bodyPr vert="horz" wrap="square" lIns="0" tIns="12700" rIns="0" bIns="0" rtlCol="0">
            <a:spAutoFit/>
          </a:bodyPr>
          <a:lstStyle/>
          <a:p>
            <a:pPr marL="12700">
              <a:lnSpc>
                <a:spcPct val="100000"/>
              </a:lnSpc>
              <a:spcBef>
                <a:spcPts val="100"/>
              </a:spcBef>
            </a:pPr>
            <a:r>
              <a:rPr b="0" spc="-40" dirty="0">
                <a:latin typeface="Calibri Light"/>
                <a:cs typeface="Calibri Light"/>
              </a:rPr>
              <a:t>FWS</a:t>
            </a:r>
            <a:r>
              <a:rPr b="0" spc="-80" dirty="0">
                <a:latin typeface="Calibri Light"/>
                <a:cs typeface="Calibri Light"/>
              </a:rPr>
              <a:t> </a:t>
            </a:r>
            <a:r>
              <a:rPr b="0" spc="-40" dirty="0">
                <a:latin typeface="Calibri Light"/>
                <a:cs typeface="Calibri Light"/>
              </a:rPr>
              <a:t>Processing</a:t>
            </a:r>
            <a:r>
              <a:rPr b="0" spc="-95" dirty="0">
                <a:latin typeface="Calibri Light"/>
                <a:cs typeface="Calibri Light"/>
              </a:rPr>
              <a:t> </a:t>
            </a:r>
            <a:r>
              <a:rPr b="0" spc="-35" dirty="0">
                <a:latin typeface="Calibri Light"/>
                <a:cs typeface="Calibri Light"/>
              </a:rPr>
              <a:t>Timeline</a:t>
            </a:r>
          </a:p>
        </p:txBody>
      </p:sp>
      <p:sp>
        <p:nvSpPr>
          <p:cNvPr id="3" name="object 3"/>
          <p:cNvSpPr txBox="1"/>
          <p:nvPr/>
        </p:nvSpPr>
        <p:spPr>
          <a:xfrm>
            <a:off x="916939" y="1708531"/>
            <a:ext cx="9718040" cy="3671133"/>
          </a:xfrm>
          <a:prstGeom prst="rect">
            <a:avLst/>
          </a:prstGeom>
        </p:spPr>
        <p:txBody>
          <a:bodyPr vert="horz" wrap="square" lIns="0" tIns="158750" rIns="0" bIns="0" rtlCol="0">
            <a:spAutoFit/>
          </a:bodyPr>
          <a:lstStyle/>
          <a:p>
            <a:pPr marL="241300" marR="5080" indent="-228600" algn="just">
              <a:lnSpc>
                <a:spcPct val="70000"/>
              </a:lnSpc>
              <a:spcBef>
                <a:spcPts val="1250"/>
              </a:spcBef>
              <a:buFont typeface="Arial"/>
              <a:buChar char="•"/>
              <a:tabLst>
                <a:tab pos="241300" algn="l"/>
              </a:tabLst>
            </a:pPr>
            <a:r>
              <a:rPr sz="3200" b="0" spc="-10" dirty="0">
                <a:latin typeface="Calibri Light"/>
                <a:cs typeface="Calibri Light"/>
              </a:rPr>
              <a:t>Students </a:t>
            </a:r>
            <a:r>
              <a:rPr sz="3200" b="0" spc="-15" dirty="0">
                <a:latin typeface="Calibri Light"/>
                <a:cs typeface="Calibri Light"/>
              </a:rPr>
              <a:t>complete </a:t>
            </a:r>
            <a:r>
              <a:rPr sz="3200" b="0" spc="-5" dirty="0">
                <a:latin typeface="Calibri Light"/>
                <a:cs typeface="Calibri Light"/>
              </a:rPr>
              <a:t>the </a:t>
            </a:r>
            <a:r>
              <a:rPr sz="3200" b="0" spc="-55" dirty="0">
                <a:latin typeface="Calibri Light"/>
                <a:cs typeface="Calibri Light"/>
              </a:rPr>
              <a:t>FAFSA </a:t>
            </a:r>
            <a:r>
              <a:rPr sz="3200" b="0" spc="-20" dirty="0">
                <a:latin typeface="Calibri Light"/>
                <a:cs typeface="Calibri Light"/>
              </a:rPr>
              <a:t>at </a:t>
            </a:r>
            <a:r>
              <a:rPr sz="3200" b="0" spc="-15" dirty="0">
                <a:latin typeface="Calibri Light"/>
                <a:cs typeface="Calibri Light"/>
              </a:rPr>
              <a:t>studentaid.gov </a:t>
            </a:r>
            <a:r>
              <a:rPr sz="3200" b="0" spc="-5" dirty="0">
                <a:latin typeface="Calibri Light"/>
                <a:cs typeface="Calibri Light"/>
              </a:rPr>
              <a:t>and select </a:t>
            </a:r>
            <a:r>
              <a:rPr sz="3200" b="0" spc="-710" dirty="0">
                <a:latin typeface="Calibri Light"/>
                <a:cs typeface="Calibri Light"/>
              </a:rPr>
              <a:t> </a:t>
            </a:r>
            <a:r>
              <a:rPr sz="3200" b="0" spc="-10" dirty="0">
                <a:latin typeface="Calibri Light"/>
                <a:cs typeface="Calibri Light"/>
              </a:rPr>
              <a:t>that they </a:t>
            </a:r>
            <a:r>
              <a:rPr sz="3200" b="0" spc="-20" dirty="0">
                <a:latin typeface="Calibri Light"/>
                <a:cs typeface="Calibri Light"/>
              </a:rPr>
              <a:t>are </a:t>
            </a:r>
            <a:r>
              <a:rPr sz="3200" b="0" spc="-25" dirty="0">
                <a:latin typeface="Calibri Light"/>
                <a:cs typeface="Calibri Light"/>
              </a:rPr>
              <a:t>interested </a:t>
            </a:r>
            <a:r>
              <a:rPr sz="3200" b="0" spc="-5" dirty="0">
                <a:latin typeface="Calibri Light"/>
                <a:cs typeface="Calibri Light"/>
              </a:rPr>
              <a:t>in </a:t>
            </a:r>
            <a:r>
              <a:rPr sz="3200" b="0" spc="-20" dirty="0">
                <a:latin typeface="Calibri Light"/>
                <a:cs typeface="Calibri Light"/>
              </a:rPr>
              <a:t>Federal </a:t>
            </a:r>
            <a:r>
              <a:rPr sz="3200" b="0" spc="-40" dirty="0">
                <a:latin typeface="Calibri Light"/>
                <a:cs typeface="Calibri Light"/>
              </a:rPr>
              <a:t>Work </a:t>
            </a:r>
            <a:r>
              <a:rPr sz="3200" b="0" spc="-5" dirty="0">
                <a:latin typeface="Calibri Light"/>
                <a:cs typeface="Calibri Light"/>
              </a:rPr>
              <a:t>Study- </a:t>
            </a:r>
            <a:r>
              <a:rPr sz="3200" b="0" spc="-10" dirty="0">
                <a:latin typeface="Calibri Light"/>
                <a:cs typeface="Calibri Light"/>
              </a:rPr>
              <a:t>Starting </a:t>
            </a:r>
            <a:r>
              <a:rPr sz="3200" b="0" spc="-5" dirty="0">
                <a:latin typeface="Calibri Light"/>
                <a:cs typeface="Calibri Light"/>
              </a:rPr>
              <a:t>in </a:t>
            </a:r>
            <a:r>
              <a:rPr sz="3200" b="0" dirty="0">
                <a:latin typeface="Calibri Light"/>
                <a:cs typeface="Calibri Light"/>
              </a:rPr>
              <a:t> </a:t>
            </a:r>
            <a:r>
              <a:rPr sz="3200" b="0" spc="-10" dirty="0">
                <a:latin typeface="Calibri Light"/>
                <a:cs typeface="Calibri Light"/>
              </a:rPr>
              <a:t>October</a:t>
            </a:r>
            <a:r>
              <a:rPr sz="3200" b="0" spc="15" dirty="0">
                <a:latin typeface="Calibri Light"/>
                <a:cs typeface="Calibri Light"/>
              </a:rPr>
              <a:t> </a:t>
            </a:r>
            <a:r>
              <a:rPr sz="3200" b="0" spc="-5" dirty="0">
                <a:latin typeface="Calibri Light"/>
                <a:cs typeface="Calibri Light"/>
              </a:rPr>
              <a:t>202</a:t>
            </a:r>
            <a:r>
              <a:rPr lang="en-US" sz="3200" b="0" spc="-5" dirty="0">
                <a:latin typeface="Calibri Light"/>
                <a:cs typeface="Calibri Light"/>
              </a:rPr>
              <a:t>1</a:t>
            </a:r>
            <a:endParaRPr sz="3200" dirty="0">
              <a:latin typeface="Calibri Light"/>
              <a:cs typeface="Calibri Light"/>
            </a:endParaRPr>
          </a:p>
          <a:p>
            <a:pPr marL="241300" marR="539115" indent="-228600">
              <a:lnSpc>
                <a:spcPct val="70000"/>
              </a:lnSpc>
              <a:spcBef>
                <a:spcPts val="994"/>
              </a:spcBef>
              <a:buFont typeface="Arial"/>
              <a:buChar char="•"/>
              <a:tabLst>
                <a:tab pos="241300" algn="l"/>
              </a:tabLst>
            </a:pPr>
            <a:r>
              <a:rPr sz="3200" b="0" spc="-65" dirty="0">
                <a:latin typeface="Calibri Light"/>
                <a:cs typeface="Calibri Light"/>
              </a:rPr>
              <a:t>OFA</a:t>
            </a:r>
            <a:r>
              <a:rPr sz="3200" b="0" spc="10" dirty="0">
                <a:latin typeface="Calibri Light"/>
                <a:cs typeface="Calibri Light"/>
              </a:rPr>
              <a:t> </a:t>
            </a:r>
            <a:r>
              <a:rPr sz="3200" b="0" spc="-25" dirty="0">
                <a:latin typeface="Calibri Light"/>
                <a:cs typeface="Calibri Light"/>
              </a:rPr>
              <a:t>Awards:</a:t>
            </a:r>
            <a:r>
              <a:rPr sz="3200" b="0" spc="15" dirty="0">
                <a:latin typeface="Calibri Light"/>
                <a:cs typeface="Calibri Light"/>
              </a:rPr>
              <a:t> </a:t>
            </a:r>
            <a:r>
              <a:rPr sz="3200" b="0" spc="-5" dirty="0">
                <a:latin typeface="Calibri Light"/>
                <a:cs typeface="Calibri Light"/>
              </a:rPr>
              <a:t>Initial</a:t>
            </a:r>
            <a:r>
              <a:rPr sz="3200" b="0" spc="35" dirty="0">
                <a:latin typeface="Calibri Light"/>
                <a:cs typeface="Calibri Light"/>
              </a:rPr>
              <a:t> </a:t>
            </a:r>
            <a:r>
              <a:rPr sz="3200" b="0" spc="-10" dirty="0">
                <a:latin typeface="Calibri Light"/>
                <a:cs typeface="Calibri Light"/>
              </a:rPr>
              <a:t>packaging</a:t>
            </a:r>
            <a:r>
              <a:rPr sz="3200" b="0" spc="25" dirty="0">
                <a:latin typeface="Calibri Light"/>
                <a:cs typeface="Calibri Light"/>
              </a:rPr>
              <a:t> </a:t>
            </a:r>
            <a:r>
              <a:rPr sz="3200" b="0" spc="-20" dirty="0">
                <a:latin typeface="Calibri Light"/>
                <a:cs typeface="Calibri Light"/>
              </a:rPr>
              <a:t>starts</a:t>
            </a:r>
            <a:r>
              <a:rPr sz="3200" b="0" spc="10" dirty="0">
                <a:latin typeface="Calibri Light"/>
                <a:cs typeface="Calibri Light"/>
              </a:rPr>
              <a:t> </a:t>
            </a:r>
            <a:r>
              <a:rPr sz="3200" b="0" spc="-5" dirty="0">
                <a:latin typeface="Calibri Light"/>
                <a:cs typeface="Calibri Light"/>
              </a:rPr>
              <a:t>in</a:t>
            </a:r>
            <a:r>
              <a:rPr sz="3200" b="0" spc="15" dirty="0">
                <a:latin typeface="Calibri Light"/>
                <a:cs typeface="Calibri Light"/>
              </a:rPr>
              <a:t> </a:t>
            </a:r>
            <a:r>
              <a:rPr sz="3200" b="0" spc="-15" dirty="0">
                <a:latin typeface="Calibri Light"/>
                <a:cs typeface="Calibri Light"/>
              </a:rPr>
              <a:t>March</a:t>
            </a:r>
            <a:r>
              <a:rPr sz="3200" b="0" spc="5" dirty="0">
                <a:latin typeface="Calibri Light"/>
                <a:cs typeface="Calibri Light"/>
              </a:rPr>
              <a:t> </a:t>
            </a:r>
            <a:r>
              <a:rPr sz="3200" b="0" spc="-5" dirty="0">
                <a:latin typeface="Calibri Light"/>
                <a:cs typeface="Calibri Light"/>
              </a:rPr>
              <a:t>202</a:t>
            </a:r>
            <a:r>
              <a:rPr lang="en-US" sz="3200" b="0" spc="-5" dirty="0">
                <a:latin typeface="Calibri Light"/>
                <a:cs typeface="Calibri Light"/>
              </a:rPr>
              <a:t>2</a:t>
            </a:r>
            <a:r>
              <a:rPr sz="3200" b="0" spc="30" dirty="0">
                <a:latin typeface="Calibri Light"/>
                <a:cs typeface="Calibri Light"/>
              </a:rPr>
              <a:t> </a:t>
            </a:r>
            <a:r>
              <a:rPr sz="3200" b="0" spc="-5" dirty="0">
                <a:latin typeface="Calibri Light"/>
                <a:cs typeface="Calibri Light"/>
              </a:rPr>
              <a:t>and </a:t>
            </a:r>
            <a:r>
              <a:rPr sz="3200" b="0" spc="-705" dirty="0">
                <a:latin typeface="Calibri Light"/>
                <a:cs typeface="Calibri Light"/>
              </a:rPr>
              <a:t> </a:t>
            </a:r>
            <a:r>
              <a:rPr sz="3200" b="0" spc="-5" dirty="0">
                <a:latin typeface="Calibri Light"/>
                <a:cs typeface="Calibri Light"/>
              </a:rPr>
              <a:t>ongoing</a:t>
            </a:r>
            <a:endParaRPr sz="3200" dirty="0">
              <a:latin typeface="Calibri Light"/>
              <a:cs typeface="Calibri Light"/>
            </a:endParaRPr>
          </a:p>
          <a:p>
            <a:pPr marL="241300" indent="-228600">
              <a:lnSpc>
                <a:spcPts val="3604"/>
              </a:lnSpc>
              <a:buFont typeface="Arial"/>
              <a:buChar char="•"/>
              <a:tabLst>
                <a:tab pos="241300" algn="l"/>
              </a:tabLst>
            </a:pPr>
            <a:r>
              <a:rPr sz="3200" b="0" spc="-10" dirty="0">
                <a:latin typeface="Calibri Light"/>
                <a:cs typeface="Calibri Light"/>
              </a:rPr>
              <a:t>Students</a:t>
            </a:r>
            <a:r>
              <a:rPr sz="3200" b="0" spc="10" dirty="0">
                <a:latin typeface="Calibri Light"/>
                <a:cs typeface="Calibri Light"/>
              </a:rPr>
              <a:t> </a:t>
            </a:r>
            <a:r>
              <a:rPr sz="3200" b="0" spc="-10" dirty="0">
                <a:latin typeface="Calibri Light"/>
                <a:cs typeface="Calibri Light"/>
              </a:rPr>
              <a:t>Accept</a:t>
            </a:r>
            <a:r>
              <a:rPr sz="3200" b="0" spc="15" dirty="0">
                <a:latin typeface="Calibri Light"/>
                <a:cs typeface="Calibri Light"/>
              </a:rPr>
              <a:t> </a:t>
            </a:r>
            <a:r>
              <a:rPr sz="3200" b="0" spc="-25" dirty="0">
                <a:latin typeface="Calibri Light"/>
                <a:cs typeface="Calibri Light"/>
              </a:rPr>
              <a:t>Awards:</a:t>
            </a:r>
            <a:r>
              <a:rPr sz="3200" b="0" spc="20" dirty="0">
                <a:latin typeface="Calibri Light"/>
                <a:cs typeface="Calibri Light"/>
              </a:rPr>
              <a:t> </a:t>
            </a:r>
            <a:r>
              <a:rPr sz="3200" b="0" spc="-15" dirty="0">
                <a:latin typeface="Calibri Light"/>
                <a:cs typeface="Calibri Light"/>
              </a:rPr>
              <a:t>March</a:t>
            </a:r>
            <a:r>
              <a:rPr sz="3200" b="0" spc="15" dirty="0">
                <a:latin typeface="Calibri Light"/>
                <a:cs typeface="Calibri Light"/>
              </a:rPr>
              <a:t> </a:t>
            </a:r>
            <a:r>
              <a:rPr sz="3200" b="0" spc="-5" dirty="0">
                <a:latin typeface="Calibri Light"/>
                <a:cs typeface="Calibri Light"/>
              </a:rPr>
              <a:t>202</a:t>
            </a:r>
            <a:r>
              <a:rPr lang="en-US" sz="3200" b="0" spc="-5" dirty="0">
                <a:latin typeface="Calibri Light"/>
                <a:cs typeface="Calibri Light"/>
              </a:rPr>
              <a:t>2</a:t>
            </a:r>
            <a:r>
              <a:rPr sz="3200" b="0" spc="20" dirty="0">
                <a:latin typeface="Calibri Light"/>
                <a:cs typeface="Calibri Light"/>
              </a:rPr>
              <a:t> </a:t>
            </a:r>
            <a:r>
              <a:rPr lang="en-US" sz="3200" b="0" spc="-5" dirty="0">
                <a:latin typeface="Calibri Light"/>
                <a:cs typeface="Calibri Light"/>
              </a:rPr>
              <a:t>and ongoing</a:t>
            </a:r>
            <a:endParaRPr sz="3200" dirty="0">
              <a:latin typeface="Calibri Light"/>
              <a:cs typeface="Calibri Light"/>
            </a:endParaRPr>
          </a:p>
          <a:p>
            <a:pPr marL="241300" marR="281305" indent="-228600">
              <a:lnSpc>
                <a:spcPct val="70000"/>
              </a:lnSpc>
              <a:spcBef>
                <a:spcPts val="1080"/>
              </a:spcBef>
              <a:buFont typeface="Arial"/>
              <a:buChar char="•"/>
              <a:tabLst>
                <a:tab pos="241300" algn="l"/>
              </a:tabLst>
            </a:pPr>
            <a:r>
              <a:rPr sz="3200" b="0" spc="-10" dirty="0">
                <a:latin typeface="Calibri Light"/>
                <a:cs typeface="Calibri Light"/>
              </a:rPr>
              <a:t>Department</a:t>
            </a:r>
            <a:r>
              <a:rPr sz="3200" b="0" spc="20" dirty="0">
                <a:latin typeface="Calibri Light"/>
                <a:cs typeface="Calibri Light"/>
              </a:rPr>
              <a:t> </a:t>
            </a:r>
            <a:r>
              <a:rPr sz="3200" b="0" spc="-20" dirty="0">
                <a:latin typeface="Calibri Light"/>
                <a:cs typeface="Calibri Light"/>
              </a:rPr>
              <a:t>Creates</a:t>
            </a:r>
            <a:r>
              <a:rPr sz="3200" b="0" spc="25" dirty="0">
                <a:latin typeface="Calibri Light"/>
                <a:cs typeface="Calibri Light"/>
              </a:rPr>
              <a:t> </a:t>
            </a:r>
            <a:r>
              <a:rPr sz="3200" b="0" spc="-5" dirty="0">
                <a:latin typeface="Calibri Light"/>
                <a:cs typeface="Calibri Light"/>
              </a:rPr>
              <a:t>Job</a:t>
            </a:r>
            <a:r>
              <a:rPr sz="3200" b="0" spc="10" dirty="0">
                <a:latin typeface="Calibri Light"/>
                <a:cs typeface="Calibri Light"/>
              </a:rPr>
              <a:t> </a:t>
            </a:r>
            <a:r>
              <a:rPr sz="3200" b="0" spc="-5" dirty="0">
                <a:latin typeface="Calibri Light"/>
                <a:cs typeface="Calibri Light"/>
              </a:rPr>
              <a:t>Openings:</a:t>
            </a:r>
            <a:r>
              <a:rPr sz="3200" b="0" spc="20" dirty="0">
                <a:latin typeface="Calibri Light"/>
                <a:cs typeface="Calibri Light"/>
              </a:rPr>
              <a:t> </a:t>
            </a:r>
            <a:r>
              <a:rPr sz="3200" b="0" spc="-25" dirty="0">
                <a:latin typeface="Calibri Light"/>
                <a:cs typeface="Calibri Light"/>
              </a:rPr>
              <a:t>May</a:t>
            </a:r>
            <a:r>
              <a:rPr sz="3200" b="0" spc="10" dirty="0">
                <a:latin typeface="Calibri Light"/>
                <a:cs typeface="Calibri Light"/>
              </a:rPr>
              <a:t> </a:t>
            </a:r>
            <a:r>
              <a:rPr sz="3200" b="0" spc="-5" dirty="0">
                <a:latin typeface="Calibri Light"/>
                <a:cs typeface="Calibri Light"/>
              </a:rPr>
              <a:t>202</a:t>
            </a:r>
            <a:r>
              <a:rPr lang="en-US" sz="3200" b="0" spc="-5" dirty="0">
                <a:latin typeface="Calibri Light"/>
                <a:cs typeface="Calibri Light"/>
              </a:rPr>
              <a:t>2</a:t>
            </a:r>
            <a:r>
              <a:rPr sz="3200" b="0" spc="20" dirty="0">
                <a:latin typeface="Calibri Light"/>
                <a:cs typeface="Calibri Light"/>
              </a:rPr>
              <a:t> </a:t>
            </a:r>
            <a:r>
              <a:rPr sz="3200" b="0" spc="-30" dirty="0">
                <a:latin typeface="Calibri Light"/>
                <a:cs typeface="Calibri Light"/>
              </a:rPr>
              <a:t>for</a:t>
            </a:r>
            <a:r>
              <a:rPr sz="3200" b="0" spc="15" dirty="0">
                <a:latin typeface="Calibri Light"/>
                <a:cs typeface="Calibri Light"/>
              </a:rPr>
              <a:t> </a:t>
            </a:r>
            <a:r>
              <a:rPr sz="3200" b="0" spc="-20" dirty="0">
                <a:latin typeface="Calibri Light"/>
                <a:cs typeface="Calibri Light"/>
              </a:rPr>
              <a:t>fall </a:t>
            </a:r>
            <a:r>
              <a:rPr sz="3200" b="0" spc="-15" dirty="0">
                <a:latin typeface="Calibri Light"/>
                <a:cs typeface="Calibri Light"/>
              </a:rPr>
              <a:t> semester</a:t>
            </a:r>
            <a:r>
              <a:rPr sz="3200" b="0" spc="30" dirty="0">
                <a:latin typeface="Calibri Light"/>
                <a:cs typeface="Calibri Light"/>
              </a:rPr>
              <a:t> </a:t>
            </a:r>
            <a:r>
              <a:rPr sz="3200" b="0" spc="-5" dirty="0">
                <a:latin typeface="Calibri Light"/>
                <a:cs typeface="Calibri Light"/>
              </a:rPr>
              <a:t>and</a:t>
            </a:r>
            <a:r>
              <a:rPr sz="3200" b="0" spc="15" dirty="0">
                <a:latin typeface="Calibri Light"/>
                <a:cs typeface="Calibri Light"/>
              </a:rPr>
              <a:t> </a:t>
            </a:r>
            <a:r>
              <a:rPr sz="3200" b="0" spc="-15" dirty="0">
                <a:latin typeface="Calibri Light"/>
                <a:cs typeface="Calibri Light"/>
              </a:rPr>
              <a:t>updated</a:t>
            </a:r>
            <a:r>
              <a:rPr sz="3200" b="0" spc="20" dirty="0">
                <a:latin typeface="Calibri Light"/>
                <a:cs typeface="Calibri Light"/>
              </a:rPr>
              <a:t> </a:t>
            </a:r>
            <a:r>
              <a:rPr sz="3200" b="0" spc="-5" dirty="0">
                <a:latin typeface="Calibri Light"/>
                <a:cs typeface="Calibri Light"/>
              </a:rPr>
              <a:t>each</a:t>
            </a:r>
            <a:r>
              <a:rPr sz="3200" b="0" spc="20" dirty="0">
                <a:latin typeface="Calibri Light"/>
                <a:cs typeface="Calibri Light"/>
              </a:rPr>
              <a:t> </a:t>
            </a:r>
            <a:r>
              <a:rPr sz="3200" b="0" spc="-15" dirty="0">
                <a:latin typeface="Calibri Light"/>
                <a:cs typeface="Calibri Light"/>
              </a:rPr>
              <a:t>semester</a:t>
            </a:r>
            <a:r>
              <a:rPr sz="3200" b="0" spc="30" dirty="0">
                <a:latin typeface="Calibri Light"/>
                <a:cs typeface="Calibri Light"/>
              </a:rPr>
              <a:t> </a:t>
            </a:r>
            <a:r>
              <a:rPr sz="3200" b="0" spc="-10" dirty="0">
                <a:latin typeface="Calibri Light"/>
                <a:cs typeface="Calibri Light"/>
              </a:rPr>
              <a:t>that</a:t>
            </a:r>
            <a:r>
              <a:rPr sz="3200" b="0" spc="10" dirty="0">
                <a:latin typeface="Calibri Light"/>
                <a:cs typeface="Calibri Light"/>
              </a:rPr>
              <a:t> </a:t>
            </a:r>
            <a:r>
              <a:rPr sz="3200" b="0" spc="-10" dirty="0">
                <a:latin typeface="Calibri Light"/>
                <a:cs typeface="Calibri Light"/>
              </a:rPr>
              <a:t>new</a:t>
            </a:r>
            <a:r>
              <a:rPr sz="3200" b="0" spc="15" dirty="0">
                <a:latin typeface="Calibri Light"/>
                <a:cs typeface="Calibri Light"/>
              </a:rPr>
              <a:t> </a:t>
            </a:r>
            <a:r>
              <a:rPr sz="3200" b="0" spc="-15" dirty="0">
                <a:latin typeface="Calibri Light"/>
                <a:cs typeface="Calibri Light"/>
              </a:rPr>
              <a:t>hires</a:t>
            </a:r>
            <a:r>
              <a:rPr sz="3200" b="0" spc="15" dirty="0">
                <a:latin typeface="Calibri Light"/>
                <a:cs typeface="Calibri Light"/>
              </a:rPr>
              <a:t> </a:t>
            </a:r>
            <a:r>
              <a:rPr sz="3200" b="0" spc="-20" dirty="0">
                <a:latin typeface="Calibri Light"/>
                <a:cs typeface="Calibri Light"/>
              </a:rPr>
              <a:t>are </a:t>
            </a:r>
            <a:r>
              <a:rPr sz="3200" b="0" spc="-710" dirty="0">
                <a:latin typeface="Calibri Light"/>
                <a:cs typeface="Calibri Light"/>
              </a:rPr>
              <a:t> </a:t>
            </a:r>
            <a:r>
              <a:rPr sz="3200" b="0" spc="-10" dirty="0">
                <a:latin typeface="Calibri Light"/>
                <a:cs typeface="Calibri Light"/>
              </a:rPr>
              <a:t>needed</a:t>
            </a:r>
            <a:endParaRPr sz="3200" dirty="0">
              <a:latin typeface="Calibri Light"/>
              <a:cs typeface="Calibri Light"/>
            </a:endParaRPr>
          </a:p>
        </p:txBody>
      </p:sp>
      <p:pic>
        <p:nvPicPr>
          <p:cNvPr id="9" name="Recorded Sound">
            <a:hlinkClick r:id="" action="ppaction://media"/>
            <a:extLst>
              <a:ext uri="{FF2B5EF4-FFF2-40B4-BE49-F238E27FC236}">
                <a16:creationId xmlns:a16="http://schemas.microsoft.com/office/drawing/2014/main" id="{0A0C9CC8-EED5-422B-8E84-C63FB023B5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9315" y="9067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475"/>
    </mc:Choice>
    <mc:Fallback xmlns="">
      <p:transition spd="slow" advTm="41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57200" y="647700"/>
          <a:ext cx="6168390" cy="538732"/>
        </p:xfrm>
        <a:graphic>
          <a:graphicData uri="http://schemas.openxmlformats.org/drawingml/2006/table">
            <a:tbl>
              <a:tblPr firstRow="1" bandRow="1">
                <a:tableStyleId>{2D5ABB26-0587-4C30-8999-92F81FD0307C}</a:tableStyleId>
              </a:tblPr>
              <a:tblGrid>
                <a:gridCol w="805180">
                  <a:extLst>
                    <a:ext uri="{9D8B030D-6E8A-4147-A177-3AD203B41FA5}">
                      <a16:colId xmlns:a16="http://schemas.microsoft.com/office/drawing/2014/main" val="20000"/>
                    </a:ext>
                  </a:extLst>
                </a:gridCol>
                <a:gridCol w="5363210">
                  <a:extLst>
                    <a:ext uri="{9D8B030D-6E8A-4147-A177-3AD203B41FA5}">
                      <a16:colId xmlns:a16="http://schemas.microsoft.com/office/drawing/2014/main" val="20001"/>
                    </a:ext>
                  </a:extLst>
                </a:gridCol>
              </a:tblGrid>
              <a:tr h="262127">
                <a:tc>
                  <a:txBody>
                    <a:bodyPr/>
                    <a:lstStyle/>
                    <a:p>
                      <a:pPr marR="269875" algn="r">
                        <a:lnSpc>
                          <a:spcPct val="100000"/>
                        </a:lnSpc>
                        <a:spcBef>
                          <a:spcPts val="240"/>
                        </a:spcBef>
                      </a:pPr>
                      <a:r>
                        <a:rPr sz="1100" b="1" spc="-5" dirty="0">
                          <a:latin typeface="Calibri"/>
                          <a:cs typeface="Calibri"/>
                        </a:rPr>
                        <a:t>Step</a:t>
                      </a:r>
                      <a:endParaRPr sz="1100">
                        <a:latin typeface="Calibri"/>
                        <a:cs typeface="Calibri"/>
                      </a:endParaRPr>
                    </a:p>
                  </a:txBody>
                  <a:tcPr marL="0" marR="0" marT="304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2865">
                        <a:lnSpc>
                          <a:spcPct val="100000"/>
                        </a:lnSpc>
                        <a:spcBef>
                          <a:spcPts val="240"/>
                        </a:spcBef>
                      </a:pPr>
                      <a:r>
                        <a:rPr sz="1100" b="1" spc="-5" dirty="0">
                          <a:latin typeface="Calibri"/>
                          <a:cs typeface="Calibri"/>
                        </a:rPr>
                        <a:t>Action</a:t>
                      </a:r>
                      <a:endParaRPr sz="1100">
                        <a:latin typeface="Calibri"/>
                        <a:cs typeface="Calibri"/>
                      </a:endParaRPr>
                    </a:p>
                  </a:txBody>
                  <a:tcPr marL="0" marR="0" marT="304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276605">
                <a:tc>
                  <a:txBody>
                    <a:bodyPr/>
                    <a:lstStyle/>
                    <a:p>
                      <a:pPr marR="305435" algn="r">
                        <a:lnSpc>
                          <a:spcPct val="100000"/>
                        </a:lnSpc>
                        <a:spcBef>
                          <a:spcPts val="250"/>
                        </a:spcBef>
                      </a:pPr>
                      <a:r>
                        <a:rPr sz="1100" spc="-5" dirty="0">
                          <a:latin typeface="Calibri"/>
                          <a:cs typeface="Calibri"/>
                        </a:rPr>
                        <a:t>30.</a:t>
                      </a:r>
                      <a:endParaRPr sz="1100">
                        <a:latin typeface="Calibri"/>
                        <a:cs typeface="Calibri"/>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2865">
                        <a:lnSpc>
                          <a:spcPct val="100000"/>
                        </a:lnSpc>
                        <a:spcBef>
                          <a:spcPts val="250"/>
                        </a:spcBef>
                      </a:pPr>
                      <a:r>
                        <a:rPr sz="1100" spc="-5" dirty="0">
                          <a:latin typeface="Calibri"/>
                          <a:cs typeface="Calibri"/>
                        </a:rPr>
                        <a:t>Click</a:t>
                      </a:r>
                      <a:r>
                        <a:rPr sz="1100" spc="-15" dirty="0">
                          <a:latin typeface="Calibri"/>
                          <a:cs typeface="Calibri"/>
                        </a:rPr>
                        <a:t> </a:t>
                      </a:r>
                      <a:r>
                        <a:rPr sz="1100" b="1" spc="-5" dirty="0">
                          <a:solidFill>
                            <a:srgbClr val="782C40"/>
                          </a:solidFill>
                          <a:latin typeface="Calibri"/>
                          <a:cs typeface="Calibri"/>
                        </a:rPr>
                        <a:t>Save as</a:t>
                      </a:r>
                      <a:r>
                        <a:rPr sz="1100" b="1" dirty="0">
                          <a:solidFill>
                            <a:srgbClr val="782C40"/>
                          </a:solidFill>
                          <a:latin typeface="Calibri"/>
                          <a:cs typeface="Calibri"/>
                        </a:rPr>
                        <a:t> </a:t>
                      </a:r>
                      <a:r>
                        <a:rPr sz="1100" b="1" spc="-5" dirty="0">
                          <a:solidFill>
                            <a:srgbClr val="782C40"/>
                          </a:solidFill>
                          <a:latin typeface="Calibri"/>
                          <a:cs typeface="Calibri"/>
                        </a:rPr>
                        <a:t>Draft</a:t>
                      </a:r>
                      <a:r>
                        <a:rPr sz="1100" b="1" spc="-10" dirty="0">
                          <a:solidFill>
                            <a:srgbClr val="782C40"/>
                          </a:solidFill>
                          <a:latin typeface="Calibri"/>
                          <a:cs typeface="Calibri"/>
                        </a:rPr>
                        <a:t> </a:t>
                      </a:r>
                      <a:r>
                        <a:rPr sz="1100" spc="-5" dirty="0">
                          <a:latin typeface="Calibri"/>
                          <a:cs typeface="Calibri"/>
                        </a:rPr>
                        <a:t>to save</a:t>
                      </a:r>
                      <a:endParaRPr sz="1100">
                        <a:latin typeface="Calibri"/>
                        <a:cs typeface="Calibri"/>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sp>
        <p:nvSpPr>
          <p:cNvPr id="3" name="object 3"/>
          <p:cNvSpPr txBox="1"/>
          <p:nvPr/>
        </p:nvSpPr>
        <p:spPr>
          <a:xfrm>
            <a:off x="6355334" y="1174496"/>
            <a:ext cx="1109345" cy="875030"/>
          </a:xfrm>
          <a:prstGeom prst="rect">
            <a:avLst/>
          </a:prstGeom>
        </p:spPr>
        <p:txBody>
          <a:bodyPr vert="horz" wrap="square" lIns="0" tIns="9525" rIns="0" bIns="0" rtlCol="0">
            <a:spAutoFit/>
          </a:bodyPr>
          <a:lstStyle/>
          <a:p>
            <a:pPr marL="12700" marR="5080">
              <a:lnSpc>
                <a:spcPct val="101699"/>
              </a:lnSpc>
              <a:spcBef>
                <a:spcPts val="75"/>
              </a:spcBef>
            </a:pPr>
            <a:r>
              <a:rPr sz="1100" spc="-10" dirty="0">
                <a:latin typeface="Calibri"/>
                <a:cs typeface="Calibri"/>
              </a:rPr>
              <a:t>***</a:t>
            </a:r>
            <a:r>
              <a:rPr sz="1100" spc="-10" dirty="0">
                <a:solidFill>
                  <a:srgbClr val="FF0000"/>
                </a:solidFill>
                <a:latin typeface="Calibri"/>
                <a:cs typeface="Calibri"/>
              </a:rPr>
              <a:t>new </a:t>
            </a:r>
            <a:r>
              <a:rPr sz="1100" spc="-5" dirty="0">
                <a:solidFill>
                  <a:srgbClr val="FF0000"/>
                </a:solidFill>
                <a:latin typeface="Calibri"/>
                <a:cs typeface="Calibri"/>
              </a:rPr>
              <a:t>screen- </a:t>
            </a:r>
            <a:r>
              <a:rPr sz="1100" dirty="0">
                <a:solidFill>
                  <a:srgbClr val="FF0000"/>
                </a:solidFill>
                <a:latin typeface="Calibri"/>
                <a:cs typeface="Calibri"/>
              </a:rPr>
              <a:t> </a:t>
            </a:r>
            <a:r>
              <a:rPr sz="1100" spc="-5" dirty="0">
                <a:solidFill>
                  <a:srgbClr val="FF0000"/>
                </a:solidFill>
                <a:latin typeface="Calibri"/>
                <a:cs typeface="Calibri"/>
              </a:rPr>
              <a:t>add</a:t>
            </a:r>
            <a:r>
              <a:rPr sz="1100" spc="-25" dirty="0">
                <a:solidFill>
                  <a:srgbClr val="FF0000"/>
                </a:solidFill>
                <a:latin typeface="Calibri"/>
                <a:cs typeface="Calibri"/>
              </a:rPr>
              <a:t> </a:t>
            </a:r>
            <a:r>
              <a:rPr sz="1100" spc="-5" dirty="0">
                <a:solidFill>
                  <a:srgbClr val="FF0000"/>
                </a:solidFill>
                <a:latin typeface="Calibri"/>
                <a:cs typeface="Calibri"/>
              </a:rPr>
              <a:t>how</a:t>
            </a:r>
            <a:r>
              <a:rPr sz="1100" spc="-20" dirty="0">
                <a:solidFill>
                  <a:srgbClr val="FF0000"/>
                </a:solidFill>
                <a:latin typeface="Calibri"/>
                <a:cs typeface="Calibri"/>
              </a:rPr>
              <a:t> </a:t>
            </a:r>
            <a:r>
              <a:rPr sz="1100" spc="-5" dirty="0">
                <a:solidFill>
                  <a:srgbClr val="FF0000"/>
                </a:solidFill>
                <a:latin typeface="Calibri"/>
                <a:cs typeface="Calibri"/>
              </a:rPr>
              <a:t>to</a:t>
            </a:r>
            <a:r>
              <a:rPr sz="1100" spc="-15" dirty="0">
                <a:solidFill>
                  <a:srgbClr val="FF0000"/>
                </a:solidFill>
                <a:latin typeface="Calibri"/>
                <a:cs typeface="Calibri"/>
              </a:rPr>
              <a:t> </a:t>
            </a:r>
            <a:r>
              <a:rPr sz="1100" dirty="0">
                <a:solidFill>
                  <a:srgbClr val="FF0000"/>
                </a:solidFill>
                <a:latin typeface="Calibri"/>
                <a:cs typeface="Calibri"/>
              </a:rPr>
              <a:t>save</a:t>
            </a:r>
            <a:r>
              <a:rPr sz="1100" spc="-25" dirty="0">
                <a:solidFill>
                  <a:srgbClr val="FF0000"/>
                </a:solidFill>
                <a:latin typeface="Calibri"/>
                <a:cs typeface="Calibri"/>
              </a:rPr>
              <a:t> </a:t>
            </a:r>
            <a:r>
              <a:rPr sz="1100" spc="-5" dirty="0">
                <a:solidFill>
                  <a:srgbClr val="FF0000"/>
                </a:solidFill>
                <a:latin typeface="Calibri"/>
                <a:cs typeface="Calibri"/>
              </a:rPr>
              <a:t>as </a:t>
            </a:r>
            <a:r>
              <a:rPr sz="1100" spc="-229" dirty="0">
                <a:solidFill>
                  <a:srgbClr val="FF0000"/>
                </a:solidFill>
                <a:latin typeface="Calibri"/>
                <a:cs typeface="Calibri"/>
              </a:rPr>
              <a:t> </a:t>
            </a:r>
            <a:r>
              <a:rPr sz="1100" spc="-5" dirty="0">
                <a:solidFill>
                  <a:srgbClr val="FF0000"/>
                </a:solidFill>
                <a:latin typeface="Calibri"/>
                <a:cs typeface="Calibri"/>
              </a:rPr>
              <a:t>a draft before </a:t>
            </a:r>
            <a:r>
              <a:rPr sz="1100" dirty="0">
                <a:solidFill>
                  <a:srgbClr val="FF0000"/>
                </a:solidFill>
                <a:latin typeface="Calibri"/>
                <a:cs typeface="Calibri"/>
              </a:rPr>
              <a:t> </a:t>
            </a:r>
            <a:r>
              <a:rPr sz="1100" spc="-5" dirty="0">
                <a:solidFill>
                  <a:srgbClr val="FF0000"/>
                </a:solidFill>
                <a:latin typeface="Calibri"/>
                <a:cs typeface="Calibri"/>
              </a:rPr>
              <a:t>submitting for </a:t>
            </a:r>
            <a:r>
              <a:rPr sz="1100" dirty="0">
                <a:solidFill>
                  <a:srgbClr val="FF0000"/>
                </a:solidFill>
                <a:latin typeface="Calibri"/>
                <a:cs typeface="Calibri"/>
              </a:rPr>
              <a:t> </a:t>
            </a:r>
            <a:r>
              <a:rPr sz="1100" spc="-5" dirty="0">
                <a:solidFill>
                  <a:srgbClr val="FF0000"/>
                </a:solidFill>
                <a:latin typeface="Calibri"/>
                <a:cs typeface="Calibri"/>
              </a:rPr>
              <a:t>approval</a:t>
            </a:r>
            <a:endParaRPr sz="1100">
              <a:latin typeface="Calibri"/>
              <a:cs typeface="Calibri"/>
            </a:endParaRPr>
          </a:p>
        </p:txBody>
      </p:sp>
      <p:graphicFrame>
        <p:nvGraphicFramePr>
          <p:cNvPr id="4" name="object 4"/>
          <p:cNvGraphicFramePr>
            <a:graphicFrameLocks noGrp="1"/>
          </p:cNvGraphicFramePr>
          <p:nvPr/>
        </p:nvGraphicFramePr>
        <p:xfrm>
          <a:off x="368045" y="1271777"/>
          <a:ext cx="5878830" cy="1274825"/>
        </p:xfrm>
        <a:graphic>
          <a:graphicData uri="http://schemas.openxmlformats.org/drawingml/2006/table">
            <a:tbl>
              <a:tblPr firstRow="1" bandRow="1">
                <a:tableStyleId>{2D5ABB26-0587-4C30-8999-92F81FD0307C}</a:tableStyleId>
              </a:tblPr>
              <a:tblGrid>
                <a:gridCol w="822960">
                  <a:extLst>
                    <a:ext uri="{9D8B030D-6E8A-4147-A177-3AD203B41FA5}">
                      <a16:colId xmlns:a16="http://schemas.microsoft.com/office/drawing/2014/main" val="20000"/>
                    </a:ext>
                  </a:extLst>
                </a:gridCol>
                <a:gridCol w="5055870">
                  <a:extLst>
                    <a:ext uri="{9D8B030D-6E8A-4147-A177-3AD203B41FA5}">
                      <a16:colId xmlns:a16="http://schemas.microsoft.com/office/drawing/2014/main" val="20001"/>
                    </a:ext>
                  </a:extLst>
                </a:gridCol>
              </a:tblGrid>
              <a:tr h="278892">
                <a:tc>
                  <a:txBody>
                    <a:bodyPr/>
                    <a:lstStyle/>
                    <a:p>
                      <a:pPr marR="285115" algn="r">
                        <a:lnSpc>
                          <a:spcPct val="100000"/>
                        </a:lnSpc>
                        <a:spcBef>
                          <a:spcPts val="265"/>
                        </a:spcBef>
                      </a:pPr>
                      <a:r>
                        <a:rPr sz="1100" b="1" spc="-5" dirty="0">
                          <a:latin typeface="Calibri"/>
                          <a:cs typeface="Calibri"/>
                        </a:rPr>
                        <a:t>Step</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3500">
                        <a:lnSpc>
                          <a:spcPct val="100000"/>
                        </a:lnSpc>
                        <a:spcBef>
                          <a:spcPts val="265"/>
                        </a:spcBef>
                      </a:pPr>
                      <a:r>
                        <a:rPr sz="1100" b="1" spc="-5" dirty="0">
                          <a:latin typeface="Calibri"/>
                          <a:cs typeface="Calibri"/>
                        </a:rPr>
                        <a:t>Action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995933">
                <a:tc>
                  <a:txBody>
                    <a:bodyPr/>
                    <a:lstStyle/>
                    <a:p>
                      <a:pPr marR="314325" algn="r">
                        <a:lnSpc>
                          <a:spcPct val="100000"/>
                        </a:lnSpc>
                        <a:spcBef>
                          <a:spcPts val="265"/>
                        </a:spcBef>
                      </a:pPr>
                      <a:r>
                        <a:rPr sz="1100" spc="-5" dirty="0">
                          <a:latin typeface="Calibri"/>
                          <a:cs typeface="Calibri"/>
                        </a:rPr>
                        <a:t>31.</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a:lnSpc>
                          <a:spcPct val="100000"/>
                        </a:lnSpc>
                        <a:spcBef>
                          <a:spcPts val="265"/>
                        </a:spcBef>
                      </a:pPr>
                      <a:r>
                        <a:rPr sz="1100" spc="-5" dirty="0">
                          <a:latin typeface="Calibri"/>
                          <a:cs typeface="Calibri"/>
                        </a:rPr>
                        <a:t>After saving </a:t>
                      </a:r>
                      <a:r>
                        <a:rPr sz="1100" dirty="0">
                          <a:latin typeface="Calibri"/>
                          <a:cs typeface="Calibri"/>
                        </a:rPr>
                        <a:t>as </a:t>
                      </a:r>
                      <a:r>
                        <a:rPr sz="1100" spc="-5" dirty="0">
                          <a:latin typeface="Calibri"/>
                          <a:cs typeface="Calibri"/>
                        </a:rPr>
                        <a:t>a draft,</a:t>
                      </a:r>
                      <a:r>
                        <a:rPr sz="1100" dirty="0">
                          <a:latin typeface="Calibri"/>
                          <a:cs typeface="Calibri"/>
                        </a:rPr>
                        <a:t> </a:t>
                      </a:r>
                      <a:r>
                        <a:rPr sz="1100" spc="-5" dirty="0">
                          <a:latin typeface="Calibri"/>
                          <a:cs typeface="Calibri"/>
                        </a:rPr>
                        <a:t>edit</a:t>
                      </a:r>
                      <a:r>
                        <a:rPr sz="1100" dirty="0">
                          <a:latin typeface="Calibri"/>
                          <a:cs typeface="Calibri"/>
                        </a:rPr>
                        <a:t> </a:t>
                      </a:r>
                      <a:r>
                        <a:rPr sz="1100" spc="-5" dirty="0">
                          <a:latin typeface="Calibri"/>
                          <a:cs typeface="Calibri"/>
                        </a:rPr>
                        <a:t>document</a:t>
                      </a:r>
                      <a:r>
                        <a:rPr sz="1100" spc="5" dirty="0">
                          <a:latin typeface="Calibri"/>
                          <a:cs typeface="Calibri"/>
                        </a:rPr>
                        <a:t> </a:t>
                      </a:r>
                      <a:r>
                        <a:rPr sz="1100" spc="-5" dirty="0">
                          <a:latin typeface="Calibri"/>
                          <a:cs typeface="Calibri"/>
                        </a:rPr>
                        <a:t>to</a:t>
                      </a:r>
                      <a:r>
                        <a:rPr sz="1100" dirty="0">
                          <a:latin typeface="Calibri"/>
                          <a:cs typeface="Calibri"/>
                        </a:rPr>
                        <a:t> </a:t>
                      </a:r>
                      <a:r>
                        <a:rPr sz="1100" spc="-5" dirty="0">
                          <a:latin typeface="Calibri"/>
                          <a:cs typeface="Calibri"/>
                        </a:rPr>
                        <a:t>add</a:t>
                      </a:r>
                      <a:r>
                        <a:rPr sz="1100" dirty="0">
                          <a:latin typeface="Calibri"/>
                          <a:cs typeface="Calibri"/>
                        </a:rPr>
                        <a:t> </a:t>
                      </a:r>
                      <a:r>
                        <a:rPr sz="1100" spc="-5" dirty="0">
                          <a:latin typeface="Calibri"/>
                          <a:cs typeface="Calibri"/>
                        </a:rPr>
                        <a:t>attachments.</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grpSp>
        <p:nvGrpSpPr>
          <p:cNvPr id="5" name="object 5"/>
          <p:cNvGrpSpPr/>
          <p:nvPr/>
        </p:nvGrpSpPr>
        <p:grpSpPr>
          <a:xfrm>
            <a:off x="116522" y="4122610"/>
            <a:ext cx="6876415" cy="3786504"/>
            <a:chOff x="116522" y="4122610"/>
            <a:chExt cx="6876415" cy="3786504"/>
          </a:xfrm>
        </p:grpSpPr>
        <p:pic>
          <p:nvPicPr>
            <p:cNvPr id="6" name="object 6"/>
            <p:cNvPicPr/>
            <p:nvPr/>
          </p:nvPicPr>
          <p:blipFill>
            <a:blip r:embed="rId4" cstate="print"/>
            <a:stretch>
              <a:fillRect/>
            </a:stretch>
          </p:blipFill>
          <p:spPr>
            <a:xfrm>
              <a:off x="1353185" y="6639560"/>
              <a:ext cx="784528" cy="307339"/>
            </a:xfrm>
            <a:prstGeom prst="rect">
              <a:avLst/>
            </a:prstGeom>
          </p:spPr>
        </p:pic>
        <p:pic>
          <p:nvPicPr>
            <p:cNvPr id="7" name="object 7"/>
            <p:cNvPicPr/>
            <p:nvPr/>
          </p:nvPicPr>
          <p:blipFill>
            <a:blip r:embed="rId5" cstate="print"/>
            <a:stretch>
              <a:fillRect/>
            </a:stretch>
          </p:blipFill>
          <p:spPr>
            <a:xfrm>
              <a:off x="125730" y="4132567"/>
              <a:ext cx="6857363" cy="3768635"/>
            </a:xfrm>
            <a:prstGeom prst="rect">
              <a:avLst/>
            </a:prstGeom>
          </p:spPr>
        </p:pic>
        <p:sp>
          <p:nvSpPr>
            <p:cNvPr id="8" name="object 8"/>
            <p:cNvSpPr/>
            <p:nvPr/>
          </p:nvSpPr>
          <p:spPr>
            <a:xfrm>
              <a:off x="121285" y="4127372"/>
              <a:ext cx="6866890" cy="3776979"/>
            </a:xfrm>
            <a:custGeom>
              <a:avLst/>
              <a:gdLst/>
              <a:ahLst/>
              <a:cxnLst/>
              <a:rect l="l" t="t" r="r" b="b"/>
              <a:pathLst>
                <a:path w="6866890" h="3776979">
                  <a:moveTo>
                    <a:pt x="0" y="0"/>
                  </a:moveTo>
                  <a:lnTo>
                    <a:pt x="6866890" y="0"/>
                  </a:lnTo>
                  <a:lnTo>
                    <a:pt x="6866890" y="3776421"/>
                  </a:lnTo>
                  <a:lnTo>
                    <a:pt x="0" y="3776421"/>
                  </a:lnTo>
                  <a:lnTo>
                    <a:pt x="0" y="0"/>
                  </a:lnTo>
                  <a:close/>
                </a:path>
              </a:pathLst>
            </a:custGeom>
            <a:ln w="9525">
              <a:solidFill>
                <a:srgbClr val="000000"/>
              </a:solidFill>
            </a:ln>
          </p:spPr>
          <p:txBody>
            <a:bodyPr wrap="square" lIns="0" tIns="0" rIns="0" bIns="0" rtlCol="0"/>
            <a:lstStyle/>
            <a:p>
              <a:endParaRPr/>
            </a:p>
          </p:txBody>
        </p:sp>
        <p:sp>
          <p:nvSpPr>
            <p:cNvPr id="9" name="object 9"/>
            <p:cNvSpPr/>
            <p:nvPr/>
          </p:nvSpPr>
          <p:spPr>
            <a:xfrm>
              <a:off x="6012814" y="5824461"/>
              <a:ext cx="873125" cy="342265"/>
            </a:xfrm>
            <a:custGeom>
              <a:avLst/>
              <a:gdLst/>
              <a:ahLst/>
              <a:cxnLst/>
              <a:rect l="l" t="t" r="r" b="b"/>
              <a:pathLst>
                <a:path w="873125" h="342264">
                  <a:moveTo>
                    <a:pt x="0" y="0"/>
                  </a:moveTo>
                  <a:lnTo>
                    <a:pt x="873125" y="0"/>
                  </a:lnTo>
                  <a:lnTo>
                    <a:pt x="873125" y="342011"/>
                  </a:lnTo>
                  <a:lnTo>
                    <a:pt x="0" y="342011"/>
                  </a:lnTo>
                  <a:lnTo>
                    <a:pt x="0" y="0"/>
                  </a:lnTo>
                  <a:close/>
                </a:path>
              </a:pathLst>
            </a:custGeom>
            <a:ln w="25400">
              <a:solidFill>
                <a:srgbClr val="FF0000"/>
              </a:solidFill>
            </a:ln>
          </p:spPr>
          <p:txBody>
            <a:bodyPr wrap="square" lIns="0" tIns="0" rIns="0" bIns="0" rtlCol="0"/>
            <a:lstStyle/>
            <a:p>
              <a:endParaRPr/>
            </a:p>
          </p:txBody>
        </p:sp>
      </p:grpSp>
      <p:sp>
        <p:nvSpPr>
          <p:cNvPr id="10" name="object 10"/>
          <p:cNvSpPr txBox="1"/>
          <p:nvPr/>
        </p:nvSpPr>
        <p:spPr>
          <a:xfrm>
            <a:off x="218947" y="9639363"/>
            <a:ext cx="1292860" cy="153035"/>
          </a:xfrm>
          <a:prstGeom prst="rect">
            <a:avLst/>
          </a:prstGeom>
        </p:spPr>
        <p:txBody>
          <a:bodyPr vert="horz" wrap="square" lIns="0" tIns="0" rIns="0" bIns="0" rtlCol="0">
            <a:spAutoFit/>
          </a:bodyPr>
          <a:lstStyle/>
          <a:p>
            <a:pPr marL="12700">
              <a:lnSpc>
                <a:spcPts val="1050"/>
              </a:lnSpc>
            </a:pPr>
            <a:r>
              <a:rPr sz="1000" spc="-5" dirty="0">
                <a:solidFill>
                  <a:srgbClr val="808080"/>
                </a:solidFill>
                <a:latin typeface="Calibri"/>
                <a:cs typeface="Calibri"/>
              </a:rPr>
              <a:t>LOYD,</a:t>
            </a:r>
            <a:r>
              <a:rPr sz="1000" spc="-20" dirty="0">
                <a:solidFill>
                  <a:srgbClr val="808080"/>
                </a:solidFill>
                <a:latin typeface="Calibri"/>
                <a:cs typeface="Calibri"/>
              </a:rPr>
              <a:t> </a:t>
            </a:r>
            <a:r>
              <a:rPr sz="1000" spc="-5" dirty="0">
                <a:solidFill>
                  <a:srgbClr val="808080"/>
                </a:solidFill>
                <a:latin typeface="Calibri"/>
                <a:cs typeface="Calibri"/>
              </a:rPr>
              <a:t>NORA</a:t>
            </a:r>
            <a:r>
              <a:rPr sz="1000" spc="-15" dirty="0">
                <a:solidFill>
                  <a:srgbClr val="808080"/>
                </a:solidFill>
                <a:latin typeface="Calibri"/>
                <a:cs typeface="Calibri"/>
              </a:rPr>
              <a:t> </a:t>
            </a:r>
            <a:r>
              <a:rPr sz="1000" dirty="0">
                <a:solidFill>
                  <a:srgbClr val="808080"/>
                </a:solidFill>
                <a:latin typeface="Calibri"/>
                <a:cs typeface="Calibri"/>
              </a:rPr>
              <a:t>|</a:t>
            </a:r>
            <a:r>
              <a:rPr sz="1000" spc="-20" dirty="0">
                <a:solidFill>
                  <a:srgbClr val="808080"/>
                </a:solidFill>
                <a:latin typeface="Calibri"/>
                <a:cs typeface="Calibri"/>
              </a:rPr>
              <a:t> </a:t>
            </a:r>
            <a:r>
              <a:rPr sz="1000" spc="-5" dirty="0">
                <a:solidFill>
                  <a:srgbClr val="808080"/>
                </a:solidFill>
                <a:latin typeface="Calibri"/>
                <a:cs typeface="Calibri"/>
              </a:rPr>
              <a:t>[SCHOOL]</a:t>
            </a:r>
            <a:endParaRPr sz="1000">
              <a:latin typeface="Calibri"/>
              <a:cs typeface="Calibri"/>
            </a:endParaRPr>
          </a:p>
        </p:txBody>
      </p:sp>
      <p:pic>
        <p:nvPicPr>
          <p:cNvPr id="11" name="Audio 10">
            <a:hlinkClick r:id="" action="ppaction://media"/>
            <a:extLst>
              <a:ext uri="{FF2B5EF4-FFF2-40B4-BE49-F238E27FC236}">
                <a16:creationId xmlns:a16="http://schemas.microsoft.com/office/drawing/2014/main" id="{9003A92A-36C9-4F22-BD82-052E5FF839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65"/>
    </mc:Choice>
    <mc:Fallback xmlns="">
      <p:transition spd="slow" advTm="1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62533" y="6240005"/>
          <a:ext cx="5878830" cy="1274831"/>
        </p:xfrm>
        <a:graphic>
          <a:graphicData uri="http://schemas.openxmlformats.org/drawingml/2006/table">
            <a:tbl>
              <a:tblPr firstRow="1" bandRow="1">
                <a:tableStyleId>{2D5ABB26-0587-4C30-8999-92F81FD0307C}</a:tableStyleId>
              </a:tblPr>
              <a:tblGrid>
                <a:gridCol w="822960">
                  <a:extLst>
                    <a:ext uri="{9D8B030D-6E8A-4147-A177-3AD203B41FA5}">
                      <a16:colId xmlns:a16="http://schemas.microsoft.com/office/drawing/2014/main" val="20000"/>
                    </a:ext>
                  </a:extLst>
                </a:gridCol>
                <a:gridCol w="5055870">
                  <a:extLst>
                    <a:ext uri="{9D8B030D-6E8A-4147-A177-3AD203B41FA5}">
                      <a16:colId xmlns:a16="http://schemas.microsoft.com/office/drawing/2014/main" val="20001"/>
                    </a:ext>
                  </a:extLst>
                </a:gridCol>
              </a:tblGrid>
              <a:tr h="278891">
                <a:tc>
                  <a:txBody>
                    <a:bodyPr/>
                    <a:lstStyle/>
                    <a:p>
                      <a:pPr marR="285115" algn="r">
                        <a:lnSpc>
                          <a:spcPct val="100000"/>
                        </a:lnSpc>
                        <a:spcBef>
                          <a:spcPts val="275"/>
                        </a:spcBef>
                      </a:pPr>
                      <a:r>
                        <a:rPr sz="1100" b="1" spc="-5" dirty="0">
                          <a:latin typeface="Calibri"/>
                          <a:cs typeface="Calibri"/>
                        </a:rPr>
                        <a:t>Step</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tc>
                  <a:txBody>
                    <a:bodyPr/>
                    <a:lstStyle/>
                    <a:p>
                      <a:pPr marL="63500">
                        <a:lnSpc>
                          <a:spcPct val="100000"/>
                        </a:lnSpc>
                        <a:spcBef>
                          <a:spcPts val="275"/>
                        </a:spcBef>
                      </a:pPr>
                      <a:r>
                        <a:rPr sz="1100" b="1" spc="-5" dirty="0">
                          <a:latin typeface="Calibri"/>
                          <a:cs typeface="Calibri"/>
                        </a:rPr>
                        <a:t>Action</a:t>
                      </a:r>
                      <a:endParaRPr sz="1100">
                        <a:latin typeface="Calibri"/>
                        <a:cs typeface="Calibri"/>
                      </a:endParaRPr>
                    </a:p>
                  </a:txBody>
                  <a:tcPr marL="0" marR="0" marT="349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FDFDF"/>
                    </a:solidFill>
                  </a:tcPr>
                </a:tc>
                <a:extLst>
                  <a:ext uri="{0D108BD9-81ED-4DB2-BD59-A6C34878D82A}">
                    <a16:rowId xmlns:a16="http://schemas.microsoft.com/office/drawing/2014/main" val="10000"/>
                  </a:ext>
                </a:extLst>
              </a:tr>
              <a:tr h="995940">
                <a:tc>
                  <a:txBody>
                    <a:bodyPr/>
                    <a:lstStyle/>
                    <a:p>
                      <a:pPr marR="313690" algn="r">
                        <a:lnSpc>
                          <a:spcPct val="100000"/>
                        </a:lnSpc>
                        <a:spcBef>
                          <a:spcPts val="265"/>
                        </a:spcBef>
                      </a:pPr>
                      <a:r>
                        <a:rPr sz="1100" spc="-5" dirty="0">
                          <a:latin typeface="Calibri"/>
                          <a:cs typeface="Calibri"/>
                        </a:rPr>
                        <a:t>31.</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a:lnSpc>
                          <a:spcPct val="100000"/>
                        </a:lnSpc>
                        <a:spcBef>
                          <a:spcPts val="265"/>
                        </a:spcBef>
                      </a:pPr>
                      <a:r>
                        <a:rPr sz="1100" spc="-5" dirty="0">
                          <a:latin typeface="Calibri"/>
                          <a:cs typeface="Calibri"/>
                        </a:rPr>
                        <a:t>After</a:t>
                      </a:r>
                      <a:r>
                        <a:rPr sz="1100" dirty="0">
                          <a:latin typeface="Calibri"/>
                          <a:cs typeface="Calibri"/>
                        </a:rPr>
                        <a:t> </a:t>
                      </a:r>
                      <a:r>
                        <a:rPr sz="1100" spc="-5" dirty="0">
                          <a:latin typeface="Calibri"/>
                          <a:cs typeface="Calibri"/>
                        </a:rPr>
                        <a:t>you</a:t>
                      </a:r>
                      <a:r>
                        <a:rPr sz="1100" spc="5" dirty="0">
                          <a:latin typeface="Calibri"/>
                          <a:cs typeface="Calibri"/>
                        </a:rPr>
                        <a:t> </a:t>
                      </a:r>
                      <a:r>
                        <a:rPr sz="1100" spc="-5" dirty="0">
                          <a:latin typeface="Calibri"/>
                          <a:cs typeface="Calibri"/>
                        </a:rPr>
                        <a:t>have</a:t>
                      </a:r>
                      <a:r>
                        <a:rPr sz="1100" dirty="0">
                          <a:latin typeface="Calibri"/>
                          <a:cs typeface="Calibri"/>
                        </a:rPr>
                        <a:t> </a:t>
                      </a:r>
                      <a:r>
                        <a:rPr sz="1100" spc="-5" dirty="0">
                          <a:latin typeface="Calibri"/>
                          <a:cs typeface="Calibri"/>
                        </a:rPr>
                        <a:t>submitted</a:t>
                      </a:r>
                      <a:r>
                        <a:rPr sz="1100" spc="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job</a:t>
                      </a:r>
                      <a:r>
                        <a:rPr sz="1100" dirty="0">
                          <a:latin typeface="Calibri"/>
                          <a:cs typeface="Calibri"/>
                        </a:rPr>
                        <a:t> </a:t>
                      </a:r>
                      <a:r>
                        <a:rPr sz="1100" spc="-5" dirty="0">
                          <a:latin typeface="Calibri"/>
                          <a:cs typeface="Calibri"/>
                        </a:rPr>
                        <a:t>offer</a:t>
                      </a:r>
                      <a:r>
                        <a:rPr sz="1100" spc="5" dirty="0">
                          <a:latin typeface="Calibri"/>
                          <a:cs typeface="Calibri"/>
                        </a:rPr>
                        <a:t> </a:t>
                      </a:r>
                      <a:r>
                        <a:rPr sz="1100" spc="-5" dirty="0">
                          <a:latin typeface="Calibri"/>
                          <a:cs typeface="Calibri"/>
                        </a:rPr>
                        <a:t>with</a:t>
                      </a:r>
                      <a:r>
                        <a:rPr sz="1100" dirty="0">
                          <a:latin typeface="Calibri"/>
                          <a:cs typeface="Calibri"/>
                        </a:rPr>
                        <a:t> </a:t>
                      </a:r>
                      <a:r>
                        <a:rPr sz="1100" spc="-5" dirty="0">
                          <a:latin typeface="Calibri"/>
                          <a:cs typeface="Calibri"/>
                        </a:rPr>
                        <a:t>attached</a:t>
                      </a:r>
                      <a:r>
                        <a:rPr sz="1100" dirty="0">
                          <a:latin typeface="Calibri"/>
                          <a:cs typeface="Calibri"/>
                        </a:rPr>
                        <a:t> </a:t>
                      </a:r>
                      <a:r>
                        <a:rPr sz="1100" spc="-5" dirty="0">
                          <a:latin typeface="Calibri"/>
                          <a:cs typeface="Calibri"/>
                        </a:rPr>
                        <a:t>authorization</a:t>
                      </a:r>
                      <a:r>
                        <a:rPr sz="1100" spc="5" dirty="0">
                          <a:latin typeface="Calibri"/>
                          <a:cs typeface="Calibri"/>
                        </a:rPr>
                        <a:t> </a:t>
                      </a:r>
                      <a:r>
                        <a:rPr sz="1100" spc="-5" dirty="0">
                          <a:latin typeface="Calibri"/>
                          <a:cs typeface="Calibri"/>
                        </a:rPr>
                        <a:t>form,</a:t>
                      </a:r>
                      <a:endParaRPr sz="1100">
                        <a:latin typeface="Calibri"/>
                        <a:cs typeface="Calibri"/>
                      </a:endParaRPr>
                    </a:p>
                    <a:p>
                      <a:pPr>
                        <a:lnSpc>
                          <a:spcPct val="100000"/>
                        </a:lnSpc>
                        <a:spcBef>
                          <a:spcPts val="45"/>
                        </a:spcBef>
                      </a:pPr>
                      <a:endParaRPr sz="1150">
                        <a:latin typeface="Times New Roman"/>
                        <a:cs typeface="Times New Roman"/>
                      </a:endParaRPr>
                    </a:p>
                    <a:p>
                      <a:pPr marL="63500">
                        <a:lnSpc>
                          <a:spcPct val="100000"/>
                        </a:lnSpc>
                      </a:pPr>
                      <a:r>
                        <a:rPr sz="1100" spc="-5" dirty="0">
                          <a:latin typeface="Calibri"/>
                          <a:cs typeface="Calibri"/>
                        </a:rPr>
                        <a:t>a confirmation message</a:t>
                      </a:r>
                      <a:r>
                        <a:rPr sz="1100" spc="5" dirty="0">
                          <a:latin typeface="Calibri"/>
                          <a:cs typeface="Calibri"/>
                        </a:rPr>
                        <a:t> </a:t>
                      </a:r>
                      <a:r>
                        <a:rPr sz="1100" spc="-5" dirty="0">
                          <a:latin typeface="Calibri"/>
                          <a:cs typeface="Calibri"/>
                        </a:rPr>
                        <a:t>pops up.</a:t>
                      </a:r>
                      <a:r>
                        <a:rPr sz="1100" spc="5" dirty="0">
                          <a:latin typeface="Calibri"/>
                          <a:cs typeface="Calibri"/>
                        </a:rPr>
                        <a:t> </a:t>
                      </a:r>
                      <a:r>
                        <a:rPr sz="1100" spc="-5" dirty="0">
                          <a:latin typeface="Calibri"/>
                          <a:cs typeface="Calibri"/>
                        </a:rPr>
                        <a:t>Click the </a:t>
                      </a:r>
                      <a:r>
                        <a:rPr sz="1100" b="1" spc="-5" dirty="0">
                          <a:solidFill>
                            <a:srgbClr val="782C40"/>
                          </a:solidFill>
                          <a:latin typeface="Calibri"/>
                          <a:cs typeface="Calibri"/>
                        </a:rPr>
                        <a:t>OK</a:t>
                      </a:r>
                      <a:r>
                        <a:rPr sz="1100" b="1" spc="5" dirty="0">
                          <a:solidFill>
                            <a:srgbClr val="782C40"/>
                          </a:solidFill>
                          <a:latin typeface="Calibri"/>
                          <a:cs typeface="Calibri"/>
                        </a:rPr>
                        <a:t> </a:t>
                      </a:r>
                      <a:r>
                        <a:rPr sz="1100" spc="-5" dirty="0">
                          <a:latin typeface="Calibri"/>
                          <a:cs typeface="Calibri"/>
                        </a:rPr>
                        <a:t>button.</a:t>
                      </a:r>
                      <a:endParaRPr sz="1100">
                        <a:latin typeface="Calibri"/>
                        <a:cs typeface="Calibri"/>
                      </a:endParaRPr>
                    </a:p>
                  </a:txBody>
                  <a:tcPr marL="0" marR="0" marT="336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pic>
        <p:nvPicPr>
          <p:cNvPr id="3" name="object 3"/>
          <p:cNvPicPr/>
          <p:nvPr/>
        </p:nvPicPr>
        <p:blipFill>
          <a:blip r:embed="rId4" cstate="print"/>
          <a:stretch>
            <a:fillRect/>
          </a:stretch>
        </p:blipFill>
        <p:spPr>
          <a:xfrm>
            <a:off x="368300" y="647700"/>
            <a:ext cx="5909309" cy="3482149"/>
          </a:xfrm>
          <a:prstGeom prst="rect">
            <a:avLst/>
          </a:prstGeom>
        </p:spPr>
      </p:pic>
      <p:grpSp>
        <p:nvGrpSpPr>
          <p:cNvPr id="4" name="object 4"/>
          <p:cNvGrpSpPr/>
          <p:nvPr/>
        </p:nvGrpSpPr>
        <p:grpSpPr>
          <a:xfrm>
            <a:off x="467042" y="7828115"/>
            <a:ext cx="3408045" cy="1047115"/>
            <a:chOff x="467042" y="7828115"/>
            <a:chExt cx="3408045" cy="1047115"/>
          </a:xfrm>
        </p:grpSpPr>
        <p:pic>
          <p:nvPicPr>
            <p:cNvPr id="5" name="object 5"/>
            <p:cNvPicPr/>
            <p:nvPr/>
          </p:nvPicPr>
          <p:blipFill>
            <a:blip r:embed="rId5" cstate="print"/>
            <a:stretch>
              <a:fillRect/>
            </a:stretch>
          </p:blipFill>
          <p:spPr>
            <a:xfrm>
              <a:off x="476250" y="8066417"/>
              <a:ext cx="3274758" cy="685375"/>
            </a:xfrm>
            <a:prstGeom prst="rect">
              <a:avLst/>
            </a:prstGeom>
          </p:spPr>
        </p:pic>
        <p:sp>
          <p:nvSpPr>
            <p:cNvPr id="6" name="object 6"/>
            <p:cNvSpPr/>
            <p:nvPr/>
          </p:nvSpPr>
          <p:spPr>
            <a:xfrm>
              <a:off x="471805" y="7832877"/>
              <a:ext cx="3398520" cy="1037590"/>
            </a:xfrm>
            <a:custGeom>
              <a:avLst/>
              <a:gdLst/>
              <a:ahLst/>
              <a:cxnLst/>
              <a:rect l="l" t="t" r="r" b="b"/>
              <a:pathLst>
                <a:path w="3398520" h="1037590">
                  <a:moveTo>
                    <a:pt x="0" y="0"/>
                  </a:moveTo>
                  <a:lnTo>
                    <a:pt x="3398520" y="0"/>
                  </a:lnTo>
                  <a:lnTo>
                    <a:pt x="3398520" y="1037590"/>
                  </a:lnTo>
                  <a:lnTo>
                    <a:pt x="0" y="1037590"/>
                  </a:lnTo>
                  <a:lnTo>
                    <a:pt x="0" y="0"/>
                  </a:lnTo>
                  <a:close/>
                </a:path>
              </a:pathLst>
            </a:custGeom>
            <a:ln w="9525">
              <a:solidFill>
                <a:srgbClr val="000000"/>
              </a:solidFill>
            </a:ln>
          </p:spPr>
          <p:txBody>
            <a:bodyPr wrap="square" lIns="0" tIns="0" rIns="0" bIns="0" rtlCol="0"/>
            <a:lstStyle/>
            <a:p>
              <a:endParaRPr/>
            </a:p>
          </p:txBody>
        </p:sp>
      </p:grpSp>
      <p:sp>
        <p:nvSpPr>
          <p:cNvPr id="7" name="object 7"/>
          <p:cNvSpPr txBox="1"/>
          <p:nvPr/>
        </p:nvSpPr>
        <p:spPr>
          <a:xfrm>
            <a:off x="218947" y="9639363"/>
            <a:ext cx="1292860" cy="153035"/>
          </a:xfrm>
          <a:prstGeom prst="rect">
            <a:avLst/>
          </a:prstGeom>
        </p:spPr>
        <p:txBody>
          <a:bodyPr vert="horz" wrap="square" lIns="0" tIns="0" rIns="0" bIns="0" rtlCol="0">
            <a:spAutoFit/>
          </a:bodyPr>
          <a:lstStyle/>
          <a:p>
            <a:pPr marL="12700">
              <a:lnSpc>
                <a:spcPts val="1050"/>
              </a:lnSpc>
            </a:pPr>
            <a:r>
              <a:rPr sz="1000" spc="-5" dirty="0">
                <a:solidFill>
                  <a:srgbClr val="808080"/>
                </a:solidFill>
                <a:latin typeface="Calibri"/>
                <a:cs typeface="Calibri"/>
              </a:rPr>
              <a:t>LOYD,</a:t>
            </a:r>
            <a:r>
              <a:rPr sz="1000" spc="-20" dirty="0">
                <a:solidFill>
                  <a:srgbClr val="808080"/>
                </a:solidFill>
                <a:latin typeface="Calibri"/>
                <a:cs typeface="Calibri"/>
              </a:rPr>
              <a:t> </a:t>
            </a:r>
            <a:r>
              <a:rPr sz="1000" spc="-5" dirty="0">
                <a:solidFill>
                  <a:srgbClr val="808080"/>
                </a:solidFill>
                <a:latin typeface="Calibri"/>
                <a:cs typeface="Calibri"/>
              </a:rPr>
              <a:t>NORA</a:t>
            </a:r>
            <a:r>
              <a:rPr sz="1000" spc="-15" dirty="0">
                <a:solidFill>
                  <a:srgbClr val="808080"/>
                </a:solidFill>
                <a:latin typeface="Calibri"/>
                <a:cs typeface="Calibri"/>
              </a:rPr>
              <a:t> </a:t>
            </a:r>
            <a:r>
              <a:rPr sz="1000" dirty="0">
                <a:solidFill>
                  <a:srgbClr val="808080"/>
                </a:solidFill>
                <a:latin typeface="Calibri"/>
                <a:cs typeface="Calibri"/>
              </a:rPr>
              <a:t>|</a:t>
            </a:r>
            <a:r>
              <a:rPr sz="1000" spc="-20" dirty="0">
                <a:solidFill>
                  <a:srgbClr val="808080"/>
                </a:solidFill>
                <a:latin typeface="Calibri"/>
                <a:cs typeface="Calibri"/>
              </a:rPr>
              <a:t> </a:t>
            </a:r>
            <a:r>
              <a:rPr sz="1000" spc="-5" dirty="0">
                <a:solidFill>
                  <a:srgbClr val="808080"/>
                </a:solidFill>
                <a:latin typeface="Calibri"/>
                <a:cs typeface="Calibri"/>
              </a:rPr>
              <a:t>[SCHOOL]</a:t>
            </a:r>
            <a:endParaRPr sz="1000">
              <a:latin typeface="Calibri"/>
              <a:cs typeface="Calibri"/>
            </a:endParaRPr>
          </a:p>
        </p:txBody>
      </p:sp>
      <p:pic>
        <p:nvPicPr>
          <p:cNvPr id="10" name="Audio 9">
            <a:hlinkClick r:id="" action="ppaction://media"/>
            <a:extLst>
              <a:ext uri="{FF2B5EF4-FFF2-40B4-BE49-F238E27FC236}">
                <a16:creationId xmlns:a16="http://schemas.microsoft.com/office/drawing/2014/main" id="{BD27C907-F5B1-4343-8CD2-6B5614035D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54"/>
    </mc:Choice>
    <mc:Fallback xmlns="">
      <p:transition spd="slow" advTm="9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67042" y="4987455"/>
            <a:ext cx="6876415" cy="3100705"/>
            <a:chOff x="467042" y="4987455"/>
            <a:chExt cx="6876415" cy="3100705"/>
          </a:xfrm>
        </p:grpSpPr>
        <p:pic>
          <p:nvPicPr>
            <p:cNvPr id="3" name="object 3"/>
            <p:cNvPicPr/>
            <p:nvPr/>
          </p:nvPicPr>
          <p:blipFill>
            <a:blip r:embed="rId4" cstate="print"/>
            <a:stretch>
              <a:fillRect/>
            </a:stretch>
          </p:blipFill>
          <p:spPr>
            <a:xfrm>
              <a:off x="476250" y="4997297"/>
              <a:ext cx="6857364" cy="3081650"/>
            </a:xfrm>
            <a:prstGeom prst="rect">
              <a:avLst/>
            </a:prstGeom>
          </p:spPr>
        </p:pic>
        <p:sp>
          <p:nvSpPr>
            <p:cNvPr id="4" name="object 4"/>
            <p:cNvSpPr/>
            <p:nvPr/>
          </p:nvSpPr>
          <p:spPr>
            <a:xfrm>
              <a:off x="471805" y="4992217"/>
              <a:ext cx="6866890" cy="3091180"/>
            </a:xfrm>
            <a:custGeom>
              <a:avLst/>
              <a:gdLst/>
              <a:ahLst/>
              <a:cxnLst/>
              <a:rect l="l" t="t" r="r" b="b"/>
              <a:pathLst>
                <a:path w="6866890" h="3091179">
                  <a:moveTo>
                    <a:pt x="0" y="0"/>
                  </a:moveTo>
                  <a:lnTo>
                    <a:pt x="6866890" y="0"/>
                  </a:lnTo>
                  <a:lnTo>
                    <a:pt x="6866890" y="3091180"/>
                  </a:lnTo>
                  <a:lnTo>
                    <a:pt x="0" y="3091180"/>
                  </a:lnTo>
                  <a:lnTo>
                    <a:pt x="0" y="0"/>
                  </a:lnTo>
                  <a:close/>
                </a:path>
              </a:pathLst>
            </a:custGeom>
            <a:ln w="9525">
              <a:solidFill>
                <a:srgbClr val="000000"/>
              </a:solidFill>
            </a:ln>
          </p:spPr>
          <p:txBody>
            <a:bodyPr wrap="square" lIns="0" tIns="0" rIns="0" bIns="0" rtlCol="0"/>
            <a:lstStyle/>
            <a:p>
              <a:endParaRPr/>
            </a:p>
          </p:txBody>
        </p:sp>
        <p:sp>
          <p:nvSpPr>
            <p:cNvPr id="5" name="object 5"/>
            <p:cNvSpPr/>
            <p:nvPr/>
          </p:nvSpPr>
          <p:spPr>
            <a:xfrm>
              <a:off x="891540" y="7015958"/>
              <a:ext cx="479425" cy="0"/>
            </a:xfrm>
            <a:custGeom>
              <a:avLst/>
              <a:gdLst/>
              <a:ahLst/>
              <a:cxnLst/>
              <a:rect l="l" t="t" r="r" b="b"/>
              <a:pathLst>
                <a:path w="479425">
                  <a:moveTo>
                    <a:pt x="0" y="0"/>
                  </a:moveTo>
                  <a:lnTo>
                    <a:pt x="479425" y="0"/>
                  </a:lnTo>
                </a:path>
              </a:pathLst>
            </a:custGeom>
            <a:ln w="45085">
              <a:solidFill>
                <a:srgbClr val="FFFFFF"/>
              </a:solidFill>
            </a:ln>
          </p:spPr>
          <p:txBody>
            <a:bodyPr wrap="square" lIns="0" tIns="0" rIns="0" bIns="0" rtlCol="0"/>
            <a:lstStyle/>
            <a:p>
              <a:endParaRPr/>
            </a:p>
          </p:txBody>
        </p:sp>
        <p:sp>
          <p:nvSpPr>
            <p:cNvPr id="6" name="object 6"/>
            <p:cNvSpPr/>
            <p:nvPr/>
          </p:nvSpPr>
          <p:spPr>
            <a:xfrm>
              <a:off x="891540" y="6993102"/>
              <a:ext cx="479425" cy="45085"/>
            </a:xfrm>
            <a:custGeom>
              <a:avLst/>
              <a:gdLst/>
              <a:ahLst/>
              <a:cxnLst/>
              <a:rect l="l" t="t" r="r" b="b"/>
              <a:pathLst>
                <a:path w="479425" h="45084">
                  <a:moveTo>
                    <a:pt x="0" y="0"/>
                  </a:moveTo>
                  <a:lnTo>
                    <a:pt x="479425" y="0"/>
                  </a:lnTo>
                  <a:lnTo>
                    <a:pt x="479425" y="45084"/>
                  </a:lnTo>
                  <a:lnTo>
                    <a:pt x="0" y="45084"/>
                  </a:lnTo>
                  <a:lnTo>
                    <a:pt x="0" y="0"/>
                  </a:lnTo>
                  <a:close/>
                </a:path>
              </a:pathLst>
            </a:custGeom>
            <a:ln w="25400">
              <a:solidFill>
                <a:srgbClr val="FFFFFF"/>
              </a:solidFill>
            </a:ln>
          </p:spPr>
          <p:txBody>
            <a:bodyPr wrap="square" lIns="0" tIns="0" rIns="0" bIns="0" rtlCol="0"/>
            <a:lstStyle/>
            <a:p>
              <a:endParaRPr/>
            </a:p>
          </p:txBody>
        </p:sp>
        <p:sp>
          <p:nvSpPr>
            <p:cNvPr id="7" name="object 7"/>
            <p:cNvSpPr/>
            <p:nvPr/>
          </p:nvSpPr>
          <p:spPr>
            <a:xfrm>
              <a:off x="2439669" y="6368897"/>
              <a:ext cx="470534" cy="203200"/>
            </a:xfrm>
            <a:custGeom>
              <a:avLst/>
              <a:gdLst/>
              <a:ahLst/>
              <a:cxnLst/>
              <a:rect l="l" t="t" r="r" b="b"/>
              <a:pathLst>
                <a:path w="470535" h="203200">
                  <a:moveTo>
                    <a:pt x="0" y="0"/>
                  </a:moveTo>
                  <a:lnTo>
                    <a:pt x="470534" y="0"/>
                  </a:lnTo>
                  <a:lnTo>
                    <a:pt x="470534" y="203200"/>
                  </a:lnTo>
                  <a:lnTo>
                    <a:pt x="0" y="203200"/>
                  </a:lnTo>
                  <a:lnTo>
                    <a:pt x="0" y="0"/>
                  </a:lnTo>
                  <a:close/>
                </a:path>
              </a:pathLst>
            </a:custGeom>
            <a:ln w="25400">
              <a:solidFill>
                <a:srgbClr val="FF0000"/>
              </a:solidFill>
            </a:ln>
          </p:spPr>
          <p:txBody>
            <a:bodyPr wrap="square" lIns="0" tIns="0" rIns="0" bIns="0" rtlCol="0"/>
            <a:lstStyle/>
            <a:p>
              <a:endParaRPr/>
            </a:p>
          </p:txBody>
        </p:sp>
      </p:grpSp>
      <p:graphicFrame>
        <p:nvGraphicFramePr>
          <p:cNvPr id="8" name="object 8"/>
          <p:cNvGraphicFramePr>
            <a:graphicFrameLocks noGrp="1"/>
          </p:cNvGraphicFramePr>
          <p:nvPr/>
        </p:nvGraphicFramePr>
        <p:xfrm>
          <a:off x="459486" y="622554"/>
          <a:ext cx="5809615" cy="4139945"/>
        </p:xfrm>
        <a:graphic>
          <a:graphicData uri="http://schemas.openxmlformats.org/drawingml/2006/table">
            <a:tbl>
              <a:tblPr firstRow="1" bandRow="1">
                <a:tableStyleId>{2D5ABB26-0587-4C30-8999-92F81FD0307C}</a:tableStyleId>
              </a:tblPr>
              <a:tblGrid>
                <a:gridCol w="822960">
                  <a:extLst>
                    <a:ext uri="{9D8B030D-6E8A-4147-A177-3AD203B41FA5}">
                      <a16:colId xmlns:a16="http://schemas.microsoft.com/office/drawing/2014/main" val="20000"/>
                    </a:ext>
                  </a:extLst>
                </a:gridCol>
                <a:gridCol w="4986655">
                  <a:extLst>
                    <a:ext uri="{9D8B030D-6E8A-4147-A177-3AD203B41FA5}">
                      <a16:colId xmlns:a16="http://schemas.microsoft.com/office/drawing/2014/main" val="20001"/>
                    </a:ext>
                  </a:extLst>
                </a:gridCol>
              </a:tblGrid>
              <a:tr h="312420">
                <a:tc>
                  <a:txBody>
                    <a:bodyPr/>
                    <a:lstStyle/>
                    <a:p>
                      <a:pPr marR="287655" algn="r">
                        <a:lnSpc>
                          <a:spcPct val="100000"/>
                        </a:lnSpc>
                        <a:spcBef>
                          <a:spcPts val="235"/>
                        </a:spcBef>
                      </a:pPr>
                      <a:r>
                        <a:rPr sz="1100" b="1" spc="-5" dirty="0">
                          <a:latin typeface="Calibri"/>
                          <a:cs typeface="Calibri"/>
                        </a:rPr>
                        <a:t>Step</a:t>
                      </a:r>
                      <a:endParaRPr sz="1100">
                        <a:latin typeface="Calibri"/>
                        <a:cs typeface="Calibri"/>
                      </a:endParaRPr>
                    </a:p>
                  </a:txBody>
                  <a:tcPr marL="0" marR="0" marT="29845" marB="0">
                    <a:lnL w="6350">
                      <a:solidFill>
                        <a:srgbClr val="000000"/>
                      </a:solidFill>
                      <a:prstDash val="solid"/>
                    </a:lnL>
                    <a:lnR w="6350">
                      <a:solidFill>
                        <a:srgbClr val="000000"/>
                      </a:solidFill>
                      <a:prstDash val="solid"/>
                    </a:lnR>
                    <a:lnT w="6350">
                      <a:solidFill>
                        <a:srgbClr val="000000"/>
                      </a:solidFill>
                      <a:prstDash val="solid"/>
                    </a:lnT>
                    <a:solidFill>
                      <a:srgbClr val="DFDFDF"/>
                    </a:solidFill>
                  </a:tcPr>
                </a:tc>
                <a:tc>
                  <a:txBody>
                    <a:bodyPr/>
                    <a:lstStyle/>
                    <a:p>
                      <a:pPr marL="63500">
                        <a:lnSpc>
                          <a:spcPct val="100000"/>
                        </a:lnSpc>
                        <a:spcBef>
                          <a:spcPts val="235"/>
                        </a:spcBef>
                      </a:pPr>
                      <a:r>
                        <a:rPr sz="1100" b="1" spc="-5" dirty="0">
                          <a:latin typeface="Calibri"/>
                          <a:cs typeface="Calibri"/>
                        </a:rPr>
                        <a:t>Action</a:t>
                      </a:r>
                      <a:endParaRPr sz="1100">
                        <a:latin typeface="Calibri"/>
                        <a:cs typeface="Calibri"/>
                      </a:endParaRPr>
                    </a:p>
                  </a:txBody>
                  <a:tcPr marL="0" marR="0" marT="29845" marB="0">
                    <a:lnL w="6350">
                      <a:solidFill>
                        <a:srgbClr val="000000"/>
                      </a:solidFill>
                      <a:prstDash val="solid"/>
                    </a:lnL>
                    <a:lnR w="6350">
                      <a:solidFill>
                        <a:srgbClr val="000000"/>
                      </a:solidFill>
                      <a:prstDash val="solid"/>
                    </a:lnR>
                    <a:lnT w="6350">
                      <a:solidFill>
                        <a:srgbClr val="000000"/>
                      </a:solidFill>
                      <a:prstDash val="solid"/>
                    </a:lnT>
                    <a:solidFill>
                      <a:srgbClr val="DFDFDF"/>
                    </a:solidFill>
                  </a:tcPr>
                </a:tc>
                <a:extLst>
                  <a:ext uri="{0D108BD9-81ED-4DB2-BD59-A6C34878D82A}">
                    <a16:rowId xmlns:a16="http://schemas.microsoft.com/office/drawing/2014/main" val="10000"/>
                  </a:ext>
                </a:extLst>
              </a:tr>
              <a:tr h="3827525">
                <a:tc>
                  <a:txBody>
                    <a:bodyPr/>
                    <a:lstStyle/>
                    <a:p>
                      <a:pPr marR="316230" algn="r">
                        <a:lnSpc>
                          <a:spcPct val="100000"/>
                        </a:lnSpc>
                        <a:spcBef>
                          <a:spcPts val="40"/>
                        </a:spcBef>
                      </a:pPr>
                      <a:r>
                        <a:rPr sz="1100" spc="-5" dirty="0">
                          <a:latin typeface="Calibri"/>
                          <a:cs typeface="Calibri"/>
                        </a:rPr>
                        <a:t>32.</a:t>
                      </a:r>
                      <a:endParaRPr sz="1100">
                        <a:latin typeface="Calibri"/>
                        <a:cs typeface="Calibri"/>
                      </a:endParaRPr>
                    </a:p>
                  </a:txBody>
                  <a:tcPr marL="0" marR="0" marT="5080"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marL="63500">
                        <a:lnSpc>
                          <a:spcPct val="100000"/>
                        </a:lnSpc>
                        <a:spcBef>
                          <a:spcPts val="40"/>
                        </a:spcBef>
                      </a:pPr>
                      <a:r>
                        <a:rPr sz="1100" spc="-5" dirty="0">
                          <a:latin typeface="Calibri"/>
                          <a:cs typeface="Calibri"/>
                        </a:rPr>
                        <a:t>Navigate</a:t>
                      </a:r>
                      <a:r>
                        <a:rPr sz="1100" dirty="0">
                          <a:latin typeface="Calibri"/>
                          <a:cs typeface="Calibri"/>
                        </a:rPr>
                        <a:t> </a:t>
                      </a:r>
                      <a:r>
                        <a:rPr sz="1100" spc="-5" dirty="0">
                          <a:latin typeface="Calibri"/>
                          <a:cs typeface="Calibri"/>
                        </a:rPr>
                        <a:t>to</a:t>
                      </a:r>
                      <a:r>
                        <a:rPr sz="1100" spc="5" dirty="0">
                          <a:latin typeface="Calibri"/>
                          <a:cs typeface="Calibri"/>
                        </a:rPr>
                        <a:t> </a:t>
                      </a:r>
                      <a:r>
                        <a:rPr sz="1100" spc="-5" dirty="0">
                          <a:latin typeface="Calibri"/>
                          <a:cs typeface="Calibri"/>
                        </a:rPr>
                        <a:t>the</a:t>
                      </a:r>
                      <a:r>
                        <a:rPr sz="1100" dirty="0">
                          <a:latin typeface="Calibri"/>
                          <a:cs typeface="Calibri"/>
                        </a:rPr>
                        <a:t> </a:t>
                      </a:r>
                      <a:r>
                        <a:rPr sz="1100" b="1" spc="-5" dirty="0">
                          <a:solidFill>
                            <a:srgbClr val="782C40"/>
                          </a:solidFill>
                          <a:latin typeface="Calibri"/>
                          <a:cs typeface="Calibri"/>
                        </a:rPr>
                        <a:t>Approvals</a:t>
                      </a:r>
                      <a:r>
                        <a:rPr sz="1100" b="1" spc="5" dirty="0">
                          <a:solidFill>
                            <a:srgbClr val="782C40"/>
                          </a:solidFill>
                          <a:latin typeface="Calibri"/>
                          <a:cs typeface="Calibri"/>
                        </a:rPr>
                        <a:t> </a:t>
                      </a:r>
                      <a:r>
                        <a:rPr sz="1100" spc="-5" dirty="0">
                          <a:latin typeface="Calibri"/>
                          <a:cs typeface="Calibri"/>
                        </a:rPr>
                        <a:t>tab</a:t>
                      </a:r>
                      <a:r>
                        <a:rPr sz="1100" spc="5" dirty="0">
                          <a:latin typeface="Calibri"/>
                          <a:cs typeface="Calibri"/>
                        </a:rPr>
                        <a:t> </a:t>
                      </a:r>
                      <a:r>
                        <a:rPr sz="1100" spc="-5" dirty="0">
                          <a:latin typeface="Calibri"/>
                          <a:cs typeface="Calibri"/>
                        </a:rPr>
                        <a:t>to</a:t>
                      </a:r>
                      <a:r>
                        <a:rPr sz="1100" spc="5" dirty="0">
                          <a:latin typeface="Calibri"/>
                          <a:cs typeface="Calibri"/>
                        </a:rPr>
                        <a:t> </a:t>
                      </a:r>
                      <a:r>
                        <a:rPr sz="1100" spc="-5" dirty="0">
                          <a:latin typeface="Calibri"/>
                          <a:cs typeface="Calibri"/>
                        </a:rPr>
                        <a:t>review</a:t>
                      </a:r>
                      <a:r>
                        <a:rPr sz="1100" dirty="0">
                          <a:latin typeface="Calibri"/>
                          <a:cs typeface="Calibri"/>
                        </a:rPr>
                        <a:t> </a:t>
                      </a:r>
                      <a:r>
                        <a:rPr sz="1100" spc="-5" dirty="0">
                          <a:latin typeface="Calibri"/>
                          <a:cs typeface="Calibri"/>
                        </a:rPr>
                        <a:t>the</a:t>
                      </a:r>
                      <a:r>
                        <a:rPr sz="1100" spc="5" dirty="0">
                          <a:latin typeface="Calibri"/>
                          <a:cs typeface="Calibri"/>
                        </a:rPr>
                        <a:t> </a:t>
                      </a:r>
                      <a:r>
                        <a:rPr sz="1100" spc="-5" dirty="0">
                          <a:latin typeface="Calibri"/>
                          <a:cs typeface="Calibri"/>
                        </a:rPr>
                        <a:t>status</a:t>
                      </a:r>
                      <a:r>
                        <a:rPr sz="1100" spc="10" dirty="0">
                          <a:latin typeface="Calibri"/>
                          <a:cs typeface="Calibri"/>
                        </a:rPr>
                        <a:t> </a:t>
                      </a:r>
                      <a:r>
                        <a:rPr sz="1100" spc="-5" dirty="0">
                          <a:latin typeface="Calibri"/>
                          <a:cs typeface="Calibri"/>
                        </a:rPr>
                        <a:t>of</a:t>
                      </a:r>
                      <a:r>
                        <a:rPr sz="110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job</a:t>
                      </a:r>
                      <a:r>
                        <a:rPr sz="1100" spc="5" dirty="0">
                          <a:latin typeface="Calibri"/>
                          <a:cs typeface="Calibri"/>
                        </a:rPr>
                        <a:t> </a:t>
                      </a:r>
                      <a:r>
                        <a:rPr sz="1100" spc="-5" dirty="0">
                          <a:latin typeface="Calibri"/>
                          <a:cs typeface="Calibri"/>
                        </a:rPr>
                        <a:t>offer in</a:t>
                      </a:r>
                      <a:r>
                        <a:rPr sz="1100" spc="5" dirty="0">
                          <a:latin typeface="Calibri"/>
                          <a:cs typeface="Calibri"/>
                        </a:rPr>
                        <a:t> </a:t>
                      </a:r>
                      <a:r>
                        <a:rPr sz="1100" spc="-5" dirty="0">
                          <a:latin typeface="Calibri"/>
                          <a:cs typeface="Calibri"/>
                        </a:rPr>
                        <a:t>the</a:t>
                      </a:r>
                      <a:r>
                        <a:rPr sz="1100" spc="5" dirty="0">
                          <a:latin typeface="Calibri"/>
                          <a:cs typeface="Calibri"/>
                        </a:rPr>
                        <a:t> </a:t>
                      </a:r>
                      <a:r>
                        <a:rPr sz="1100" spc="-5" dirty="0">
                          <a:latin typeface="Calibri"/>
                          <a:cs typeface="Calibri"/>
                        </a:rPr>
                        <a:t>workflow.</a:t>
                      </a:r>
                      <a:endParaRPr sz="1100">
                        <a:latin typeface="Calibri"/>
                        <a:cs typeface="Calibri"/>
                      </a:endParaRPr>
                    </a:p>
                    <a:p>
                      <a:pPr>
                        <a:lnSpc>
                          <a:spcPct val="100000"/>
                        </a:lnSpc>
                        <a:spcBef>
                          <a:spcPts val="15"/>
                        </a:spcBef>
                      </a:pPr>
                      <a:endParaRPr sz="1150">
                        <a:latin typeface="Times New Roman"/>
                        <a:cs typeface="Times New Roman"/>
                      </a:endParaRPr>
                    </a:p>
                    <a:p>
                      <a:pPr marL="66040" marR="61594">
                        <a:lnSpc>
                          <a:spcPct val="101800"/>
                        </a:lnSpc>
                      </a:pPr>
                      <a:r>
                        <a:rPr sz="1100" spc="-5" dirty="0">
                          <a:latin typeface="Calibri"/>
                          <a:cs typeface="Calibri"/>
                        </a:rPr>
                        <a:t>To</a:t>
                      </a:r>
                      <a:r>
                        <a:rPr sz="1100" spc="5" dirty="0">
                          <a:latin typeface="Calibri"/>
                          <a:cs typeface="Calibri"/>
                        </a:rPr>
                        <a:t> </a:t>
                      </a:r>
                      <a:r>
                        <a:rPr sz="1100" spc="-5" dirty="0">
                          <a:latin typeface="Calibri"/>
                          <a:cs typeface="Calibri"/>
                        </a:rPr>
                        <a:t>insert</a:t>
                      </a:r>
                      <a:r>
                        <a:rPr sz="1100" spc="10" dirty="0">
                          <a:latin typeface="Calibri"/>
                          <a:cs typeface="Calibri"/>
                        </a:rPr>
                        <a:t> </a:t>
                      </a:r>
                      <a:r>
                        <a:rPr sz="1100" spc="-5" dirty="0">
                          <a:latin typeface="Calibri"/>
                          <a:cs typeface="Calibri"/>
                        </a:rPr>
                        <a:t>an</a:t>
                      </a:r>
                      <a:r>
                        <a:rPr sz="1100" dirty="0">
                          <a:latin typeface="Calibri"/>
                          <a:cs typeface="Calibri"/>
                        </a:rPr>
                        <a:t> </a:t>
                      </a:r>
                      <a:r>
                        <a:rPr sz="1100" spc="-5" dirty="0">
                          <a:latin typeface="Calibri"/>
                          <a:cs typeface="Calibri"/>
                        </a:rPr>
                        <a:t>additional</a:t>
                      </a:r>
                      <a:r>
                        <a:rPr sz="1100" spc="10" dirty="0">
                          <a:latin typeface="Calibri"/>
                          <a:cs typeface="Calibri"/>
                        </a:rPr>
                        <a:t> </a:t>
                      </a:r>
                      <a:r>
                        <a:rPr sz="1100" spc="-5" dirty="0">
                          <a:latin typeface="Calibri"/>
                          <a:cs typeface="Calibri"/>
                        </a:rPr>
                        <a:t>approver,</a:t>
                      </a:r>
                      <a:r>
                        <a:rPr sz="1100" dirty="0">
                          <a:latin typeface="Calibri"/>
                          <a:cs typeface="Calibri"/>
                        </a:rPr>
                        <a:t> </a:t>
                      </a:r>
                      <a:r>
                        <a:rPr sz="1100" spc="-5" dirty="0">
                          <a:latin typeface="Calibri"/>
                          <a:cs typeface="Calibri"/>
                        </a:rPr>
                        <a:t>click</a:t>
                      </a:r>
                      <a:r>
                        <a:rPr sz="1100" spc="1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plus</a:t>
                      </a:r>
                      <a:r>
                        <a:rPr sz="1100" spc="15" dirty="0">
                          <a:latin typeface="Calibri"/>
                          <a:cs typeface="Calibri"/>
                        </a:rPr>
                        <a:t> </a:t>
                      </a:r>
                      <a:r>
                        <a:rPr sz="1100" spc="-5" dirty="0">
                          <a:latin typeface="Calibri"/>
                          <a:cs typeface="Calibri"/>
                        </a:rPr>
                        <a:t>sign</a:t>
                      </a:r>
                      <a:r>
                        <a:rPr sz="1100" dirty="0">
                          <a:latin typeface="Calibri"/>
                          <a:cs typeface="Calibri"/>
                        </a:rPr>
                        <a:t> at</a:t>
                      </a:r>
                      <a:r>
                        <a:rPr sz="1100" spc="10" dirty="0">
                          <a:latin typeface="Calibri"/>
                          <a:cs typeface="Calibri"/>
                        </a:rPr>
                        <a:t> </a:t>
                      </a:r>
                      <a:r>
                        <a:rPr sz="1100" spc="-5" dirty="0">
                          <a:latin typeface="Calibri"/>
                          <a:cs typeface="Calibri"/>
                        </a:rPr>
                        <a:t>the</a:t>
                      </a:r>
                      <a:r>
                        <a:rPr sz="1100" spc="5" dirty="0">
                          <a:latin typeface="Calibri"/>
                          <a:cs typeface="Calibri"/>
                        </a:rPr>
                        <a:t> </a:t>
                      </a:r>
                      <a:r>
                        <a:rPr sz="1100" spc="-5" dirty="0">
                          <a:latin typeface="Calibri"/>
                          <a:cs typeface="Calibri"/>
                        </a:rPr>
                        <a:t>desired</a:t>
                      </a:r>
                      <a:r>
                        <a:rPr sz="1100" spc="10" dirty="0">
                          <a:latin typeface="Calibri"/>
                          <a:cs typeface="Calibri"/>
                        </a:rPr>
                        <a:t> </a:t>
                      </a:r>
                      <a:r>
                        <a:rPr sz="1100" spc="-5" dirty="0">
                          <a:latin typeface="Calibri"/>
                          <a:cs typeface="Calibri"/>
                        </a:rPr>
                        <a:t>point,</a:t>
                      </a:r>
                      <a:r>
                        <a:rPr sz="1100" dirty="0">
                          <a:latin typeface="Calibri"/>
                          <a:cs typeface="Calibri"/>
                        </a:rPr>
                        <a:t> </a:t>
                      </a:r>
                      <a:r>
                        <a:rPr sz="1100" spc="-5" dirty="0">
                          <a:latin typeface="Calibri"/>
                          <a:cs typeface="Calibri"/>
                        </a:rPr>
                        <a:t>ensuring</a:t>
                      </a:r>
                      <a:r>
                        <a:rPr sz="1100" spc="5" dirty="0">
                          <a:latin typeface="Calibri"/>
                          <a:cs typeface="Calibri"/>
                        </a:rPr>
                        <a:t> </a:t>
                      </a:r>
                      <a:r>
                        <a:rPr sz="1100" spc="-5" dirty="0">
                          <a:latin typeface="Calibri"/>
                          <a:cs typeface="Calibri"/>
                        </a:rPr>
                        <a:t>that </a:t>
                      </a:r>
                      <a:r>
                        <a:rPr sz="1100" spc="-23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FWS</a:t>
                      </a:r>
                      <a:r>
                        <a:rPr sz="1100" spc="5" dirty="0">
                          <a:latin typeface="Calibri"/>
                          <a:cs typeface="Calibri"/>
                        </a:rPr>
                        <a:t> </a:t>
                      </a:r>
                      <a:r>
                        <a:rPr sz="1100" spc="-5" dirty="0">
                          <a:latin typeface="Calibri"/>
                          <a:cs typeface="Calibri"/>
                        </a:rPr>
                        <a:t>Recruiter</a:t>
                      </a:r>
                      <a:r>
                        <a:rPr sz="1100" dirty="0">
                          <a:latin typeface="Calibri"/>
                          <a:cs typeface="Calibri"/>
                        </a:rPr>
                        <a:t> </a:t>
                      </a:r>
                      <a:r>
                        <a:rPr sz="1100" spc="-5" dirty="0">
                          <a:latin typeface="Calibri"/>
                          <a:cs typeface="Calibri"/>
                        </a:rPr>
                        <a:t>is</a:t>
                      </a:r>
                      <a:r>
                        <a:rPr sz="1100" spc="10" dirty="0">
                          <a:latin typeface="Calibri"/>
                          <a:cs typeface="Calibri"/>
                        </a:rPr>
                        <a:t> </a:t>
                      </a:r>
                      <a:r>
                        <a:rPr sz="1100" spc="-5" dirty="0">
                          <a:latin typeface="Calibri"/>
                          <a:cs typeface="Calibri"/>
                        </a:rPr>
                        <a:t>listed</a:t>
                      </a:r>
                      <a:r>
                        <a:rPr sz="1100" spc="5" dirty="0">
                          <a:latin typeface="Calibri"/>
                          <a:cs typeface="Calibri"/>
                        </a:rPr>
                        <a:t> </a:t>
                      </a:r>
                      <a:r>
                        <a:rPr sz="1100" spc="-5" dirty="0">
                          <a:latin typeface="Calibri"/>
                          <a:cs typeface="Calibri"/>
                        </a:rPr>
                        <a:t>last.</a:t>
                      </a:r>
                      <a:r>
                        <a:rPr sz="1100" spc="10" dirty="0">
                          <a:latin typeface="Calibri"/>
                          <a:cs typeface="Calibri"/>
                        </a:rPr>
                        <a:t> </a:t>
                      </a:r>
                      <a:r>
                        <a:rPr sz="1100" spc="-5" dirty="0">
                          <a:latin typeface="Calibri"/>
                          <a:cs typeface="Calibri"/>
                        </a:rPr>
                        <a:t>Approval</a:t>
                      </a:r>
                      <a:r>
                        <a:rPr sz="1100" dirty="0">
                          <a:latin typeface="Calibri"/>
                          <a:cs typeface="Calibri"/>
                        </a:rPr>
                        <a:t> </a:t>
                      </a:r>
                      <a:r>
                        <a:rPr sz="1100" spc="-5" dirty="0">
                          <a:latin typeface="Calibri"/>
                          <a:cs typeface="Calibri"/>
                        </a:rPr>
                        <a:t>goes</a:t>
                      </a:r>
                      <a:r>
                        <a:rPr sz="1100" dirty="0">
                          <a:latin typeface="Calibri"/>
                          <a:cs typeface="Calibri"/>
                        </a:rPr>
                        <a:t> </a:t>
                      </a:r>
                      <a:r>
                        <a:rPr sz="1100" spc="-5" dirty="0">
                          <a:latin typeface="Calibri"/>
                          <a:cs typeface="Calibri"/>
                        </a:rPr>
                        <a:t>to</a:t>
                      </a:r>
                      <a:r>
                        <a:rPr sz="1100" spc="5" dirty="0">
                          <a:latin typeface="Calibri"/>
                          <a:cs typeface="Calibri"/>
                        </a:rPr>
                        <a:t> </a:t>
                      </a:r>
                      <a:r>
                        <a:rPr sz="1100" dirty="0">
                          <a:latin typeface="Calibri"/>
                          <a:cs typeface="Calibri"/>
                        </a:rPr>
                        <a:t>Dept.</a:t>
                      </a:r>
                      <a:r>
                        <a:rPr sz="1100" spc="-5" dirty="0">
                          <a:latin typeface="Calibri"/>
                          <a:cs typeface="Calibri"/>
                        </a:rPr>
                        <a:t> Manger/Background</a:t>
                      </a:r>
                      <a:r>
                        <a:rPr sz="1100" dirty="0">
                          <a:latin typeface="Calibri"/>
                          <a:cs typeface="Calibri"/>
                        </a:rPr>
                        <a:t> </a:t>
                      </a:r>
                      <a:r>
                        <a:rPr sz="1100" spc="-5" dirty="0">
                          <a:latin typeface="Calibri"/>
                          <a:cs typeface="Calibri"/>
                        </a:rPr>
                        <a:t>Check </a:t>
                      </a:r>
                      <a:r>
                        <a:rPr sz="1100" dirty="0">
                          <a:latin typeface="Calibri"/>
                          <a:cs typeface="Calibri"/>
                        </a:rPr>
                        <a:t> </a:t>
                      </a:r>
                      <a:r>
                        <a:rPr sz="1100" spc="-5" dirty="0">
                          <a:latin typeface="Calibri"/>
                          <a:cs typeface="Calibri"/>
                        </a:rPr>
                        <a:t>Approver/FWS</a:t>
                      </a:r>
                      <a:r>
                        <a:rPr sz="1100" spc="-10" dirty="0">
                          <a:latin typeface="Calibri"/>
                          <a:cs typeface="Calibri"/>
                        </a:rPr>
                        <a:t> </a:t>
                      </a:r>
                      <a:r>
                        <a:rPr sz="1100" spc="-5" dirty="0">
                          <a:latin typeface="Calibri"/>
                          <a:cs typeface="Calibri"/>
                        </a:rPr>
                        <a:t>Recruiter.</a:t>
                      </a:r>
                      <a:endParaRPr sz="1100">
                        <a:latin typeface="Calibri"/>
                        <a:cs typeface="Calibri"/>
                      </a:endParaRPr>
                    </a:p>
                    <a:p>
                      <a:pPr>
                        <a:lnSpc>
                          <a:spcPct val="100000"/>
                        </a:lnSpc>
                        <a:spcBef>
                          <a:spcPts val="30"/>
                        </a:spcBef>
                      </a:pPr>
                      <a:endParaRPr sz="1200">
                        <a:latin typeface="Times New Roman"/>
                        <a:cs typeface="Times New Roman"/>
                      </a:endParaRPr>
                    </a:p>
                    <a:p>
                      <a:pPr marL="66675" marR="250190">
                        <a:lnSpc>
                          <a:spcPts val="1260"/>
                        </a:lnSpc>
                      </a:pPr>
                      <a:r>
                        <a:rPr sz="1100" b="1" spc="-5" dirty="0">
                          <a:latin typeface="Calibri"/>
                          <a:cs typeface="Calibri"/>
                        </a:rPr>
                        <a:t>NOTE:</a:t>
                      </a:r>
                      <a:r>
                        <a:rPr sz="1100" b="1" dirty="0">
                          <a:latin typeface="Calibri"/>
                          <a:cs typeface="Calibri"/>
                        </a:rPr>
                        <a:t> </a:t>
                      </a:r>
                      <a:r>
                        <a:rPr sz="1100" spc="-5" dirty="0">
                          <a:latin typeface="Calibri"/>
                          <a:cs typeface="Calibri"/>
                        </a:rPr>
                        <a:t>To</a:t>
                      </a:r>
                      <a:r>
                        <a:rPr sz="1100" spc="5" dirty="0">
                          <a:latin typeface="Calibri"/>
                          <a:cs typeface="Calibri"/>
                        </a:rPr>
                        <a:t> </a:t>
                      </a:r>
                      <a:r>
                        <a:rPr sz="1100" spc="-5" dirty="0">
                          <a:latin typeface="Calibri"/>
                          <a:cs typeface="Calibri"/>
                        </a:rPr>
                        <a:t>check</a:t>
                      </a:r>
                      <a:r>
                        <a:rPr sz="1100" spc="5"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status</a:t>
                      </a:r>
                      <a:r>
                        <a:rPr sz="1100" spc="10" dirty="0">
                          <a:latin typeface="Calibri"/>
                          <a:cs typeface="Calibri"/>
                        </a:rPr>
                        <a:t> </a:t>
                      </a:r>
                      <a:r>
                        <a:rPr sz="1100" spc="-5" dirty="0">
                          <a:latin typeface="Calibri"/>
                          <a:cs typeface="Calibri"/>
                        </a:rPr>
                        <a:t>of</a:t>
                      </a:r>
                      <a:r>
                        <a:rPr sz="1100" dirty="0">
                          <a:latin typeface="Calibri"/>
                          <a:cs typeface="Calibri"/>
                        </a:rPr>
                        <a:t> </a:t>
                      </a:r>
                      <a:r>
                        <a:rPr sz="1100" spc="-5" dirty="0">
                          <a:latin typeface="Calibri"/>
                          <a:cs typeface="Calibri"/>
                        </a:rPr>
                        <a:t>a</a:t>
                      </a:r>
                      <a:r>
                        <a:rPr sz="1100" dirty="0">
                          <a:latin typeface="Calibri"/>
                          <a:cs typeface="Calibri"/>
                        </a:rPr>
                        <a:t> </a:t>
                      </a:r>
                      <a:r>
                        <a:rPr sz="1100" spc="-5" dirty="0">
                          <a:latin typeface="Calibri"/>
                          <a:cs typeface="Calibri"/>
                        </a:rPr>
                        <a:t>job offer,</a:t>
                      </a:r>
                      <a:r>
                        <a:rPr sz="1100" dirty="0">
                          <a:latin typeface="Calibri"/>
                          <a:cs typeface="Calibri"/>
                        </a:rPr>
                        <a:t> </a:t>
                      </a:r>
                      <a:r>
                        <a:rPr sz="1100" spc="-5" dirty="0">
                          <a:latin typeface="Calibri"/>
                          <a:cs typeface="Calibri"/>
                        </a:rPr>
                        <a:t>go</a:t>
                      </a:r>
                      <a:r>
                        <a:rPr sz="1100" spc="5" dirty="0">
                          <a:latin typeface="Calibri"/>
                          <a:cs typeface="Calibri"/>
                        </a:rPr>
                        <a:t> </a:t>
                      </a:r>
                      <a:r>
                        <a:rPr sz="1100" spc="-5" dirty="0">
                          <a:latin typeface="Calibri"/>
                          <a:cs typeface="Calibri"/>
                        </a:rPr>
                        <a:t>to</a:t>
                      </a:r>
                      <a:r>
                        <a:rPr sz="1100" spc="5" dirty="0">
                          <a:latin typeface="Calibri"/>
                          <a:cs typeface="Calibri"/>
                        </a:rPr>
                        <a:t> </a:t>
                      </a:r>
                      <a:r>
                        <a:rPr sz="1100" b="1" spc="-5" dirty="0">
                          <a:solidFill>
                            <a:srgbClr val="782D40"/>
                          </a:solidFill>
                          <a:latin typeface="Calibri"/>
                          <a:cs typeface="Calibri"/>
                        </a:rPr>
                        <a:t>Recruiting</a:t>
                      </a:r>
                      <a:r>
                        <a:rPr sz="1100" b="1" dirty="0">
                          <a:solidFill>
                            <a:srgbClr val="782D40"/>
                          </a:solidFill>
                          <a:latin typeface="Calibri"/>
                          <a:cs typeface="Calibri"/>
                        </a:rPr>
                        <a:t> </a:t>
                      </a:r>
                      <a:r>
                        <a:rPr sz="1100" spc="-5" dirty="0">
                          <a:latin typeface="Calibri"/>
                          <a:cs typeface="Calibri"/>
                        </a:rPr>
                        <a:t>&gt;</a:t>
                      </a:r>
                      <a:r>
                        <a:rPr sz="1100" spc="5" dirty="0">
                          <a:latin typeface="Calibri"/>
                          <a:cs typeface="Calibri"/>
                        </a:rPr>
                        <a:t> </a:t>
                      </a:r>
                      <a:r>
                        <a:rPr sz="1100" b="1" spc="-5" dirty="0">
                          <a:solidFill>
                            <a:srgbClr val="782D40"/>
                          </a:solidFill>
                          <a:latin typeface="Calibri"/>
                          <a:cs typeface="Calibri"/>
                        </a:rPr>
                        <a:t>Search</a:t>
                      </a:r>
                      <a:r>
                        <a:rPr sz="1100" b="1" spc="5" dirty="0">
                          <a:solidFill>
                            <a:srgbClr val="782D40"/>
                          </a:solidFill>
                          <a:latin typeface="Calibri"/>
                          <a:cs typeface="Calibri"/>
                        </a:rPr>
                        <a:t> </a:t>
                      </a:r>
                      <a:r>
                        <a:rPr sz="1100" b="1" spc="-5" dirty="0">
                          <a:solidFill>
                            <a:srgbClr val="782D40"/>
                          </a:solidFill>
                          <a:latin typeface="Calibri"/>
                          <a:cs typeface="Calibri"/>
                        </a:rPr>
                        <a:t>Job Openings</a:t>
                      </a:r>
                      <a:r>
                        <a:rPr sz="1100" b="1" spc="5" dirty="0">
                          <a:solidFill>
                            <a:srgbClr val="782D40"/>
                          </a:solidFill>
                          <a:latin typeface="Calibri"/>
                          <a:cs typeface="Calibri"/>
                        </a:rPr>
                        <a:t> </a:t>
                      </a:r>
                      <a:r>
                        <a:rPr sz="1100" spc="-5" dirty="0">
                          <a:latin typeface="Calibri"/>
                          <a:cs typeface="Calibri"/>
                        </a:rPr>
                        <a:t>&gt; </a:t>
                      </a:r>
                      <a:r>
                        <a:rPr sz="1100" spc="-235" dirty="0">
                          <a:latin typeface="Calibri"/>
                          <a:cs typeface="Calibri"/>
                        </a:rPr>
                        <a:t> </a:t>
                      </a:r>
                      <a:r>
                        <a:rPr sz="1100" spc="-5" dirty="0">
                          <a:latin typeface="Calibri"/>
                          <a:cs typeface="Calibri"/>
                        </a:rPr>
                        <a:t>across from</a:t>
                      </a:r>
                      <a:r>
                        <a:rPr sz="1100" dirty="0">
                          <a:latin typeface="Calibri"/>
                          <a:cs typeface="Calibri"/>
                        </a:rPr>
                        <a:t> </a:t>
                      </a:r>
                      <a:r>
                        <a:rPr sz="1100" spc="-5" dirty="0">
                          <a:latin typeface="Calibri"/>
                          <a:cs typeface="Calibri"/>
                        </a:rPr>
                        <a:t>the</a:t>
                      </a:r>
                      <a:r>
                        <a:rPr sz="1100" dirty="0">
                          <a:latin typeface="Calibri"/>
                          <a:cs typeface="Calibri"/>
                        </a:rPr>
                        <a:t> </a:t>
                      </a:r>
                      <a:r>
                        <a:rPr sz="1100" spc="-5" dirty="0">
                          <a:latin typeface="Calibri"/>
                          <a:cs typeface="Calibri"/>
                        </a:rPr>
                        <a:t>candidate’s</a:t>
                      </a:r>
                      <a:r>
                        <a:rPr sz="1100" dirty="0">
                          <a:latin typeface="Calibri"/>
                          <a:cs typeface="Calibri"/>
                        </a:rPr>
                        <a:t> </a:t>
                      </a:r>
                      <a:r>
                        <a:rPr sz="1100" spc="-5" dirty="0">
                          <a:latin typeface="Calibri"/>
                          <a:cs typeface="Calibri"/>
                        </a:rPr>
                        <a:t>name,</a:t>
                      </a:r>
                      <a:r>
                        <a:rPr sz="1100" spc="5" dirty="0">
                          <a:latin typeface="Calibri"/>
                          <a:cs typeface="Calibri"/>
                        </a:rPr>
                        <a:t> </a:t>
                      </a:r>
                      <a:r>
                        <a:rPr sz="1100" spc="-5" dirty="0">
                          <a:latin typeface="Calibri"/>
                          <a:cs typeface="Calibri"/>
                        </a:rPr>
                        <a:t>click</a:t>
                      </a:r>
                      <a:r>
                        <a:rPr sz="1100" spc="5" dirty="0">
                          <a:latin typeface="Calibri"/>
                          <a:cs typeface="Calibri"/>
                        </a:rPr>
                        <a:t> </a:t>
                      </a:r>
                      <a:r>
                        <a:rPr sz="1100" b="1" spc="-5" dirty="0">
                          <a:solidFill>
                            <a:srgbClr val="782D40"/>
                          </a:solidFill>
                          <a:latin typeface="Calibri"/>
                          <a:cs typeface="Calibri"/>
                        </a:rPr>
                        <a:t>Other</a:t>
                      </a:r>
                      <a:r>
                        <a:rPr sz="1100" b="1" spc="5" dirty="0">
                          <a:solidFill>
                            <a:srgbClr val="782D40"/>
                          </a:solidFill>
                          <a:latin typeface="Calibri"/>
                          <a:cs typeface="Calibri"/>
                        </a:rPr>
                        <a:t> </a:t>
                      </a:r>
                      <a:r>
                        <a:rPr sz="1100" b="1" spc="-5" dirty="0">
                          <a:solidFill>
                            <a:srgbClr val="782D40"/>
                          </a:solidFill>
                          <a:latin typeface="Calibri"/>
                          <a:cs typeface="Calibri"/>
                        </a:rPr>
                        <a:t>Actions</a:t>
                      </a:r>
                      <a:r>
                        <a:rPr sz="1100" b="1" dirty="0">
                          <a:solidFill>
                            <a:srgbClr val="782D40"/>
                          </a:solidFill>
                          <a:latin typeface="Calibri"/>
                          <a:cs typeface="Calibri"/>
                        </a:rPr>
                        <a:t> </a:t>
                      </a:r>
                      <a:r>
                        <a:rPr sz="1100" spc="-5" dirty="0">
                          <a:latin typeface="Calibri"/>
                          <a:cs typeface="Calibri"/>
                        </a:rPr>
                        <a:t>&gt;</a:t>
                      </a:r>
                      <a:r>
                        <a:rPr sz="1100" dirty="0">
                          <a:latin typeface="Calibri"/>
                          <a:cs typeface="Calibri"/>
                        </a:rPr>
                        <a:t> </a:t>
                      </a:r>
                      <a:r>
                        <a:rPr sz="1100" b="1" spc="-5" dirty="0">
                          <a:solidFill>
                            <a:srgbClr val="782D40"/>
                          </a:solidFill>
                          <a:latin typeface="Calibri"/>
                          <a:cs typeface="Calibri"/>
                        </a:rPr>
                        <a:t>Recruiting</a:t>
                      </a:r>
                      <a:r>
                        <a:rPr sz="1100" b="1" spc="5" dirty="0">
                          <a:solidFill>
                            <a:srgbClr val="782D40"/>
                          </a:solidFill>
                          <a:latin typeface="Calibri"/>
                          <a:cs typeface="Calibri"/>
                        </a:rPr>
                        <a:t> </a:t>
                      </a:r>
                      <a:r>
                        <a:rPr sz="1100" b="1" spc="-5" dirty="0">
                          <a:solidFill>
                            <a:srgbClr val="782D40"/>
                          </a:solidFill>
                          <a:latin typeface="Calibri"/>
                          <a:cs typeface="Calibri"/>
                        </a:rPr>
                        <a:t>Actions</a:t>
                      </a:r>
                      <a:r>
                        <a:rPr sz="1100" b="1" spc="5" dirty="0">
                          <a:solidFill>
                            <a:srgbClr val="782D40"/>
                          </a:solidFill>
                          <a:latin typeface="Calibri"/>
                          <a:cs typeface="Calibri"/>
                        </a:rPr>
                        <a:t> </a:t>
                      </a:r>
                      <a:r>
                        <a:rPr sz="1100" spc="-5" dirty="0">
                          <a:latin typeface="Calibri"/>
                          <a:cs typeface="Calibri"/>
                        </a:rPr>
                        <a:t>&gt; </a:t>
                      </a:r>
                      <a:r>
                        <a:rPr sz="1100" dirty="0">
                          <a:latin typeface="Calibri"/>
                          <a:cs typeface="Calibri"/>
                        </a:rPr>
                        <a:t> </a:t>
                      </a:r>
                      <a:r>
                        <a:rPr sz="1100" b="1" spc="-5" dirty="0">
                          <a:solidFill>
                            <a:srgbClr val="782D40"/>
                          </a:solidFill>
                          <a:latin typeface="Calibri"/>
                          <a:cs typeface="Calibri"/>
                        </a:rPr>
                        <a:t>Prepare/View</a:t>
                      </a:r>
                      <a:r>
                        <a:rPr sz="1100" b="1" spc="-10" dirty="0">
                          <a:solidFill>
                            <a:srgbClr val="782D40"/>
                          </a:solidFill>
                          <a:latin typeface="Calibri"/>
                          <a:cs typeface="Calibri"/>
                        </a:rPr>
                        <a:t> </a:t>
                      </a:r>
                      <a:r>
                        <a:rPr sz="1100" b="1" spc="-5" dirty="0">
                          <a:solidFill>
                            <a:srgbClr val="782D40"/>
                          </a:solidFill>
                          <a:latin typeface="Calibri"/>
                          <a:cs typeface="Calibri"/>
                        </a:rPr>
                        <a:t>Job </a:t>
                      </a:r>
                      <a:r>
                        <a:rPr sz="1100" b="1" dirty="0">
                          <a:solidFill>
                            <a:srgbClr val="782D40"/>
                          </a:solidFill>
                          <a:latin typeface="Calibri"/>
                          <a:cs typeface="Calibri"/>
                        </a:rPr>
                        <a:t>Offer</a:t>
                      </a:r>
                      <a:r>
                        <a:rPr sz="1100" b="1" spc="-5" dirty="0">
                          <a:solidFill>
                            <a:srgbClr val="782D40"/>
                          </a:solidFill>
                          <a:latin typeface="Calibri"/>
                          <a:cs typeface="Calibri"/>
                        </a:rPr>
                        <a:t> </a:t>
                      </a:r>
                      <a:r>
                        <a:rPr sz="1100" spc="-5" dirty="0">
                          <a:latin typeface="Calibri"/>
                          <a:cs typeface="Calibri"/>
                        </a:rPr>
                        <a:t>&gt;</a:t>
                      </a:r>
                      <a:r>
                        <a:rPr sz="1100" dirty="0">
                          <a:latin typeface="Calibri"/>
                          <a:cs typeface="Calibri"/>
                        </a:rPr>
                        <a:t> </a:t>
                      </a:r>
                      <a:r>
                        <a:rPr sz="1100" b="1" spc="-5" dirty="0">
                          <a:solidFill>
                            <a:srgbClr val="782D40"/>
                          </a:solidFill>
                          <a:latin typeface="Calibri"/>
                          <a:cs typeface="Calibri"/>
                        </a:rPr>
                        <a:t>Approvals</a:t>
                      </a:r>
                      <a:r>
                        <a:rPr sz="1100" b="1" dirty="0">
                          <a:solidFill>
                            <a:srgbClr val="782D40"/>
                          </a:solidFill>
                          <a:latin typeface="Calibri"/>
                          <a:cs typeface="Calibri"/>
                        </a:rPr>
                        <a:t> </a:t>
                      </a:r>
                      <a:r>
                        <a:rPr sz="1100" spc="-5" dirty="0">
                          <a:latin typeface="Calibri"/>
                          <a:cs typeface="Calibri"/>
                        </a:rPr>
                        <a:t>tab.</a:t>
                      </a:r>
                      <a:endParaRPr sz="1100">
                        <a:latin typeface="Calibri"/>
                        <a:cs typeface="Calibri"/>
                      </a:endParaRPr>
                    </a:p>
                    <a:p>
                      <a:pPr>
                        <a:lnSpc>
                          <a:spcPct val="100000"/>
                        </a:lnSpc>
                      </a:pPr>
                      <a:endParaRPr sz="1100">
                        <a:latin typeface="Times New Roman"/>
                        <a:cs typeface="Times New Roman"/>
                      </a:endParaRPr>
                    </a:p>
                    <a:p>
                      <a:pPr marL="63500" marR="86995">
                        <a:lnSpc>
                          <a:spcPct val="101800"/>
                        </a:lnSpc>
                      </a:pPr>
                      <a:r>
                        <a:rPr sz="1100" spc="-5" dirty="0">
                          <a:latin typeface="Calibri"/>
                          <a:cs typeface="Calibri"/>
                        </a:rPr>
                        <a:t>To</a:t>
                      </a:r>
                      <a:r>
                        <a:rPr sz="1100" spc="5" dirty="0">
                          <a:latin typeface="Calibri"/>
                          <a:cs typeface="Calibri"/>
                        </a:rPr>
                        <a:t> </a:t>
                      </a:r>
                      <a:r>
                        <a:rPr sz="1100" spc="-5" dirty="0">
                          <a:latin typeface="Calibri"/>
                          <a:cs typeface="Calibri"/>
                        </a:rPr>
                        <a:t>make</a:t>
                      </a:r>
                      <a:r>
                        <a:rPr sz="1100" spc="5" dirty="0">
                          <a:latin typeface="Calibri"/>
                          <a:cs typeface="Calibri"/>
                        </a:rPr>
                        <a:t> </a:t>
                      </a:r>
                      <a:r>
                        <a:rPr sz="1100" spc="-5" dirty="0">
                          <a:latin typeface="Calibri"/>
                          <a:cs typeface="Calibri"/>
                        </a:rPr>
                        <a:t>edits,</a:t>
                      </a:r>
                      <a:r>
                        <a:rPr sz="1100" spc="5" dirty="0">
                          <a:latin typeface="Calibri"/>
                          <a:cs typeface="Calibri"/>
                        </a:rPr>
                        <a:t> </a:t>
                      </a:r>
                      <a:r>
                        <a:rPr sz="1100" spc="-5" dirty="0">
                          <a:latin typeface="Calibri"/>
                          <a:cs typeface="Calibri"/>
                        </a:rPr>
                        <a:t>click</a:t>
                      </a:r>
                      <a:r>
                        <a:rPr sz="1100" spc="5" dirty="0">
                          <a:latin typeface="Calibri"/>
                          <a:cs typeface="Calibri"/>
                        </a:rPr>
                        <a:t> </a:t>
                      </a:r>
                      <a:r>
                        <a:rPr sz="1100" b="1" spc="-5" dirty="0">
                          <a:solidFill>
                            <a:srgbClr val="782D40"/>
                          </a:solidFill>
                          <a:latin typeface="Calibri"/>
                          <a:cs typeface="Calibri"/>
                        </a:rPr>
                        <a:t>Edit</a:t>
                      </a:r>
                      <a:r>
                        <a:rPr sz="1100" b="1" spc="5" dirty="0">
                          <a:solidFill>
                            <a:srgbClr val="782D40"/>
                          </a:solidFill>
                          <a:latin typeface="Calibri"/>
                          <a:cs typeface="Calibri"/>
                        </a:rPr>
                        <a:t> </a:t>
                      </a:r>
                      <a:r>
                        <a:rPr sz="1100" b="1" spc="-5" dirty="0">
                          <a:solidFill>
                            <a:srgbClr val="782D40"/>
                          </a:solidFill>
                          <a:latin typeface="Calibri"/>
                          <a:cs typeface="Calibri"/>
                        </a:rPr>
                        <a:t>Offer</a:t>
                      </a:r>
                      <a:r>
                        <a:rPr sz="1100" b="1" spc="5" dirty="0">
                          <a:solidFill>
                            <a:srgbClr val="782D40"/>
                          </a:solidFill>
                          <a:latin typeface="Calibri"/>
                          <a:cs typeface="Calibri"/>
                        </a:rPr>
                        <a:t> </a:t>
                      </a:r>
                      <a:r>
                        <a:rPr sz="1100" spc="-5" dirty="0">
                          <a:latin typeface="Calibri"/>
                          <a:cs typeface="Calibri"/>
                        </a:rPr>
                        <a:t>and</a:t>
                      </a:r>
                      <a:r>
                        <a:rPr sz="1100" spc="5" dirty="0">
                          <a:latin typeface="Calibri"/>
                          <a:cs typeface="Calibri"/>
                        </a:rPr>
                        <a:t> </a:t>
                      </a:r>
                      <a:r>
                        <a:rPr sz="1100" spc="-5" dirty="0">
                          <a:latin typeface="Calibri"/>
                          <a:cs typeface="Calibri"/>
                        </a:rPr>
                        <a:t>make</a:t>
                      </a:r>
                      <a:r>
                        <a:rPr sz="1100" dirty="0">
                          <a:latin typeface="Calibri"/>
                          <a:cs typeface="Calibri"/>
                        </a:rPr>
                        <a:t> </a:t>
                      </a:r>
                      <a:r>
                        <a:rPr sz="1100" spc="-5" dirty="0">
                          <a:latin typeface="Calibri"/>
                          <a:cs typeface="Calibri"/>
                        </a:rPr>
                        <a:t>the</a:t>
                      </a:r>
                      <a:r>
                        <a:rPr sz="1100" spc="10" dirty="0">
                          <a:latin typeface="Calibri"/>
                          <a:cs typeface="Calibri"/>
                        </a:rPr>
                        <a:t> </a:t>
                      </a:r>
                      <a:r>
                        <a:rPr sz="1100" spc="-5" dirty="0">
                          <a:latin typeface="Calibri"/>
                          <a:cs typeface="Calibri"/>
                        </a:rPr>
                        <a:t>changes</a:t>
                      </a:r>
                      <a:r>
                        <a:rPr sz="1100" dirty="0">
                          <a:latin typeface="Calibri"/>
                          <a:cs typeface="Calibri"/>
                        </a:rPr>
                        <a:t> </a:t>
                      </a:r>
                      <a:r>
                        <a:rPr sz="1100" spc="-5" dirty="0">
                          <a:latin typeface="Calibri"/>
                          <a:cs typeface="Calibri"/>
                        </a:rPr>
                        <a:t>&gt;</a:t>
                      </a:r>
                      <a:r>
                        <a:rPr sz="1100" spc="5" dirty="0">
                          <a:latin typeface="Calibri"/>
                          <a:cs typeface="Calibri"/>
                        </a:rPr>
                        <a:t> </a:t>
                      </a:r>
                      <a:r>
                        <a:rPr sz="1100" b="1" spc="-5" dirty="0">
                          <a:solidFill>
                            <a:srgbClr val="782D40"/>
                          </a:solidFill>
                          <a:latin typeface="Calibri"/>
                          <a:cs typeface="Calibri"/>
                        </a:rPr>
                        <a:t>Calc</a:t>
                      </a:r>
                      <a:r>
                        <a:rPr sz="1100" b="1" spc="10" dirty="0">
                          <a:solidFill>
                            <a:srgbClr val="782D40"/>
                          </a:solidFill>
                          <a:latin typeface="Calibri"/>
                          <a:cs typeface="Calibri"/>
                        </a:rPr>
                        <a:t> </a:t>
                      </a:r>
                      <a:r>
                        <a:rPr sz="1100" b="1" spc="-5" dirty="0">
                          <a:solidFill>
                            <a:srgbClr val="782D40"/>
                          </a:solidFill>
                          <a:latin typeface="Calibri"/>
                          <a:cs typeface="Calibri"/>
                        </a:rPr>
                        <a:t>Period</a:t>
                      </a:r>
                      <a:r>
                        <a:rPr sz="1100" b="1" dirty="0">
                          <a:solidFill>
                            <a:srgbClr val="782D40"/>
                          </a:solidFill>
                          <a:latin typeface="Calibri"/>
                          <a:cs typeface="Calibri"/>
                        </a:rPr>
                        <a:t> </a:t>
                      </a:r>
                      <a:r>
                        <a:rPr sz="1100" b="1" spc="-5" dirty="0">
                          <a:solidFill>
                            <a:srgbClr val="782D40"/>
                          </a:solidFill>
                          <a:latin typeface="Calibri"/>
                          <a:cs typeface="Calibri"/>
                        </a:rPr>
                        <a:t>Amount</a:t>
                      </a:r>
                      <a:r>
                        <a:rPr sz="1100" b="1" spc="5" dirty="0">
                          <a:solidFill>
                            <a:srgbClr val="782D40"/>
                          </a:solidFill>
                          <a:latin typeface="Calibri"/>
                          <a:cs typeface="Calibri"/>
                        </a:rPr>
                        <a:t> </a:t>
                      </a:r>
                      <a:r>
                        <a:rPr sz="1100" spc="-5" dirty="0">
                          <a:latin typeface="Calibri"/>
                          <a:cs typeface="Calibri"/>
                        </a:rPr>
                        <a:t>&gt;</a:t>
                      </a:r>
                      <a:r>
                        <a:rPr sz="1100" dirty="0">
                          <a:latin typeface="Calibri"/>
                          <a:cs typeface="Calibri"/>
                        </a:rPr>
                        <a:t> </a:t>
                      </a:r>
                      <a:r>
                        <a:rPr sz="1100" b="1" spc="-5" dirty="0">
                          <a:solidFill>
                            <a:srgbClr val="782D40"/>
                          </a:solidFill>
                          <a:latin typeface="Calibri"/>
                          <a:cs typeface="Calibri"/>
                        </a:rPr>
                        <a:t>Submit </a:t>
                      </a:r>
                      <a:r>
                        <a:rPr sz="1100" b="1" spc="-235" dirty="0">
                          <a:solidFill>
                            <a:srgbClr val="782D40"/>
                          </a:solidFill>
                          <a:latin typeface="Calibri"/>
                          <a:cs typeface="Calibri"/>
                        </a:rPr>
                        <a:t> </a:t>
                      </a:r>
                      <a:r>
                        <a:rPr sz="1100" b="1" spc="-5" dirty="0">
                          <a:solidFill>
                            <a:srgbClr val="782D40"/>
                          </a:solidFill>
                          <a:latin typeface="Calibri"/>
                          <a:cs typeface="Calibri"/>
                        </a:rPr>
                        <a:t>for</a:t>
                      </a:r>
                      <a:r>
                        <a:rPr sz="1100" b="1" spc="-10" dirty="0">
                          <a:solidFill>
                            <a:srgbClr val="782D40"/>
                          </a:solidFill>
                          <a:latin typeface="Calibri"/>
                          <a:cs typeface="Calibri"/>
                        </a:rPr>
                        <a:t> </a:t>
                      </a:r>
                      <a:r>
                        <a:rPr sz="1100" b="1" spc="-5" dirty="0">
                          <a:solidFill>
                            <a:srgbClr val="782D40"/>
                          </a:solidFill>
                          <a:latin typeface="Calibri"/>
                          <a:cs typeface="Calibri"/>
                        </a:rPr>
                        <a:t>Approval</a:t>
                      </a:r>
                      <a:r>
                        <a:rPr sz="1100" spc="-5" dirty="0">
                          <a:latin typeface="Calibri"/>
                          <a:cs typeface="Calibri"/>
                        </a:rPr>
                        <a:t>.</a:t>
                      </a:r>
                      <a:endParaRPr sz="1100">
                        <a:latin typeface="Calibri"/>
                        <a:cs typeface="Calibri"/>
                      </a:endParaRPr>
                    </a:p>
                  </a:txBody>
                  <a:tcPr marL="0" marR="0" marT="508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1"/>
                  </a:ext>
                </a:extLst>
              </a:tr>
            </a:tbl>
          </a:graphicData>
        </a:graphic>
      </p:graphicFrame>
      <p:sp>
        <p:nvSpPr>
          <p:cNvPr id="10" name="object 10"/>
          <p:cNvSpPr txBox="1"/>
          <p:nvPr/>
        </p:nvSpPr>
        <p:spPr>
          <a:xfrm>
            <a:off x="218947" y="9639363"/>
            <a:ext cx="1292860" cy="153035"/>
          </a:xfrm>
          <a:prstGeom prst="rect">
            <a:avLst/>
          </a:prstGeom>
        </p:spPr>
        <p:txBody>
          <a:bodyPr vert="horz" wrap="square" lIns="0" tIns="0" rIns="0" bIns="0" rtlCol="0">
            <a:spAutoFit/>
          </a:bodyPr>
          <a:lstStyle/>
          <a:p>
            <a:pPr marL="12700">
              <a:lnSpc>
                <a:spcPts val="1050"/>
              </a:lnSpc>
            </a:pPr>
            <a:r>
              <a:rPr sz="1000" spc="-5" dirty="0">
                <a:solidFill>
                  <a:srgbClr val="808080"/>
                </a:solidFill>
                <a:latin typeface="Calibri"/>
                <a:cs typeface="Calibri"/>
              </a:rPr>
              <a:t>LOYD,</a:t>
            </a:r>
            <a:r>
              <a:rPr sz="1000" spc="-20" dirty="0">
                <a:solidFill>
                  <a:srgbClr val="808080"/>
                </a:solidFill>
                <a:latin typeface="Calibri"/>
                <a:cs typeface="Calibri"/>
              </a:rPr>
              <a:t> </a:t>
            </a:r>
            <a:r>
              <a:rPr sz="1000" spc="-5" dirty="0">
                <a:solidFill>
                  <a:srgbClr val="808080"/>
                </a:solidFill>
                <a:latin typeface="Calibri"/>
                <a:cs typeface="Calibri"/>
              </a:rPr>
              <a:t>NORA</a:t>
            </a:r>
            <a:r>
              <a:rPr sz="1000" spc="-15" dirty="0">
                <a:solidFill>
                  <a:srgbClr val="808080"/>
                </a:solidFill>
                <a:latin typeface="Calibri"/>
                <a:cs typeface="Calibri"/>
              </a:rPr>
              <a:t> </a:t>
            </a:r>
            <a:r>
              <a:rPr sz="1000" dirty="0">
                <a:solidFill>
                  <a:srgbClr val="808080"/>
                </a:solidFill>
                <a:latin typeface="Calibri"/>
                <a:cs typeface="Calibri"/>
              </a:rPr>
              <a:t>|</a:t>
            </a:r>
            <a:r>
              <a:rPr sz="1000" spc="-20" dirty="0">
                <a:solidFill>
                  <a:srgbClr val="808080"/>
                </a:solidFill>
                <a:latin typeface="Calibri"/>
                <a:cs typeface="Calibri"/>
              </a:rPr>
              <a:t> </a:t>
            </a:r>
            <a:r>
              <a:rPr sz="1000" spc="-5" dirty="0">
                <a:solidFill>
                  <a:srgbClr val="808080"/>
                </a:solidFill>
                <a:latin typeface="Calibri"/>
                <a:cs typeface="Calibri"/>
              </a:rPr>
              <a:t>[SCHOOL]</a:t>
            </a:r>
            <a:endParaRPr sz="1000">
              <a:latin typeface="Calibri"/>
              <a:cs typeface="Calibri"/>
            </a:endParaRPr>
          </a:p>
        </p:txBody>
      </p:sp>
      <p:sp>
        <p:nvSpPr>
          <p:cNvPr id="9" name="object 9"/>
          <p:cNvSpPr txBox="1"/>
          <p:nvPr/>
        </p:nvSpPr>
        <p:spPr>
          <a:xfrm>
            <a:off x="2137664" y="8482076"/>
            <a:ext cx="5329936" cy="589905"/>
          </a:xfrm>
          <a:prstGeom prst="rect">
            <a:avLst/>
          </a:prstGeom>
        </p:spPr>
        <p:txBody>
          <a:bodyPr vert="horz" wrap="square" lIns="0" tIns="12700" rIns="0" bIns="0" rtlCol="0">
            <a:spAutoFit/>
          </a:bodyPr>
          <a:lstStyle/>
          <a:p>
            <a:pPr marR="45720" algn="ctr">
              <a:lnSpc>
                <a:spcPct val="100000"/>
              </a:lnSpc>
              <a:spcBef>
                <a:spcPts val="100"/>
              </a:spcBef>
            </a:pPr>
            <a:r>
              <a:rPr sz="1200" b="1" spc="-5" dirty="0">
                <a:solidFill>
                  <a:srgbClr val="782C40"/>
                </a:solidFill>
                <a:latin typeface="Calibri"/>
                <a:cs typeface="Calibri"/>
              </a:rPr>
              <a:t>Congratulations!</a:t>
            </a:r>
            <a:r>
              <a:rPr sz="1200" b="1" spc="-10" dirty="0">
                <a:solidFill>
                  <a:srgbClr val="782C40"/>
                </a:solidFill>
                <a:latin typeface="Calibri"/>
                <a:cs typeface="Calibri"/>
              </a:rPr>
              <a:t> </a:t>
            </a:r>
            <a:r>
              <a:rPr sz="1200" dirty="0">
                <a:latin typeface="Calibri"/>
                <a:cs typeface="Calibri"/>
              </a:rPr>
              <a:t>You</a:t>
            </a:r>
            <a:r>
              <a:rPr sz="1200" spc="-5" dirty="0">
                <a:latin typeface="Calibri"/>
                <a:cs typeface="Calibri"/>
              </a:rPr>
              <a:t> have</a:t>
            </a:r>
            <a:r>
              <a:rPr sz="1200" dirty="0">
                <a:latin typeface="Calibri"/>
                <a:cs typeface="Calibri"/>
              </a:rPr>
              <a:t> </a:t>
            </a:r>
            <a:r>
              <a:rPr sz="1200" spc="-5" dirty="0">
                <a:latin typeface="Calibri"/>
                <a:cs typeface="Calibri"/>
              </a:rPr>
              <a:t>completed </a:t>
            </a:r>
            <a:r>
              <a:rPr sz="1200" dirty="0">
                <a:latin typeface="Calibri"/>
                <a:cs typeface="Calibri"/>
              </a:rPr>
              <a:t>the</a:t>
            </a:r>
            <a:r>
              <a:rPr sz="1200" spc="-5" dirty="0">
                <a:latin typeface="Calibri"/>
                <a:cs typeface="Calibri"/>
              </a:rPr>
              <a:t> topic.</a:t>
            </a:r>
            <a:endParaRPr sz="1200" dirty="0">
              <a:latin typeface="Calibri"/>
              <a:cs typeface="Calibri"/>
            </a:endParaRPr>
          </a:p>
          <a:p>
            <a:pPr>
              <a:lnSpc>
                <a:spcPct val="100000"/>
              </a:lnSpc>
              <a:spcBef>
                <a:spcPts val="40"/>
              </a:spcBef>
            </a:pPr>
            <a:endParaRPr sz="1350" dirty="0">
              <a:latin typeface="Calibri"/>
              <a:cs typeface="Calibri"/>
            </a:endParaRPr>
          </a:p>
          <a:p>
            <a:pPr algn="ctr">
              <a:lnSpc>
                <a:spcPct val="100000"/>
              </a:lnSpc>
              <a:spcBef>
                <a:spcPts val="5"/>
              </a:spcBef>
            </a:pPr>
            <a:r>
              <a:rPr sz="1200" spc="-5" dirty="0">
                <a:latin typeface="Calibri"/>
                <a:cs typeface="Calibri"/>
              </a:rPr>
              <a:t>Questions on</a:t>
            </a:r>
            <a:r>
              <a:rPr sz="1200" dirty="0">
                <a:latin typeface="Calibri"/>
                <a:cs typeface="Calibri"/>
              </a:rPr>
              <a:t> this </a:t>
            </a:r>
            <a:r>
              <a:rPr sz="1200" spc="-5" dirty="0">
                <a:latin typeface="Calibri"/>
                <a:cs typeface="Calibri"/>
              </a:rPr>
              <a:t>procedure?</a:t>
            </a:r>
            <a:r>
              <a:rPr sz="1200" spc="5" dirty="0">
                <a:latin typeface="Calibri"/>
                <a:cs typeface="Calibri"/>
              </a:rPr>
              <a:t> </a:t>
            </a:r>
            <a:r>
              <a:rPr sz="1200" spc="-5" dirty="0">
                <a:latin typeface="Calibri"/>
                <a:cs typeface="Calibri"/>
              </a:rPr>
              <a:t>Contact</a:t>
            </a:r>
            <a:r>
              <a:rPr lang="en-US" sz="1200" spc="-5" dirty="0">
                <a:latin typeface="Calibri"/>
                <a:cs typeface="Calibri"/>
              </a:rPr>
              <a:t> FWS at FA-FWS@fsu.edu</a:t>
            </a:r>
            <a:endParaRPr sz="1200" dirty="0">
              <a:latin typeface="Calibri"/>
              <a:cs typeface="Calibri"/>
            </a:endParaRPr>
          </a:p>
        </p:txBody>
      </p:sp>
      <p:pic>
        <p:nvPicPr>
          <p:cNvPr id="11" name="Audio 10">
            <a:hlinkClick r:id="" action="ppaction://media"/>
            <a:extLst>
              <a:ext uri="{FF2B5EF4-FFF2-40B4-BE49-F238E27FC236}">
                <a16:creationId xmlns:a16="http://schemas.microsoft.com/office/drawing/2014/main" id="{B85E3BE0-0AE9-40FE-B4FC-35666F4438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337"/>
    </mc:Choice>
    <mc:Fallback xmlns="">
      <p:transition spd="slow" advTm="56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1094211" y="6462966"/>
            <a:ext cx="179705" cy="177800"/>
          </a:xfrm>
          <a:prstGeom prst="rect">
            <a:avLst/>
          </a:prstGeom>
        </p:spPr>
        <p:txBody>
          <a:bodyPr vert="horz" wrap="square" lIns="0" tIns="0" rIns="0" bIns="0" rtlCol="0">
            <a:spAutoFit/>
          </a:bodyPr>
          <a:lstStyle/>
          <a:p>
            <a:pPr marL="12700">
              <a:lnSpc>
                <a:spcPts val="1240"/>
              </a:lnSpc>
            </a:pPr>
            <a:r>
              <a:rPr sz="1200" spc="-5" dirty="0">
                <a:solidFill>
                  <a:srgbClr val="888888"/>
                </a:solidFill>
                <a:latin typeface="Calibri"/>
                <a:cs typeface="Calibri"/>
              </a:rPr>
              <a:t>49</a:t>
            </a:r>
            <a:endParaRPr sz="1200">
              <a:latin typeface="Calibri"/>
              <a:cs typeface="Calibri"/>
            </a:endParaRPr>
          </a:p>
        </p:txBody>
      </p:sp>
      <p:sp>
        <p:nvSpPr>
          <p:cNvPr id="2" name="object 2"/>
          <p:cNvSpPr txBox="1">
            <a:spLocks noGrp="1"/>
          </p:cNvSpPr>
          <p:nvPr>
            <p:ph type="title"/>
          </p:nvPr>
        </p:nvSpPr>
        <p:spPr>
          <a:xfrm>
            <a:off x="924313" y="557644"/>
            <a:ext cx="9900920" cy="1366520"/>
          </a:xfrm>
          <a:prstGeom prst="rect">
            <a:avLst/>
          </a:prstGeom>
        </p:spPr>
        <p:txBody>
          <a:bodyPr vert="horz" wrap="square" lIns="0" tIns="12065" rIns="0" bIns="0" rtlCol="0">
            <a:spAutoFit/>
          </a:bodyPr>
          <a:lstStyle/>
          <a:p>
            <a:pPr marL="12700" marR="5080">
              <a:lnSpc>
                <a:spcPct val="100000"/>
              </a:lnSpc>
              <a:spcBef>
                <a:spcPts val="95"/>
              </a:spcBef>
            </a:pPr>
            <a:r>
              <a:rPr sz="4400" b="0" spc="-15" dirty="0">
                <a:latin typeface="Calibri Light"/>
                <a:cs typeface="Calibri Light"/>
              </a:rPr>
              <a:t>How</a:t>
            </a:r>
            <a:r>
              <a:rPr sz="4400" b="0" spc="15" dirty="0">
                <a:latin typeface="Calibri Light"/>
                <a:cs typeface="Calibri Light"/>
              </a:rPr>
              <a:t> </a:t>
            </a:r>
            <a:r>
              <a:rPr sz="4400" b="0" spc="-25" dirty="0">
                <a:latin typeface="Calibri Light"/>
                <a:cs typeface="Calibri Light"/>
              </a:rPr>
              <a:t>to</a:t>
            </a:r>
            <a:r>
              <a:rPr sz="4400" b="0" spc="20" dirty="0">
                <a:latin typeface="Calibri Light"/>
                <a:cs typeface="Calibri Light"/>
              </a:rPr>
              <a:t> </a:t>
            </a:r>
            <a:r>
              <a:rPr sz="4400" b="0" spc="-15" dirty="0">
                <a:latin typeface="Calibri Light"/>
                <a:cs typeface="Calibri Light"/>
              </a:rPr>
              <a:t>determine</a:t>
            </a:r>
            <a:r>
              <a:rPr sz="4400" b="0" spc="10" dirty="0">
                <a:latin typeface="Calibri Light"/>
                <a:cs typeface="Calibri Light"/>
              </a:rPr>
              <a:t> </a:t>
            </a:r>
            <a:r>
              <a:rPr sz="4400" b="0" spc="-5" dirty="0">
                <a:latin typeface="Calibri Light"/>
                <a:cs typeface="Calibri Light"/>
              </a:rPr>
              <a:t>if</a:t>
            </a:r>
            <a:r>
              <a:rPr sz="4400" b="0" spc="15" dirty="0">
                <a:latin typeface="Calibri Light"/>
                <a:cs typeface="Calibri Light"/>
              </a:rPr>
              <a:t> </a:t>
            </a:r>
            <a:r>
              <a:rPr sz="4400" b="0" spc="-45" dirty="0">
                <a:latin typeface="Calibri Light"/>
                <a:cs typeface="Calibri Light"/>
              </a:rPr>
              <a:t>my</a:t>
            </a:r>
            <a:r>
              <a:rPr sz="4400" b="0" spc="-5" dirty="0">
                <a:latin typeface="Calibri Light"/>
                <a:cs typeface="Calibri Light"/>
              </a:rPr>
              <a:t> </a:t>
            </a:r>
            <a:r>
              <a:rPr sz="4400" b="0" spc="-55" dirty="0">
                <a:latin typeface="Calibri Light"/>
                <a:cs typeface="Calibri Light"/>
              </a:rPr>
              <a:t>Work</a:t>
            </a:r>
            <a:r>
              <a:rPr sz="4400" b="0" spc="5" dirty="0">
                <a:latin typeface="Calibri Light"/>
                <a:cs typeface="Calibri Light"/>
              </a:rPr>
              <a:t> </a:t>
            </a:r>
            <a:r>
              <a:rPr sz="4400" b="0" spc="-5" dirty="0">
                <a:latin typeface="Calibri Light"/>
                <a:cs typeface="Calibri Light"/>
              </a:rPr>
              <a:t>Study</a:t>
            </a:r>
            <a:r>
              <a:rPr sz="4400" b="0" spc="10" dirty="0">
                <a:latin typeface="Calibri Light"/>
                <a:cs typeface="Calibri Light"/>
              </a:rPr>
              <a:t> </a:t>
            </a:r>
            <a:r>
              <a:rPr sz="4400" b="0" spc="-20" dirty="0">
                <a:latin typeface="Calibri Light"/>
                <a:cs typeface="Calibri Light"/>
              </a:rPr>
              <a:t>student </a:t>
            </a:r>
            <a:r>
              <a:rPr sz="4400" b="0" spc="-980" dirty="0">
                <a:latin typeface="Calibri Light"/>
                <a:cs typeface="Calibri Light"/>
              </a:rPr>
              <a:t> </a:t>
            </a:r>
            <a:r>
              <a:rPr sz="4400" b="0" spc="-5" dirty="0">
                <a:latin typeface="Calibri Light"/>
                <a:cs typeface="Calibri Light"/>
              </a:rPr>
              <a:t>is</a:t>
            </a:r>
            <a:r>
              <a:rPr sz="4400" b="0" spc="5" dirty="0">
                <a:latin typeface="Calibri Light"/>
                <a:cs typeface="Calibri Light"/>
              </a:rPr>
              <a:t> </a:t>
            </a:r>
            <a:r>
              <a:rPr sz="4400" b="0" spc="-20" dirty="0">
                <a:latin typeface="Calibri Light"/>
                <a:cs typeface="Calibri Light"/>
              </a:rPr>
              <a:t>ready</a:t>
            </a:r>
            <a:r>
              <a:rPr sz="4400" b="0" spc="5" dirty="0">
                <a:latin typeface="Calibri Light"/>
                <a:cs typeface="Calibri Light"/>
              </a:rPr>
              <a:t> </a:t>
            </a:r>
            <a:r>
              <a:rPr sz="4400" b="0" spc="-25" dirty="0">
                <a:latin typeface="Calibri Light"/>
                <a:cs typeface="Calibri Light"/>
              </a:rPr>
              <a:t>to</a:t>
            </a:r>
            <a:r>
              <a:rPr sz="4400" b="0" spc="15" dirty="0">
                <a:latin typeface="Calibri Light"/>
                <a:cs typeface="Calibri Light"/>
              </a:rPr>
              <a:t> </a:t>
            </a:r>
            <a:r>
              <a:rPr sz="4400" b="0" spc="-5" dirty="0">
                <a:latin typeface="Calibri Light"/>
                <a:cs typeface="Calibri Light"/>
              </a:rPr>
              <a:t>begin</a:t>
            </a:r>
            <a:r>
              <a:rPr sz="4400" b="0" spc="10" dirty="0">
                <a:latin typeface="Calibri Light"/>
                <a:cs typeface="Calibri Light"/>
              </a:rPr>
              <a:t> </a:t>
            </a:r>
            <a:r>
              <a:rPr sz="4400" b="0" spc="-15" dirty="0">
                <a:latin typeface="Calibri Light"/>
                <a:cs typeface="Calibri Light"/>
              </a:rPr>
              <a:t>working:</a:t>
            </a:r>
            <a:endParaRPr sz="4400">
              <a:latin typeface="Calibri Light"/>
              <a:cs typeface="Calibri Light"/>
            </a:endParaRPr>
          </a:p>
        </p:txBody>
      </p:sp>
      <p:sp>
        <p:nvSpPr>
          <p:cNvPr id="3" name="object 3"/>
          <p:cNvSpPr txBox="1"/>
          <p:nvPr/>
        </p:nvSpPr>
        <p:spPr>
          <a:xfrm>
            <a:off x="924313" y="2276769"/>
            <a:ext cx="9558020" cy="2402840"/>
          </a:xfrm>
          <a:prstGeom prst="rect">
            <a:avLst/>
          </a:prstGeom>
        </p:spPr>
        <p:txBody>
          <a:bodyPr vert="horz" wrap="square" lIns="0" tIns="12065" rIns="0" bIns="0" rtlCol="0">
            <a:spAutoFit/>
          </a:bodyPr>
          <a:lstStyle/>
          <a:p>
            <a:pPr marL="12700" marR="5080">
              <a:lnSpc>
                <a:spcPct val="100000"/>
              </a:lnSpc>
              <a:spcBef>
                <a:spcPts val="95"/>
              </a:spcBef>
            </a:pPr>
            <a:r>
              <a:rPr sz="2600" b="1" spc="-60" dirty="0">
                <a:latin typeface="Calibri"/>
                <a:cs typeface="Calibri"/>
              </a:rPr>
              <a:t>ONLY</a:t>
            </a:r>
            <a:r>
              <a:rPr sz="2600" b="1" spc="5" dirty="0">
                <a:latin typeface="Calibri"/>
                <a:cs typeface="Calibri"/>
              </a:rPr>
              <a:t> </a:t>
            </a:r>
            <a:r>
              <a:rPr sz="2600" spc="-10" dirty="0">
                <a:latin typeface="Calibri"/>
                <a:cs typeface="Calibri"/>
              </a:rPr>
              <a:t>allow</a:t>
            </a:r>
            <a:r>
              <a:rPr sz="2600" spc="35" dirty="0">
                <a:latin typeface="Calibri"/>
                <a:cs typeface="Calibri"/>
              </a:rPr>
              <a:t> </a:t>
            </a:r>
            <a:r>
              <a:rPr sz="2600" spc="-15" dirty="0">
                <a:latin typeface="Calibri"/>
                <a:cs typeface="Calibri"/>
              </a:rPr>
              <a:t>student</a:t>
            </a:r>
            <a:r>
              <a:rPr sz="2600" spc="-10" dirty="0">
                <a:latin typeface="Calibri"/>
                <a:cs typeface="Calibri"/>
              </a:rPr>
              <a:t> </a:t>
            </a:r>
            <a:r>
              <a:rPr sz="2600" spc="-15" dirty="0">
                <a:latin typeface="Calibri"/>
                <a:cs typeface="Calibri"/>
              </a:rPr>
              <a:t>to</a:t>
            </a:r>
            <a:r>
              <a:rPr sz="2600" spc="15" dirty="0">
                <a:latin typeface="Calibri"/>
                <a:cs typeface="Calibri"/>
              </a:rPr>
              <a:t> </a:t>
            </a:r>
            <a:r>
              <a:rPr sz="2600" spc="-20" dirty="0">
                <a:latin typeface="Calibri"/>
                <a:cs typeface="Calibri"/>
              </a:rPr>
              <a:t>start</a:t>
            </a:r>
            <a:r>
              <a:rPr sz="2600" spc="25" dirty="0">
                <a:latin typeface="Calibri"/>
                <a:cs typeface="Calibri"/>
              </a:rPr>
              <a:t> </a:t>
            </a:r>
            <a:r>
              <a:rPr sz="2600" spc="-10" dirty="0">
                <a:latin typeface="Calibri"/>
                <a:cs typeface="Calibri"/>
              </a:rPr>
              <a:t>working</a:t>
            </a:r>
            <a:r>
              <a:rPr sz="2600" spc="30" dirty="0">
                <a:latin typeface="Calibri"/>
                <a:cs typeface="Calibri"/>
              </a:rPr>
              <a:t> </a:t>
            </a:r>
            <a:r>
              <a:rPr sz="2600" spc="-15" dirty="0">
                <a:latin typeface="Calibri"/>
                <a:cs typeface="Calibri"/>
              </a:rPr>
              <a:t>after</a:t>
            </a:r>
            <a:r>
              <a:rPr sz="2600" spc="20" dirty="0">
                <a:latin typeface="Calibri"/>
                <a:cs typeface="Calibri"/>
              </a:rPr>
              <a:t> </a:t>
            </a:r>
            <a:r>
              <a:rPr sz="2600" spc="-5" dirty="0">
                <a:latin typeface="Calibri"/>
                <a:cs typeface="Calibri"/>
              </a:rPr>
              <a:t>verifying</a:t>
            </a:r>
            <a:r>
              <a:rPr sz="2600" spc="5" dirty="0">
                <a:latin typeface="Calibri"/>
                <a:cs typeface="Calibri"/>
              </a:rPr>
              <a:t> </a:t>
            </a:r>
            <a:r>
              <a:rPr sz="2600" spc="-10" dirty="0">
                <a:latin typeface="Calibri"/>
                <a:cs typeface="Calibri"/>
              </a:rPr>
              <a:t>that</a:t>
            </a:r>
            <a:r>
              <a:rPr sz="2600" spc="15" dirty="0">
                <a:latin typeface="Calibri"/>
                <a:cs typeface="Calibri"/>
              </a:rPr>
              <a:t> </a:t>
            </a:r>
            <a:r>
              <a:rPr sz="2600" spc="-10" dirty="0">
                <a:latin typeface="Calibri"/>
                <a:cs typeface="Calibri"/>
              </a:rPr>
              <a:t>they</a:t>
            </a:r>
            <a:r>
              <a:rPr sz="2600" spc="5" dirty="0">
                <a:latin typeface="Calibri"/>
                <a:cs typeface="Calibri"/>
              </a:rPr>
              <a:t> </a:t>
            </a:r>
            <a:r>
              <a:rPr sz="2600" spc="-20" dirty="0">
                <a:latin typeface="Calibri"/>
                <a:cs typeface="Calibri"/>
              </a:rPr>
              <a:t>have</a:t>
            </a:r>
            <a:r>
              <a:rPr sz="2600" spc="-5" dirty="0">
                <a:latin typeface="Calibri"/>
                <a:cs typeface="Calibri"/>
              </a:rPr>
              <a:t> been </a:t>
            </a:r>
            <a:r>
              <a:rPr sz="2600" spc="-575" dirty="0">
                <a:latin typeface="Calibri"/>
                <a:cs typeface="Calibri"/>
              </a:rPr>
              <a:t> </a:t>
            </a:r>
            <a:r>
              <a:rPr sz="2600" spc="-15" dirty="0">
                <a:latin typeface="Calibri"/>
                <a:cs typeface="Calibri"/>
              </a:rPr>
              <a:t>hired/appointed</a:t>
            </a:r>
            <a:r>
              <a:rPr sz="2600" spc="-5" dirty="0">
                <a:latin typeface="Calibri"/>
                <a:cs typeface="Calibri"/>
              </a:rPr>
              <a:t> in</a:t>
            </a:r>
            <a:r>
              <a:rPr sz="2600" dirty="0">
                <a:latin typeface="Calibri"/>
                <a:cs typeface="Calibri"/>
              </a:rPr>
              <a:t> </a:t>
            </a:r>
            <a:r>
              <a:rPr sz="2600" spc="-5" dirty="0">
                <a:latin typeface="Calibri"/>
                <a:cs typeface="Calibri"/>
              </a:rPr>
              <a:t>the </a:t>
            </a:r>
            <a:r>
              <a:rPr sz="2600" spc="-30" dirty="0">
                <a:latin typeface="Calibri"/>
                <a:cs typeface="Calibri"/>
              </a:rPr>
              <a:t>system</a:t>
            </a:r>
            <a:r>
              <a:rPr sz="2600" dirty="0">
                <a:latin typeface="Calibri"/>
                <a:cs typeface="Calibri"/>
              </a:rPr>
              <a:t> </a:t>
            </a:r>
            <a:r>
              <a:rPr sz="2600" spc="-10" dirty="0">
                <a:latin typeface="Calibri"/>
                <a:cs typeface="Calibri"/>
              </a:rPr>
              <a:t>by </a:t>
            </a:r>
            <a:r>
              <a:rPr sz="2600" spc="-5" dirty="0">
                <a:latin typeface="Calibri"/>
                <a:cs typeface="Calibri"/>
              </a:rPr>
              <a:t>viewing:</a:t>
            </a:r>
            <a:endParaRPr sz="2600">
              <a:latin typeface="Calibri"/>
              <a:cs typeface="Calibri"/>
            </a:endParaRPr>
          </a:p>
          <a:p>
            <a:pPr>
              <a:lnSpc>
                <a:spcPct val="100000"/>
              </a:lnSpc>
              <a:spcBef>
                <a:spcPts val="10"/>
              </a:spcBef>
            </a:pPr>
            <a:endParaRPr sz="2550">
              <a:latin typeface="Calibri"/>
              <a:cs typeface="Calibri"/>
            </a:endParaRPr>
          </a:p>
          <a:p>
            <a:pPr marL="927100" indent="-457834">
              <a:lnSpc>
                <a:spcPct val="100000"/>
              </a:lnSpc>
              <a:buFont typeface="Arial"/>
              <a:buChar char="•"/>
              <a:tabLst>
                <a:tab pos="927100" algn="l"/>
                <a:tab pos="927735" algn="l"/>
              </a:tabLst>
            </a:pPr>
            <a:r>
              <a:rPr sz="2600" spc="-10" dirty="0">
                <a:latin typeface="Calibri"/>
                <a:cs typeface="Calibri"/>
              </a:rPr>
              <a:t>Departmental</a:t>
            </a:r>
            <a:r>
              <a:rPr sz="2600" spc="10" dirty="0">
                <a:latin typeface="Calibri"/>
                <a:cs typeface="Calibri"/>
              </a:rPr>
              <a:t> </a:t>
            </a:r>
            <a:r>
              <a:rPr sz="2600" spc="-10" dirty="0">
                <a:latin typeface="Calibri"/>
                <a:cs typeface="Calibri"/>
              </a:rPr>
              <a:t>Active Employee</a:t>
            </a:r>
            <a:r>
              <a:rPr sz="2600" dirty="0">
                <a:latin typeface="Calibri"/>
                <a:cs typeface="Calibri"/>
              </a:rPr>
              <a:t> </a:t>
            </a:r>
            <a:r>
              <a:rPr sz="2600" spc="-15" dirty="0">
                <a:latin typeface="Calibri"/>
                <a:cs typeface="Calibri"/>
              </a:rPr>
              <a:t>list</a:t>
            </a:r>
            <a:endParaRPr sz="2600">
              <a:latin typeface="Calibri"/>
              <a:cs typeface="Calibri"/>
            </a:endParaRPr>
          </a:p>
          <a:p>
            <a:pPr marL="927100" indent="-457834">
              <a:lnSpc>
                <a:spcPct val="100000"/>
              </a:lnSpc>
              <a:buFont typeface="Arial"/>
              <a:buChar char="•"/>
              <a:tabLst>
                <a:tab pos="927100" algn="l"/>
                <a:tab pos="927735" algn="l"/>
              </a:tabLst>
            </a:pPr>
            <a:r>
              <a:rPr sz="2600" spc="-5" dirty="0">
                <a:latin typeface="Calibri"/>
                <a:cs typeface="Calibri"/>
              </a:rPr>
              <a:t>OMNI</a:t>
            </a:r>
            <a:r>
              <a:rPr sz="2600" spc="-15" dirty="0">
                <a:latin typeface="Calibri"/>
                <a:cs typeface="Calibri"/>
              </a:rPr>
              <a:t> </a:t>
            </a:r>
            <a:r>
              <a:rPr sz="2600" spc="-5" dirty="0">
                <a:latin typeface="Calibri"/>
                <a:cs typeface="Calibri"/>
              </a:rPr>
              <a:t>Job</a:t>
            </a:r>
            <a:r>
              <a:rPr sz="2600" spc="-15" dirty="0">
                <a:latin typeface="Calibri"/>
                <a:cs typeface="Calibri"/>
              </a:rPr>
              <a:t> </a:t>
            </a:r>
            <a:r>
              <a:rPr sz="2600" spc="-20" dirty="0">
                <a:latin typeface="Calibri"/>
                <a:cs typeface="Calibri"/>
              </a:rPr>
              <a:t>Data</a:t>
            </a:r>
            <a:endParaRPr sz="2600">
              <a:latin typeface="Calibri"/>
              <a:cs typeface="Calibri"/>
            </a:endParaRPr>
          </a:p>
          <a:p>
            <a:pPr marL="927100" indent="-457834">
              <a:lnSpc>
                <a:spcPct val="100000"/>
              </a:lnSpc>
              <a:buFont typeface="Arial"/>
              <a:buChar char="•"/>
              <a:tabLst>
                <a:tab pos="927100" algn="l"/>
                <a:tab pos="927735" algn="l"/>
              </a:tabLst>
            </a:pPr>
            <a:r>
              <a:rPr sz="2600" spc="-10" dirty="0">
                <a:latin typeface="Calibri"/>
                <a:cs typeface="Calibri"/>
              </a:rPr>
              <a:t>View</a:t>
            </a:r>
            <a:r>
              <a:rPr sz="2600" dirty="0">
                <a:latin typeface="Calibri"/>
                <a:cs typeface="Calibri"/>
              </a:rPr>
              <a:t> </a:t>
            </a:r>
            <a:r>
              <a:rPr sz="2600" spc="-15" dirty="0">
                <a:latin typeface="Calibri"/>
                <a:cs typeface="Calibri"/>
              </a:rPr>
              <a:t>student </a:t>
            </a:r>
            <a:r>
              <a:rPr sz="2600" spc="-10" dirty="0">
                <a:latin typeface="Calibri"/>
                <a:cs typeface="Calibri"/>
              </a:rPr>
              <a:t>employee timesheet</a:t>
            </a:r>
            <a:endParaRPr sz="2600">
              <a:latin typeface="Calibri"/>
              <a:cs typeface="Calibri"/>
            </a:endParaRPr>
          </a:p>
        </p:txBody>
      </p:sp>
      <p:pic>
        <p:nvPicPr>
          <p:cNvPr id="6" name="Audio 5">
            <a:hlinkClick r:id="" action="ppaction://media"/>
            <a:extLst>
              <a:ext uri="{FF2B5EF4-FFF2-40B4-BE49-F238E27FC236}">
                <a16:creationId xmlns:a16="http://schemas.microsoft.com/office/drawing/2014/main" id="{A361DCEF-3291-45BA-89BA-4B17B0BBD6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85"/>
    </mc:Choice>
    <mc:Fallback xmlns="">
      <p:transition spd="slow" advTm="2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359" y="1859578"/>
            <a:ext cx="2356485" cy="513080"/>
          </a:xfrm>
          <a:prstGeom prst="rect">
            <a:avLst/>
          </a:prstGeom>
        </p:spPr>
        <p:txBody>
          <a:bodyPr vert="horz" wrap="square" lIns="0" tIns="12065" rIns="0" bIns="0" rtlCol="0">
            <a:spAutoFit/>
          </a:bodyPr>
          <a:lstStyle/>
          <a:p>
            <a:pPr marL="12700">
              <a:lnSpc>
                <a:spcPct val="100000"/>
              </a:lnSpc>
              <a:spcBef>
                <a:spcPts val="95"/>
              </a:spcBef>
            </a:pPr>
            <a:r>
              <a:rPr sz="3200" b="0" spc="-25" dirty="0">
                <a:latin typeface="Calibri Light"/>
                <a:cs typeface="Calibri Light"/>
              </a:rPr>
              <a:t>e-PAF(sample)</a:t>
            </a:r>
            <a:endParaRPr sz="3200">
              <a:latin typeface="Calibri Light"/>
              <a:cs typeface="Calibri Light"/>
            </a:endParaRPr>
          </a:p>
        </p:txBody>
      </p:sp>
      <p:sp>
        <p:nvSpPr>
          <p:cNvPr id="3" name="object 3"/>
          <p:cNvSpPr txBox="1"/>
          <p:nvPr/>
        </p:nvSpPr>
        <p:spPr>
          <a:xfrm>
            <a:off x="384359" y="2891889"/>
            <a:ext cx="2118995" cy="1628139"/>
          </a:xfrm>
          <a:prstGeom prst="rect">
            <a:avLst/>
          </a:prstGeom>
        </p:spPr>
        <p:txBody>
          <a:bodyPr vert="horz" wrap="square" lIns="0" tIns="80645" rIns="0" bIns="0" rtlCol="0">
            <a:spAutoFit/>
          </a:bodyPr>
          <a:lstStyle/>
          <a:p>
            <a:pPr marL="12700" marR="5080">
              <a:lnSpc>
                <a:spcPts val="3020"/>
              </a:lnSpc>
              <a:spcBef>
                <a:spcPts val="635"/>
              </a:spcBef>
            </a:pPr>
            <a:r>
              <a:rPr sz="2950" b="0" i="1" spc="-125" dirty="0">
                <a:latin typeface="Calibri Light"/>
                <a:cs typeface="Calibri Light"/>
              </a:rPr>
              <a:t>U</a:t>
            </a:r>
            <a:r>
              <a:rPr sz="2950" b="0" i="1" spc="-80" dirty="0">
                <a:latin typeface="Calibri Light"/>
                <a:cs typeface="Calibri Light"/>
              </a:rPr>
              <a:t>s</a:t>
            </a:r>
            <a:r>
              <a:rPr sz="2950" b="0" i="1" spc="-95" dirty="0">
                <a:latin typeface="Calibri Light"/>
                <a:cs typeface="Calibri Light"/>
              </a:rPr>
              <a:t>e</a:t>
            </a:r>
            <a:r>
              <a:rPr sz="2950" b="0" i="1" spc="-40" dirty="0">
                <a:latin typeface="Calibri Light"/>
                <a:cs typeface="Calibri Light"/>
              </a:rPr>
              <a:t>d</a:t>
            </a:r>
            <a:r>
              <a:rPr sz="2950" b="0" i="1" spc="-125" dirty="0">
                <a:latin typeface="Calibri Light"/>
                <a:cs typeface="Calibri Light"/>
              </a:rPr>
              <a:t> </a:t>
            </a:r>
            <a:r>
              <a:rPr sz="2950" b="0" i="1" spc="-100" dirty="0">
                <a:latin typeface="Calibri Light"/>
                <a:cs typeface="Calibri Light"/>
              </a:rPr>
              <a:t>fo</a:t>
            </a:r>
            <a:r>
              <a:rPr sz="2950" b="0" i="1" spc="-30" dirty="0">
                <a:latin typeface="Calibri Light"/>
                <a:cs typeface="Calibri Light"/>
              </a:rPr>
              <a:t>r </a:t>
            </a:r>
            <a:r>
              <a:rPr sz="2950" b="0" i="1" spc="-25" dirty="0">
                <a:latin typeface="Calibri Light"/>
                <a:cs typeface="Calibri Light"/>
              </a:rPr>
              <a:t> </a:t>
            </a:r>
            <a:r>
              <a:rPr sz="2950" b="0" i="1" spc="-110" dirty="0">
                <a:latin typeface="Calibri Light"/>
                <a:cs typeface="Calibri Light"/>
              </a:rPr>
              <a:t>Continuing </a:t>
            </a:r>
            <a:r>
              <a:rPr sz="2950" b="0" i="1" spc="-105" dirty="0">
                <a:latin typeface="Calibri Light"/>
                <a:cs typeface="Calibri Light"/>
              </a:rPr>
              <a:t> </a:t>
            </a:r>
            <a:r>
              <a:rPr sz="2950" b="0" i="1" spc="-125" dirty="0">
                <a:latin typeface="Calibri Light"/>
                <a:cs typeface="Calibri Light"/>
              </a:rPr>
              <a:t>E</a:t>
            </a:r>
            <a:r>
              <a:rPr sz="2950" b="0" i="1" spc="-165" dirty="0">
                <a:latin typeface="Calibri Light"/>
                <a:cs typeface="Calibri Light"/>
              </a:rPr>
              <a:t>m</a:t>
            </a:r>
            <a:r>
              <a:rPr sz="2950" b="0" i="1" spc="-120" dirty="0">
                <a:latin typeface="Calibri Light"/>
                <a:cs typeface="Calibri Light"/>
              </a:rPr>
              <a:t>p</a:t>
            </a:r>
            <a:r>
              <a:rPr sz="2950" b="0" i="1" spc="-40" dirty="0">
                <a:latin typeface="Calibri Light"/>
                <a:cs typeface="Calibri Light"/>
              </a:rPr>
              <a:t>l</a:t>
            </a:r>
            <a:r>
              <a:rPr sz="2950" b="0" i="1" spc="-120" dirty="0">
                <a:latin typeface="Calibri Light"/>
                <a:cs typeface="Calibri Light"/>
              </a:rPr>
              <a:t>o</a:t>
            </a:r>
            <a:r>
              <a:rPr sz="2950" b="0" i="1" spc="-90" dirty="0">
                <a:latin typeface="Calibri Light"/>
                <a:cs typeface="Calibri Light"/>
              </a:rPr>
              <a:t>y</a:t>
            </a:r>
            <a:r>
              <a:rPr sz="2950" b="0" i="1" spc="-100" dirty="0">
                <a:latin typeface="Calibri Light"/>
                <a:cs typeface="Calibri Light"/>
              </a:rPr>
              <a:t>e</a:t>
            </a:r>
            <a:r>
              <a:rPr sz="2950" b="0" i="1" spc="-110" dirty="0">
                <a:latin typeface="Calibri Light"/>
                <a:cs typeface="Calibri Light"/>
              </a:rPr>
              <a:t>e</a:t>
            </a:r>
            <a:r>
              <a:rPr sz="2950" b="0" i="1" spc="-60" dirty="0">
                <a:latin typeface="Calibri Light"/>
                <a:cs typeface="Calibri Light"/>
              </a:rPr>
              <a:t>s</a:t>
            </a:r>
            <a:r>
              <a:rPr sz="2950" b="0" i="1" spc="-85" dirty="0">
                <a:latin typeface="Calibri Light"/>
                <a:cs typeface="Calibri Light"/>
              </a:rPr>
              <a:t> </a:t>
            </a:r>
            <a:r>
              <a:rPr sz="2950" b="0" i="1" spc="-105" dirty="0">
                <a:latin typeface="Calibri Light"/>
                <a:cs typeface="Calibri Light"/>
              </a:rPr>
              <a:t>a</a:t>
            </a:r>
            <a:r>
              <a:rPr sz="2950" b="0" i="1" spc="-95" dirty="0">
                <a:latin typeface="Calibri Light"/>
                <a:cs typeface="Calibri Light"/>
              </a:rPr>
              <a:t>nd  </a:t>
            </a:r>
            <a:r>
              <a:rPr sz="2950" b="0" i="1" spc="-105" dirty="0">
                <a:latin typeface="Calibri Light"/>
                <a:cs typeface="Calibri Light"/>
              </a:rPr>
              <a:t>Ch</a:t>
            </a:r>
            <a:r>
              <a:rPr sz="2950" b="0" i="1" spc="-110" dirty="0">
                <a:latin typeface="Calibri Light"/>
                <a:cs typeface="Calibri Light"/>
              </a:rPr>
              <a:t>ang</a:t>
            </a:r>
            <a:r>
              <a:rPr sz="2950" b="0" i="1" spc="-140" dirty="0">
                <a:latin typeface="Calibri Light"/>
                <a:cs typeface="Calibri Light"/>
              </a:rPr>
              <a:t>e</a:t>
            </a:r>
            <a:r>
              <a:rPr sz="2950" b="0" i="1" spc="-30" dirty="0">
                <a:latin typeface="Calibri Light"/>
                <a:cs typeface="Calibri Light"/>
              </a:rPr>
              <a:t>s</a:t>
            </a:r>
            <a:r>
              <a:rPr sz="2950" b="0" i="1" spc="-85" dirty="0">
                <a:latin typeface="Calibri Light"/>
                <a:cs typeface="Calibri Light"/>
              </a:rPr>
              <a:t> </a:t>
            </a:r>
            <a:r>
              <a:rPr sz="2950" b="0" i="1" spc="-135" dirty="0">
                <a:latin typeface="Calibri Light"/>
                <a:cs typeface="Calibri Light"/>
              </a:rPr>
              <a:t>O</a:t>
            </a:r>
            <a:r>
              <a:rPr sz="2950" b="0" i="1" spc="-100" dirty="0">
                <a:latin typeface="Calibri Light"/>
                <a:cs typeface="Calibri Light"/>
              </a:rPr>
              <a:t>n</a:t>
            </a:r>
            <a:r>
              <a:rPr sz="2950" b="0" i="1" spc="-45" dirty="0">
                <a:latin typeface="Calibri Light"/>
                <a:cs typeface="Calibri Light"/>
              </a:rPr>
              <a:t>l</a:t>
            </a:r>
            <a:r>
              <a:rPr sz="2950" b="0" i="1" spc="-50" dirty="0">
                <a:latin typeface="Calibri Light"/>
                <a:cs typeface="Calibri Light"/>
              </a:rPr>
              <a:t>y</a:t>
            </a:r>
            <a:endParaRPr sz="2950">
              <a:latin typeface="Calibri Light"/>
              <a:cs typeface="Calibri Light"/>
            </a:endParaRPr>
          </a:p>
        </p:txBody>
      </p:sp>
      <p:pic>
        <p:nvPicPr>
          <p:cNvPr id="4" name="object 4"/>
          <p:cNvPicPr/>
          <p:nvPr/>
        </p:nvPicPr>
        <p:blipFill>
          <a:blip r:embed="rId5" cstate="print"/>
          <a:stretch>
            <a:fillRect/>
          </a:stretch>
        </p:blipFill>
        <p:spPr>
          <a:xfrm>
            <a:off x="3019044" y="285287"/>
            <a:ext cx="5621273" cy="6545279"/>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47</a:t>
            </a:r>
          </a:p>
        </p:txBody>
      </p:sp>
      <p:pic>
        <p:nvPicPr>
          <p:cNvPr id="8" name="Audio 7">
            <a:hlinkClick r:id="" action="ppaction://media"/>
            <a:extLst>
              <a:ext uri="{FF2B5EF4-FFF2-40B4-BE49-F238E27FC236}">
                <a16:creationId xmlns:a16="http://schemas.microsoft.com/office/drawing/2014/main" id="{3CE6687E-C3E3-45B0-9C78-BE1B0FB693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75"/>
    </mc:Choice>
    <mc:Fallback xmlns="">
      <p:transition spd="slow" advTm="2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6651" y="491408"/>
            <a:ext cx="2387600" cy="1184275"/>
          </a:xfrm>
          <a:prstGeom prst="rect">
            <a:avLst/>
          </a:prstGeom>
        </p:spPr>
        <p:txBody>
          <a:bodyPr vert="horz" wrap="square" lIns="0" tIns="12700" rIns="0" bIns="0" rtlCol="0">
            <a:spAutoFit/>
          </a:bodyPr>
          <a:lstStyle/>
          <a:p>
            <a:pPr marL="12700">
              <a:lnSpc>
                <a:spcPts val="4560"/>
              </a:lnSpc>
              <a:spcBef>
                <a:spcPts val="100"/>
              </a:spcBef>
            </a:pPr>
            <a:r>
              <a:rPr b="0" spc="-65" dirty="0">
                <a:latin typeface="Calibri Light"/>
                <a:cs typeface="Calibri Light"/>
              </a:rPr>
              <a:t>e-PAF</a:t>
            </a:r>
          </a:p>
          <a:p>
            <a:pPr marL="12700">
              <a:lnSpc>
                <a:spcPts val="4560"/>
              </a:lnSpc>
            </a:pPr>
            <a:r>
              <a:rPr b="0" spc="-10" dirty="0">
                <a:latin typeface="Calibri Light"/>
                <a:cs typeface="Calibri Light"/>
              </a:rPr>
              <a:t>(continued)</a:t>
            </a:r>
          </a:p>
        </p:txBody>
      </p:sp>
      <p:pic>
        <p:nvPicPr>
          <p:cNvPr id="3" name="object 3"/>
          <p:cNvPicPr/>
          <p:nvPr/>
        </p:nvPicPr>
        <p:blipFill>
          <a:blip r:embed="rId5" cstate="print"/>
          <a:stretch>
            <a:fillRect/>
          </a:stretch>
        </p:blipFill>
        <p:spPr>
          <a:xfrm>
            <a:off x="3171444" y="452627"/>
            <a:ext cx="7008113" cy="6051041"/>
          </a:xfrm>
          <a:prstGeom prst="rect">
            <a:avLst/>
          </a:prstGeom>
        </p:spPr>
      </p:pic>
      <p:sp>
        <p:nvSpPr>
          <p:cNvPr id="4" name="object 4"/>
          <p:cNvSpPr txBox="1"/>
          <p:nvPr/>
        </p:nvSpPr>
        <p:spPr>
          <a:xfrm>
            <a:off x="170179" y="2361691"/>
            <a:ext cx="2666365" cy="3317240"/>
          </a:xfrm>
          <a:prstGeom prst="rect">
            <a:avLst/>
          </a:prstGeom>
        </p:spPr>
        <p:txBody>
          <a:bodyPr vert="horz" wrap="square" lIns="0" tIns="12700" rIns="0" bIns="0" rtlCol="0">
            <a:spAutoFit/>
          </a:bodyPr>
          <a:lstStyle/>
          <a:p>
            <a:pPr marL="298450" marR="5080" indent="-285750">
              <a:lnSpc>
                <a:spcPct val="100000"/>
              </a:lnSpc>
              <a:spcBef>
                <a:spcPts val="100"/>
              </a:spcBef>
              <a:buFont typeface="Wingdings"/>
              <a:buChar char=""/>
              <a:tabLst>
                <a:tab pos="298450" algn="l"/>
              </a:tabLst>
            </a:pPr>
            <a:r>
              <a:rPr sz="1800" spc="-5" dirty="0">
                <a:latin typeface="Calibri"/>
                <a:cs typeface="Calibri"/>
              </a:rPr>
              <a:t>Check </a:t>
            </a:r>
            <a:r>
              <a:rPr sz="1800" spc="-10" dirty="0">
                <a:latin typeface="Calibri"/>
                <a:cs typeface="Calibri"/>
              </a:rPr>
              <a:t>box: </a:t>
            </a:r>
            <a:r>
              <a:rPr sz="1800" b="1" spc="-5" dirty="0">
                <a:latin typeface="Calibri"/>
                <a:cs typeface="Calibri"/>
              </a:rPr>
              <a:t>Allow </a:t>
            </a:r>
            <a:r>
              <a:rPr sz="1800" b="1" spc="-10" dirty="0">
                <a:latin typeface="Calibri"/>
                <a:cs typeface="Calibri"/>
              </a:rPr>
              <a:t>Gaps </a:t>
            </a:r>
            <a:r>
              <a:rPr sz="1800" b="1" dirty="0">
                <a:latin typeface="Calibri"/>
                <a:cs typeface="Calibri"/>
              </a:rPr>
              <a:t>in </a:t>
            </a:r>
            <a:r>
              <a:rPr sz="1800" b="1" spc="-395" dirty="0">
                <a:latin typeface="Calibri"/>
                <a:cs typeface="Calibri"/>
              </a:rPr>
              <a:t> </a:t>
            </a:r>
            <a:r>
              <a:rPr sz="1800" b="1" spc="-5" dirty="0">
                <a:latin typeface="Calibri"/>
                <a:cs typeface="Calibri"/>
              </a:rPr>
              <a:t>Funding</a:t>
            </a:r>
            <a:r>
              <a:rPr sz="1800" b="1" spc="-20" dirty="0">
                <a:latin typeface="Calibri"/>
                <a:cs typeface="Calibri"/>
              </a:rPr>
              <a:t> </a:t>
            </a:r>
            <a:r>
              <a:rPr sz="1800" b="1" spc="-10" dirty="0">
                <a:latin typeface="Calibri"/>
                <a:cs typeface="Calibri"/>
              </a:rPr>
              <a:t>Dates.</a:t>
            </a:r>
            <a:endParaRPr sz="1800" dirty="0">
              <a:latin typeface="Calibri"/>
              <a:cs typeface="Calibri"/>
            </a:endParaRPr>
          </a:p>
          <a:p>
            <a:pPr>
              <a:lnSpc>
                <a:spcPct val="100000"/>
              </a:lnSpc>
              <a:spcBef>
                <a:spcPts val="20"/>
              </a:spcBef>
              <a:buFont typeface="Wingdings"/>
              <a:buChar char=""/>
            </a:pPr>
            <a:endParaRPr sz="1750" dirty="0">
              <a:latin typeface="Calibri"/>
              <a:cs typeface="Calibri"/>
            </a:endParaRPr>
          </a:p>
          <a:p>
            <a:pPr marL="298450" marR="401320" indent="-285750">
              <a:lnSpc>
                <a:spcPct val="100000"/>
              </a:lnSpc>
              <a:buFont typeface="Wingdings"/>
              <a:buChar char=""/>
              <a:tabLst>
                <a:tab pos="298450" algn="l"/>
              </a:tabLst>
            </a:pPr>
            <a:r>
              <a:rPr sz="1800" b="1" spc="-15" dirty="0">
                <a:latin typeface="Calibri"/>
                <a:cs typeface="Calibri"/>
              </a:rPr>
              <a:t>Fall </a:t>
            </a:r>
            <a:r>
              <a:rPr sz="1800" b="1" dirty="0">
                <a:latin typeface="Calibri"/>
                <a:cs typeface="Calibri"/>
              </a:rPr>
              <a:t>202</a:t>
            </a:r>
            <a:r>
              <a:rPr lang="en-US" b="1" dirty="0">
                <a:latin typeface="Calibri"/>
                <a:cs typeface="Calibri"/>
              </a:rPr>
              <a:t>2</a:t>
            </a:r>
            <a:r>
              <a:rPr sz="1800" b="1" dirty="0">
                <a:latin typeface="Calibri"/>
                <a:cs typeface="Calibri"/>
              </a:rPr>
              <a:t> </a:t>
            </a:r>
            <a:r>
              <a:rPr sz="1800" b="1" spc="-10" dirty="0">
                <a:latin typeface="Calibri"/>
                <a:cs typeface="Calibri"/>
              </a:rPr>
              <a:t>Semester- </a:t>
            </a:r>
            <a:r>
              <a:rPr sz="1800" b="1" spc="-5" dirty="0">
                <a:latin typeface="Calibri"/>
                <a:cs typeface="Calibri"/>
              </a:rPr>
              <a:t> </a:t>
            </a:r>
            <a:r>
              <a:rPr sz="1800" b="1" dirty="0">
                <a:latin typeface="Calibri"/>
                <a:cs typeface="Calibri"/>
              </a:rPr>
              <a:t>08/2</a:t>
            </a:r>
            <a:r>
              <a:rPr lang="en-US" sz="1800" b="1" dirty="0">
                <a:latin typeface="Calibri"/>
                <a:cs typeface="Calibri"/>
              </a:rPr>
              <a:t>2</a:t>
            </a:r>
            <a:r>
              <a:rPr sz="1800" b="1" dirty="0">
                <a:latin typeface="Calibri"/>
                <a:cs typeface="Calibri"/>
              </a:rPr>
              <a:t>/2</a:t>
            </a:r>
            <a:r>
              <a:rPr lang="en-US" sz="1800" b="1" dirty="0">
                <a:latin typeface="Calibri"/>
                <a:cs typeface="Calibri"/>
              </a:rPr>
              <a:t>2</a:t>
            </a:r>
            <a:r>
              <a:rPr sz="1800" b="1" spc="-45" dirty="0">
                <a:latin typeface="Calibri"/>
                <a:cs typeface="Calibri"/>
              </a:rPr>
              <a:t> </a:t>
            </a:r>
            <a:r>
              <a:rPr sz="1800" b="1" dirty="0">
                <a:latin typeface="Calibri"/>
                <a:cs typeface="Calibri"/>
              </a:rPr>
              <a:t>-</a:t>
            </a:r>
            <a:r>
              <a:rPr sz="1800" b="1" spc="-50" dirty="0">
                <a:latin typeface="Calibri"/>
                <a:cs typeface="Calibri"/>
              </a:rPr>
              <a:t> </a:t>
            </a:r>
            <a:r>
              <a:rPr sz="1800" b="1" dirty="0">
                <a:latin typeface="Calibri"/>
                <a:cs typeface="Calibri"/>
              </a:rPr>
              <a:t>12/</a:t>
            </a:r>
            <a:r>
              <a:rPr lang="en-US" sz="1800" b="1" dirty="0">
                <a:latin typeface="Calibri"/>
                <a:cs typeface="Calibri"/>
              </a:rPr>
              <a:t>09</a:t>
            </a:r>
            <a:r>
              <a:rPr sz="1800" b="1" dirty="0">
                <a:latin typeface="Calibri"/>
                <a:cs typeface="Calibri"/>
              </a:rPr>
              <a:t>/2</a:t>
            </a:r>
            <a:r>
              <a:rPr lang="en-US" sz="1800" b="1" dirty="0">
                <a:latin typeface="Calibri"/>
                <a:cs typeface="Calibri"/>
              </a:rPr>
              <a:t>2</a:t>
            </a:r>
            <a:endParaRPr sz="1800" dirty="0">
              <a:latin typeface="Calibri"/>
              <a:cs typeface="Calibri"/>
            </a:endParaRPr>
          </a:p>
          <a:p>
            <a:pPr marL="274320" marR="240029" indent="-262255">
              <a:lnSpc>
                <a:spcPct val="100000"/>
              </a:lnSpc>
              <a:buFont typeface="Wingdings"/>
              <a:buChar char=""/>
              <a:tabLst>
                <a:tab pos="298450" algn="l"/>
              </a:tabLst>
            </a:pPr>
            <a:r>
              <a:rPr sz="1800" b="1" dirty="0">
                <a:latin typeface="Calibri"/>
                <a:cs typeface="Calibri"/>
              </a:rPr>
              <a:t>Spring</a:t>
            </a:r>
            <a:r>
              <a:rPr sz="1800" b="1" spc="-50" dirty="0">
                <a:latin typeface="Calibri"/>
                <a:cs typeface="Calibri"/>
              </a:rPr>
              <a:t> </a:t>
            </a:r>
            <a:r>
              <a:rPr sz="1800" b="1" dirty="0">
                <a:latin typeface="Calibri"/>
                <a:cs typeface="Calibri"/>
              </a:rPr>
              <a:t>202</a:t>
            </a:r>
            <a:r>
              <a:rPr lang="en-US" b="1" dirty="0">
                <a:latin typeface="Calibri"/>
                <a:cs typeface="Calibri"/>
              </a:rPr>
              <a:t>3</a:t>
            </a:r>
            <a:r>
              <a:rPr sz="1800" b="1" spc="-45" dirty="0">
                <a:latin typeface="Calibri"/>
                <a:cs typeface="Calibri"/>
              </a:rPr>
              <a:t> </a:t>
            </a:r>
            <a:r>
              <a:rPr sz="1800" b="1" spc="-10" dirty="0">
                <a:latin typeface="Calibri"/>
                <a:cs typeface="Calibri"/>
              </a:rPr>
              <a:t>Semester- </a:t>
            </a:r>
            <a:r>
              <a:rPr sz="1800" b="1" spc="-390" dirty="0">
                <a:latin typeface="Calibri"/>
                <a:cs typeface="Calibri"/>
              </a:rPr>
              <a:t> </a:t>
            </a:r>
            <a:r>
              <a:rPr sz="1800" b="1" dirty="0">
                <a:latin typeface="Calibri"/>
                <a:cs typeface="Calibri"/>
              </a:rPr>
              <a:t>01/0</a:t>
            </a:r>
            <a:r>
              <a:rPr lang="en-US" sz="1800" b="1" dirty="0">
                <a:latin typeface="Calibri"/>
                <a:cs typeface="Calibri"/>
              </a:rPr>
              <a:t>9</a:t>
            </a:r>
            <a:r>
              <a:rPr sz="1800" b="1" dirty="0">
                <a:latin typeface="Calibri"/>
                <a:cs typeface="Calibri"/>
              </a:rPr>
              <a:t>/2</a:t>
            </a:r>
            <a:r>
              <a:rPr lang="en-US" sz="1800" b="1" dirty="0">
                <a:latin typeface="Calibri"/>
                <a:cs typeface="Calibri"/>
              </a:rPr>
              <a:t>3</a:t>
            </a:r>
            <a:r>
              <a:rPr sz="1800" b="1" spc="-20" dirty="0">
                <a:latin typeface="Calibri"/>
                <a:cs typeface="Calibri"/>
              </a:rPr>
              <a:t> </a:t>
            </a:r>
            <a:r>
              <a:rPr sz="1800" b="1" dirty="0">
                <a:latin typeface="Calibri"/>
                <a:cs typeface="Calibri"/>
              </a:rPr>
              <a:t>-</a:t>
            </a:r>
            <a:r>
              <a:rPr sz="1800" b="1" spc="-15" dirty="0">
                <a:latin typeface="Calibri"/>
                <a:cs typeface="Calibri"/>
              </a:rPr>
              <a:t> </a:t>
            </a:r>
            <a:r>
              <a:rPr sz="1800" b="1" dirty="0">
                <a:latin typeface="Calibri"/>
                <a:cs typeface="Calibri"/>
              </a:rPr>
              <a:t>0</a:t>
            </a:r>
            <a:r>
              <a:rPr lang="en-US" sz="1800" b="1" dirty="0">
                <a:latin typeface="Calibri"/>
                <a:cs typeface="Calibri"/>
              </a:rPr>
              <a:t>5</a:t>
            </a:r>
            <a:r>
              <a:rPr sz="1800" b="1" dirty="0">
                <a:latin typeface="Calibri"/>
                <a:cs typeface="Calibri"/>
              </a:rPr>
              <a:t>/</a:t>
            </a:r>
            <a:r>
              <a:rPr lang="en-US" sz="1800" b="1" dirty="0">
                <a:latin typeface="Calibri"/>
                <a:cs typeface="Calibri"/>
              </a:rPr>
              <a:t>05</a:t>
            </a:r>
            <a:r>
              <a:rPr sz="1800" b="1" dirty="0">
                <a:latin typeface="Calibri"/>
                <a:cs typeface="Calibri"/>
              </a:rPr>
              <a:t>/2</a:t>
            </a:r>
            <a:r>
              <a:rPr lang="en-US" sz="1800" b="1" dirty="0">
                <a:latin typeface="Calibri"/>
                <a:cs typeface="Calibri"/>
              </a:rPr>
              <a:t>3</a:t>
            </a:r>
            <a:endParaRPr sz="1800" dirty="0">
              <a:latin typeface="Calibri"/>
              <a:cs typeface="Calibri"/>
            </a:endParaRPr>
          </a:p>
          <a:p>
            <a:pPr>
              <a:lnSpc>
                <a:spcPct val="100000"/>
              </a:lnSpc>
              <a:spcBef>
                <a:spcPts val="25"/>
              </a:spcBef>
            </a:pPr>
            <a:endParaRPr sz="1750" dirty="0">
              <a:latin typeface="Calibri"/>
              <a:cs typeface="Calibri"/>
            </a:endParaRPr>
          </a:p>
          <a:p>
            <a:pPr marL="12700" marR="768985">
              <a:lnSpc>
                <a:spcPct val="100000"/>
              </a:lnSpc>
            </a:pPr>
            <a:r>
              <a:rPr sz="1800" spc="-10" dirty="0">
                <a:latin typeface="Calibri"/>
                <a:cs typeface="Calibri"/>
              </a:rPr>
              <a:t>Note: </a:t>
            </a:r>
            <a:r>
              <a:rPr sz="1800" b="1" spc="-10" dirty="0">
                <a:latin typeface="Calibri"/>
                <a:cs typeface="Calibri"/>
              </a:rPr>
              <a:t>Account </a:t>
            </a:r>
            <a:r>
              <a:rPr sz="1800" b="1" spc="-5" dirty="0">
                <a:latin typeface="Calibri"/>
                <a:cs typeface="Calibri"/>
              </a:rPr>
              <a:t>Code </a:t>
            </a:r>
            <a:r>
              <a:rPr sz="1800" b="1" spc="-395" dirty="0">
                <a:latin typeface="Calibri"/>
                <a:cs typeface="Calibri"/>
              </a:rPr>
              <a:t> </a:t>
            </a:r>
            <a:r>
              <a:rPr sz="1800" b="1" spc="-5" dirty="0">
                <a:latin typeface="Calibri"/>
                <a:cs typeface="Calibri"/>
              </a:rPr>
              <a:t>25422</a:t>
            </a:r>
            <a:r>
              <a:rPr lang="en-US" sz="1800" b="1" spc="-5" dirty="0">
                <a:latin typeface="Calibri"/>
                <a:cs typeface="Calibri"/>
              </a:rPr>
              <a:t>3</a:t>
            </a:r>
            <a:r>
              <a:rPr sz="1800" b="1" spc="-5" dirty="0">
                <a:latin typeface="Calibri"/>
                <a:cs typeface="Calibri"/>
              </a:rPr>
              <a:t>660O-FWS</a:t>
            </a:r>
            <a:endParaRPr sz="1800" dirty="0">
              <a:latin typeface="Calibri"/>
              <a:cs typeface="Calibri"/>
            </a:endParaRPr>
          </a:p>
          <a:p>
            <a:pPr marL="12700">
              <a:lnSpc>
                <a:spcPct val="100000"/>
              </a:lnSpc>
            </a:pPr>
            <a:r>
              <a:rPr sz="1800" b="1" spc="-5" dirty="0">
                <a:latin typeface="Calibri"/>
                <a:cs typeface="Calibri"/>
              </a:rPr>
              <a:t>25432</a:t>
            </a:r>
            <a:r>
              <a:rPr lang="en-US" sz="1800" b="1" spc="-5" dirty="0">
                <a:latin typeface="Calibri"/>
                <a:cs typeface="Calibri"/>
              </a:rPr>
              <a:t>3</a:t>
            </a:r>
            <a:r>
              <a:rPr sz="1800" b="1" spc="-5" dirty="0">
                <a:latin typeface="Calibri"/>
                <a:cs typeface="Calibri"/>
              </a:rPr>
              <a:t>660O-CLSP</a:t>
            </a:r>
            <a:endParaRPr sz="1800" dirty="0">
              <a:latin typeface="Calibri"/>
              <a:cs typeface="Calibri"/>
            </a:endParaRPr>
          </a:p>
          <a:p>
            <a:pPr marL="13335">
              <a:lnSpc>
                <a:spcPct val="100000"/>
              </a:lnSpc>
            </a:pPr>
            <a:r>
              <a:rPr sz="1800" b="1" spc="-5" dirty="0">
                <a:latin typeface="Calibri"/>
                <a:cs typeface="Calibri"/>
              </a:rPr>
              <a:t>254400680O-FWEP</a:t>
            </a:r>
            <a:endParaRPr sz="1800" dirty="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48</a:t>
            </a:r>
          </a:p>
        </p:txBody>
      </p:sp>
      <p:pic>
        <p:nvPicPr>
          <p:cNvPr id="7" name="Recorded Sound">
            <a:hlinkClick r:id="" action="ppaction://media"/>
            <a:extLst>
              <a:ext uri="{FF2B5EF4-FFF2-40B4-BE49-F238E27FC236}">
                <a16:creationId xmlns:a16="http://schemas.microsoft.com/office/drawing/2014/main" id="{7C138EFD-405F-4EBA-9667-B5EA44B034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5633" y="9067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955"/>
    </mc:Choice>
    <mc:Fallback xmlns="">
      <p:transition spd="slow" advTm="61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50</a:t>
            </a:r>
          </a:p>
        </p:txBody>
      </p:sp>
      <p:sp>
        <p:nvSpPr>
          <p:cNvPr id="2" name="object 2"/>
          <p:cNvSpPr txBox="1">
            <a:spLocks noGrp="1"/>
          </p:cNvSpPr>
          <p:nvPr>
            <p:ph type="title"/>
          </p:nvPr>
        </p:nvSpPr>
        <p:spPr>
          <a:xfrm>
            <a:off x="916939" y="610584"/>
            <a:ext cx="5038725" cy="695960"/>
          </a:xfrm>
          <a:prstGeom prst="rect">
            <a:avLst/>
          </a:prstGeom>
        </p:spPr>
        <p:txBody>
          <a:bodyPr vert="horz" wrap="square" lIns="0" tIns="12065" rIns="0" bIns="0" rtlCol="0">
            <a:spAutoFit/>
          </a:bodyPr>
          <a:lstStyle/>
          <a:p>
            <a:pPr marL="12700">
              <a:lnSpc>
                <a:spcPct val="100000"/>
              </a:lnSpc>
              <a:spcBef>
                <a:spcPts val="95"/>
              </a:spcBef>
            </a:pPr>
            <a:r>
              <a:rPr sz="4400" b="0" spc="-15" dirty="0">
                <a:latin typeface="Calibri Light"/>
                <a:cs typeface="Calibri Light"/>
              </a:rPr>
              <a:t>Reminder:</a:t>
            </a:r>
            <a:r>
              <a:rPr sz="4400" b="0" spc="-70" dirty="0">
                <a:latin typeface="Calibri Light"/>
                <a:cs typeface="Calibri Light"/>
              </a:rPr>
              <a:t> </a:t>
            </a:r>
            <a:r>
              <a:rPr sz="4400" b="0" spc="-10" dirty="0">
                <a:latin typeface="Calibri Light"/>
                <a:cs typeface="Calibri Light"/>
              </a:rPr>
              <a:t>Timesheets</a:t>
            </a:r>
            <a:endParaRPr sz="4400">
              <a:latin typeface="Calibri Light"/>
              <a:cs typeface="Calibri Light"/>
            </a:endParaRPr>
          </a:p>
        </p:txBody>
      </p:sp>
      <p:sp>
        <p:nvSpPr>
          <p:cNvPr id="3" name="object 3"/>
          <p:cNvSpPr txBox="1"/>
          <p:nvPr/>
        </p:nvSpPr>
        <p:spPr>
          <a:xfrm>
            <a:off x="1182052" y="1473961"/>
            <a:ext cx="8712835" cy="3533140"/>
          </a:xfrm>
          <a:prstGeom prst="rect">
            <a:avLst/>
          </a:prstGeom>
        </p:spPr>
        <p:txBody>
          <a:bodyPr vert="horz" wrap="square" lIns="0" tIns="53975" rIns="0" bIns="0" rtlCol="0">
            <a:spAutoFit/>
          </a:bodyPr>
          <a:lstStyle/>
          <a:p>
            <a:pPr marL="241300" marR="5080" indent="-228600">
              <a:lnSpc>
                <a:spcPts val="2590"/>
              </a:lnSpc>
              <a:spcBef>
                <a:spcPts val="425"/>
              </a:spcBef>
              <a:buFont typeface="Arial"/>
              <a:buChar char="•"/>
              <a:tabLst>
                <a:tab pos="241300" algn="l"/>
              </a:tabLst>
            </a:pPr>
            <a:r>
              <a:rPr sz="2400" spc="-30" dirty="0">
                <a:latin typeface="Calibri"/>
                <a:cs typeface="Calibri"/>
              </a:rPr>
              <a:t>Refer</a:t>
            </a:r>
            <a:r>
              <a:rPr sz="2400" spc="10" dirty="0">
                <a:latin typeface="Calibri"/>
                <a:cs typeface="Calibri"/>
              </a:rPr>
              <a:t> </a:t>
            </a:r>
            <a:r>
              <a:rPr sz="2400" spc="-15" dirty="0">
                <a:latin typeface="Calibri"/>
                <a:cs typeface="Calibri"/>
              </a:rPr>
              <a:t>to </a:t>
            </a:r>
            <a:r>
              <a:rPr sz="2400" dirty="0">
                <a:latin typeface="Calibri"/>
                <a:cs typeface="Calibri"/>
              </a:rPr>
              <a:t>the </a:t>
            </a:r>
            <a:r>
              <a:rPr sz="2400" spc="-15" dirty="0">
                <a:latin typeface="Calibri"/>
                <a:cs typeface="Calibri"/>
              </a:rPr>
              <a:t>FSU </a:t>
            </a:r>
            <a:r>
              <a:rPr sz="2400" spc="-25" dirty="0">
                <a:latin typeface="Calibri"/>
                <a:cs typeface="Calibri"/>
              </a:rPr>
              <a:t>Payroll</a:t>
            </a:r>
            <a:r>
              <a:rPr sz="2400" spc="-10" dirty="0">
                <a:latin typeface="Calibri"/>
                <a:cs typeface="Calibri"/>
              </a:rPr>
              <a:t> </a:t>
            </a:r>
            <a:r>
              <a:rPr sz="2400" spc="-5" dirty="0">
                <a:latin typeface="Calibri"/>
                <a:cs typeface="Calibri"/>
              </a:rPr>
              <a:t>Calendar</a:t>
            </a:r>
            <a:r>
              <a:rPr sz="2400" spc="-10" dirty="0">
                <a:latin typeface="Calibri"/>
                <a:cs typeface="Calibri"/>
              </a:rPr>
              <a:t> </a:t>
            </a:r>
            <a:r>
              <a:rPr sz="2400" spc="-15" dirty="0">
                <a:latin typeface="Calibri"/>
                <a:cs typeface="Calibri"/>
              </a:rPr>
              <a:t>to</a:t>
            </a:r>
            <a:r>
              <a:rPr sz="2400" spc="-20" dirty="0">
                <a:latin typeface="Calibri"/>
                <a:cs typeface="Calibri"/>
              </a:rPr>
              <a:t> </a:t>
            </a:r>
            <a:r>
              <a:rPr sz="2400" spc="-10" dirty="0">
                <a:latin typeface="Calibri"/>
                <a:cs typeface="Calibri"/>
              </a:rPr>
              <a:t>ensure</a:t>
            </a:r>
            <a:r>
              <a:rPr sz="2400" spc="20" dirty="0">
                <a:latin typeface="Calibri"/>
                <a:cs typeface="Calibri"/>
              </a:rPr>
              <a:t> </a:t>
            </a:r>
            <a:r>
              <a:rPr sz="2400" spc="-5" dirty="0">
                <a:latin typeface="Calibri"/>
                <a:cs typeface="Calibri"/>
              </a:rPr>
              <a:t>submission </a:t>
            </a:r>
            <a:r>
              <a:rPr sz="2400" spc="-10" dirty="0">
                <a:latin typeface="Calibri"/>
                <a:cs typeface="Calibri"/>
              </a:rPr>
              <a:t>by</a:t>
            </a:r>
            <a:r>
              <a:rPr sz="2400" dirty="0">
                <a:latin typeface="Calibri"/>
                <a:cs typeface="Calibri"/>
              </a:rPr>
              <a:t> </a:t>
            </a:r>
            <a:r>
              <a:rPr sz="2400" spc="-10" dirty="0">
                <a:latin typeface="Calibri"/>
                <a:cs typeface="Calibri"/>
              </a:rPr>
              <a:t>last </a:t>
            </a:r>
            <a:r>
              <a:rPr sz="2400" spc="-20" dirty="0">
                <a:latin typeface="Calibri"/>
                <a:cs typeface="Calibri"/>
              </a:rPr>
              <a:t>day</a:t>
            </a:r>
            <a:r>
              <a:rPr sz="2400" spc="-10" dirty="0">
                <a:latin typeface="Calibri"/>
                <a:cs typeface="Calibri"/>
              </a:rPr>
              <a:t> </a:t>
            </a:r>
            <a:r>
              <a:rPr sz="2400" spc="-5" dirty="0">
                <a:latin typeface="Calibri"/>
                <a:cs typeface="Calibri"/>
              </a:rPr>
              <a:t>of </a:t>
            </a:r>
            <a:r>
              <a:rPr sz="2400" spc="-525" dirty="0">
                <a:latin typeface="Calibri"/>
                <a:cs typeface="Calibri"/>
              </a:rPr>
              <a:t> </a:t>
            </a:r>
            <a:r>
              <a:rPr sz="2400" spc="-20" dirty="0">
                <a:latin typeface="Calibri"/>
                <a:cs typeface="Calibri"/>
              </a:rPr>
              <a:t>pay</a:t>
            </a:r>
            <a:r>
              <a:rPr sz="2400" spc="-10" dirty="0">
                <a:latin typeface="Calibri"/>
                <a:cs typeface="Calibri"/>
              </a:rPr>
              <a:t> </a:t>
            </a:r>
            <a:r>
              <a:rPr sz="2400" spc="-5" dirty="0">
                <a:latin typeface="Calibri"/>
                <a:cs typeface="Calibri"/>
              </a:rPr>
              <a:t>period</a:t>
            </a:r>
            <a:r>
              <a:rPr sz="2400" dirty="0">
                <a:latin typeface="Calibri"/>
                <a:cs typeface="Calibri"/>
              </a:rPr>
              <a:t> </a:t>
            </a:r>
            <a:r>
              <a:rPr sz="2400" spc="-5" dirty="0">
                <a:latin typeface="Calibri"/>
                <a:cs typeface="Calibri"/>
              </a:rPr>
              <a:t>(Subject</a:t>
            </a:r>
            <a:r>
              <a:rPr sz="2400" spc="-10" dirty="0">
                <a:latin typeface="Calibri"/>
                <a:cs typeface="Calibri"/>
              </a:rPr>
              <a:t> </a:t>
            </a:r>
            <a:r>
              <a:rPr sz="2400" spc="-15" dirty="0">
                <a:latin typeface="Calibri"/>
                <a:cs typeface="Calibri"/>
              </a:rPr>
              <a:t>to </a:t>
            </a:r>
            <a:r>
              <a:rPr sz="2400" spc="-10" dirty="0">
                <a:latin typeface="Calibri"/>
                <a:cs typeface="Calibri"/>
              </a:rPr>
              <a:t>change</a:t>
            </a:r>
            <a:r>
              <a:rPr sz="2400" spc="-5" dirty="0">
                <a:latin typeface="Calibri"/>
                <a:cs typeface="Calibri"/>
              </a:rPr>
              <a:t> during</a:t>
            </a:r>
            <a:r>
              <a:rPr sz="2400" spc="-10" dirty="0">
                <a:latin typeface="Calibri"/>
                <a:cs typeface="Calibri"/>
              </a:rPr>
              <a:t> holidays)</a:t>
            </a:r>
            <a:endParaRPr sz="2400">
              <a:latin typeface="Calibri"/>
              <a:cs typeface="Calibri"/>
            </a:endParaRPr>
          </a:p>
          <a:p>
            <a:pPr marL="241300" marR="698500" indent="-228600">
              <a:lnSpc>
                <a:spcPts val="2590"/>
              </a:lnSpc>
              <a:spcBef>
                <a:spcPts val="1010"/>
              </a:spcBef>
              <a:buFont typeface="Arial"/>
              <a:buChar char="•"/>
              <a:tabLst>
                <a:tab pos="241300" algn="l"/>
              </a:tabLst>
            </a:pPr>
            <a:r>
              <a:rPr sz="2400" spc="-5" dirty="0">
                <a:latin typeface="Calibri"/>
                <a:cs typeface="Calibri"/>
              </a:rPr>
              <a:t>Student </a:t>
            </a:r>
            <a:r>
              <a:rPr sz="2400" spc="-15" dirty="0">
                <a:latin typeface="Calibri"/>
                <a:cs typeface="Calibri"/>
              </a:rPr>
              <a:t>may </a:t>
            </a:r>
            <a:r>
              <a:rPr sz="2400" spc="-10" dirty="0">
                <a:latin typeface="Calibri"/>
                <a:cs typeface="Calibri"/>
              </a:rPr>
              <a:t>work </a:t>
            </a:r>
            <a:r>
              <a:rPr sz="2400" spc="-5" dirty="0">
                <a:latin typeface="Calibri"/>
                <a:cs typeface="Calibri"/>
              </a:rPr>
              <a:t>up </a:t>
            </a:r>
            <a:r>
              <a:rPr sz="2400" spc="-15" dirty="0">
                <a:latin typeface="Calibri"/>
                <a:cs typeface="Calibri"/>
              </a:rPr>
              <a:t>to </a:t>
            </a:r>
            <a:r>
              <a:rPr sz="2400" dirty="0">
                <a:latin typeface="Calibri"/>
                <a:cs typeface="Calibri"/>
              </a:rPr>
              <a:t>a </a:t>
            </a:r>
            <a:r>
              <a:rPr sz="2400" b="1" spc="-10" dirty="0">
                <a:latin typeface="Calibri"/>
                <a:cs typeface="Calibri"/>
              </a:rPr>
              <a:t>maximum </a:t>
            </a:r>
            <a:r>
              <a:rPr sz="2400" b="1" spc="-5" dirty="0">
                <a:latin typeface="Calibri"/>
                <a:cs typeface="Calibri"/>
              </a:rPr>
              <a:t>of </a:t>
            </a:r>
            <a:r>
              <a:rPr sz="2400" b="1" dirty="0">
                <a:latin typeface="Calibri"/>
                <a:cs typeface="Calibri"/>
              </a:rPr>
              <a:t>28 </a:t>
            </a:r>
            <a:r>
              <a:rPr sz="2400" b="1" spc="-10" dirty="0">
                <a:latin typeface="Calibri"/>
                <a:cs typeface="Calibri"/>
              </a:rPr>
              <a:t>hours </a:t>
            </a:r>
            <a:r>
              <a:rPr sz="2400" spc="-10" dirty="0">
                <a:latin typeface="Calibri"/>
                <a:cs typeface="Calibri"/>
              </a:rPr>
              <a:t>weekly Friday </a:t>
            </a:r>
            <a:r>
              <a:rPr sz="2400" spc="-530" dirty="0">
                <a:latin typeface="Calibri"/>
                <a:cs typeface="Calibri"/>
              </a:rPr>
              <a:t> </a:t>
            </a:r>
            <a:r>
              <a:rPr sz="2400" spc="-10" dirty="0">
                <a:latin typeface="Calibri"/>
                <a:cs typeface="Calibri"/>
              </a:rPr>
              <a:t>through</a:t>
            </a:r>
            <a:r>
              <a:rPr sz="2400" spc="-20" dirty="0">
                <a:latin typeface="Calibri"/>
                <a:cs typeface="Calibri"/>
              </a:rPr>
              <a:t> </a:t>
            </a:r>
            <a:r>
              <a:rPr sz="2400" spc="-15" dirty="0">
                <a:latin typeface="Calibri"/>
                <a:cs typeface="Calibri"/>
              </a:rPr>
              <a:t>Thursday</a:t>
            </a:r>
            <a:r>
              <a:rPr sz="2400" spc="15" dirty="0">
                <a:latin typeface="Calibri"/>
                <a:cs typeface="Calibri"/>
              </a:rPr>
              <a:t> </a:t>
            </a:r>
            <a:r>
              <a:rPr sz="2400" b="1" spc="-5" dirty="0">
                <a:latin typeface="Calibri"/>
                <a:cs typeface="Calibri"/>
              </a:rPr>
              <a:t>(NO</a:t>
            </a:r>
            <a:r>
              <a:rPr sz="2400" b="1" spc="-10" dirty="0">
                <a:latin typeface="Calibri"/>
                <a:cs typeface="Calibri"/>
              </a:rPr>
              <a:t> </a:t>
            </a:r>
            <a:r>
              <a:rPr sz="2400" b="1" spc="-15" dirty="0">
                <a:latin typeface="Calibri"/>
                <a:cs typeface="Calibri"/>
              </a:rPr>
              <a:t>EXCEPTIONS</a:t>
            </a:r>
            <a:r>
              <a:rPr sz="2400" spc="-15" dirty="0">
                <a:latin typeface="Calibri"/>
                <a:cs typeface="Calibri"/>
              </a:rPr>
              <a:t>)</a:t>
            </a:r>
            <a:endParaRPr sz="2400">
              <a:latin typeface="Calibri"/>
              <a:cs typeface="Calibri"/>
            </a:endParaRPr>
          </a:p>
          <a:p>
            <a:pPr marL="241300" indent="-228600">
              <a:lnSpc>
                <a:spcPts val="2735"/>
              </a:lnSpc>
              <a:spcBef>
                <a:spcPts val="675"/>
              </a:spcBef>
              <a:buFont typeface="Arial"/>
              <a:buChar char="•"/>
              <a:tabLst>
                <a:tab pos="241300" algn="l"/>
              </a:tabLst>
            </a:pPr>
            <a:r>
              <a:rPr sz="2400" spc="-5" dirty="0">
                <a:latin typeface="Calibri"/>
                <a:cs typeface="Calibri"/>
              </a:rPr>
              <a:t>Student</a:t>
            </a:r>
            <a:r>
              <a:rPr sz="2400" spc="-10" dirty="0">
                <a:latin typeface="Calibri"/>
                <a:cs typeface="Calibri"/>
              </a:rPr>
              <a:t> </a:t>
            </a:r>
            <a:r>
              <a:rPr sz="2400" spc="-15" dirty="0">
                <a:latin typeface="Calibri"/>
                <a:cs typeface="Calibri"/>
              </a:rPr>
              <a:t>may </a:t>
            </a:r>
            <a:r>
              <a:rPr sz="2400" spc="-5" dirty="0">
                <a:latin typeface="Calibri"/>
                <a:cs typeface="Calibri"/>
              </a:rPr>
              <a:t>only</a:t>
            </a:r>
            <a:r>
              <a:rPr sz="2400" spc="-10" dirty="0">
                <a:latin typeface="Calibri"/>
                <a:cs typeface="Calibri"/>
              </a:rPr>
              <a:t> work</a:t>
            </a:r>
            <a:r>
              <a:rPr sz="2400" spc="-15" dirty="0">
                <a:latin typeface="Calibri"/>
                <a:cs typeface="Calibri"/>
              </a:rPr>
              <a:t> </a:t>
            </a:r>
            <a:r>
              <a:rPr sz="2400" spc="-5" dirty="0">
                <a:latin typeface="Calibri"/>
                <a:cs typeface="Calibri"/>
              </a:rPr>
              <a:t>up </a:t>
            </a:r>
            <a:r>
              <a:rPr sz="2400" spc="-15" dirty="0">
                <a:latin typeface="Calibri"/>
                <a:cs typeface="Calibri"/>
              </a:rPr>
              <a:t>to </a:t>
            </a:r>
            <a:r>
              <a:rPr sz="2400" spc="-10" dirty="0">
                <a:latin typeface="Calibri"/>
                <a:cs typeface="Calibri"/>
              </a:rPr>
              <a:t>allotted</a:t>
            </a:r>
            <a:r>
              <a:rPr sz="2400" spc="-20" dirty="0">
                <a:latin typeface="Calibri"/>
                <a:cs typeface="Calibri"/>
              </a:rPr>
              <a:t> award</a:t>
            </a:r>
            <a:r>
              <a:rPr sz="2400" spc="-10" dirty="0">
                <a:latin typeface="Calibri"/>
                <a:cs typeface="Calibri"/>
              </a:rPr>
              <a:t> amount</a:t>
            </a:r>
            <a:r>
              <a:rPr sz="2400" spc="-15" dirty="0">
                <a:latin typeface="Calibri"/>
                <a:cs typeface="Calibri"/>
              </a:rPr>
              <a:t> </a:t>
            </a:r>
            <a:r>
              <a:rPr sz="2400" spc="-5" dirty="0">
                <a:latin typeface="Calibri"/>
                <a:cs typeface="Calibri"/>
              </a:rPr>
              <a:t>per</a:t>
            </a:r>
            <a:r>
              <a:rPr sz="2400" spc="5" dirty="0">
                <a:latin typeface="Calibri"/>
                <a:cs typeface="Calibri"/>
              </a:rPr>
              <a:t> </a:t>
            </a:r>
            <a:r>
              <a:rPr sz="2400" spc="-10" dirty="0">
                <a:latin typeface="Calibri"/>
                <a:cs typeface="Calibri"/>
              </a:rPr>
              <a:t>semester</a:t>
            </a:r>
            <a:endParaRPr sz="2400">
              <a:latin typeface="Calibri"/>
              <a:cs typeface="Calibri"/>
            </a:endParaRPr>
          </a:p>
          <a:p>
            <a:pPr marL="241300">
              <a:lnSpc>
                <a:spcPts val="2735"/>
              </a:lnSpc>
            </a:pPr>
            <a:r>
              <a:rPr sz="2400" b="1" spc="-15" dirty="0">
                <a:latin typeface="Calibri"/>
                <a:cs typeface="Calibri"/>
              </a:rPr>
              <a:t>Award </a:t>
            </a:r>
            <a:r>
              <a:rPr sz="2400" b="1" spc="-10" dirty="0">
                <a:latin typeface="Calibri"/>
                <a:cs typeface="Calibri"/>
              </a:rPr>
              <a:t>amounts</a:t>
            </a:r>
            <a:r>
              <a:rPr sz="2400" b="1" spc="5" dirty="0">
                <a:latin typeface="Calibri"/>
                <a:cs typeface="Calibri"/>
              </a:rPr>
              <a:t> </a:t>
            </a:r>
            <a:r>
              <a:rPr sz="2400" b="1" dirty="0">
                <a:latin typeface="Calibri"/>
                <a:cs typeface="Calibri"/>
              </a:rPr>
              <a:t>do</a:t>
            </a:r>
            <a:r>
              <a:rPr sz="2400" b="1" spc="-15" dirty="0">
                <a:latin typeface="Calibri"/>
                <a:cs typeface="Calibri"/>
              </a:rPr>
              <a:t> </a:t>
            </a:r>
            <a:r>
              <a:rPr sz="2400" b="1" spc="-5" dirty="0">
                <a:latin typeface="Calibri"/>
                <a:cs typeface="Calibri"/>
              </a:rPr>
              <a:t>not</a:t>
            </a:r>
            <a:r>
              <a:rPr sz="2400" b="1" spc="-10" dirty="0">
                <a:latin typeface="Calibri"/>
                <a:cs typeface="Calibri"/>
              </a:rPr>
              <a:t> </a:t>
            </a:r>
            <a:r>
              <a:rPr sz="2400" b="1" spc="-15" dirty="0">
                <a:latin typeface="Calibri"/>
                <a:cs typeface="Calibri"/>
              </a:rPr>
              <a:t>roll</a:t>
            </a:r>
            <a:r>
              <a:rPr sz="2400" b="1" spc="-20" dirty="0">
                <a:latin typeface="Calibri"/>
                <a:cs typeface="Calibri"/>
              </a:rPr>
              <a:t> </a:t>
            </a:r>
            <a:r>
              <a:rPr sz="2400" b="1" spc="-15" dirty="0">
                <a:latin typeface="Calibri"/>
                <a:cs typeface="Calibri"/>
              </a:rPr>
              <a:t>over</a:t>
            </a:r>
            <a:r>
              <a:rPr sz="2400" b="1" dirty="0">
                <a:latin typeface="Calibri"/>
                <a:cs typeface="Calibri"/>
              </a:rPr>
              <a:t> </a:t>
            </a:r>
            <a:r>
              <a:rPr sz="2400" b="1" spc="-15" dirty="0">
                <a:latin typeface="Calibri"/>
                <a:cs typeface="Calibri"/>
              </a:rPr>
              <a:t>to</a:t>
            </a:r>
            <a:r>
              <a:rPr sz="2400" b="1" spc="-10" dirty="0">
                <a:latin typeface="Calibri"/>
                <a:cs typeface="Calibri"/>
              </a:rPr>
              <a:t> </a:t>
            </a:r>
            <a:r>
              <a:rPr sz="2400" b="1" dirty="0">
                <a:latin typeface="Calibri"/>
                <a:cs typeface="Calibri"/>
              </a:rPr>
              <a:t>the </a:t>
            </a:r>
            <a:r>
              <a:rPr sz="2400" b="1" spc="-10" dirty="0">
                <a:latin typeface="Calibri"/>
                <a:cs typeface="Calibri"/>
              </a:rPr>
              <a:t>next</a:t>
            </a:r>
            <a:r>
              <a:rPr sz="2400" b="1" spc="-5" dirty="0">
                <a:latin typeface="Calibri"/>
                <a:cs typeface="Calibri"/>
              </a:rPr>
              <a:t> </a:t>
            </a:r>
            <a:r>
              <a:rPr sz="2400" b="1" spc="-10" dirty="0">
                <a:latin typeface="Calibri"/>
                <a:cs typeface="Calibri"/>
              </a:rPr>
              <a:t>semester</a:t>
            </a:r>
            <a:endParaRPr sz="2400">
              <a:latin typeface="Calibri"/>
              <a:cs typeface="Calibri"/>
            </a:endParaRPr>
          </a:p>
          <a:p>
            <a:pPr marL="241300" indent="-228600">
              <a:lnSpc>
                <a:spcPct val="100000"/>
              </a:lnSpc>
              <a:spcBef>
                <a:spcPts val="710"/>
              </a:spcBef>
              <a:buFont typeface="Arial"/>
              <a:buChar char="•"/>
              <a:tabLst>
                <a:tab pos="241300" algn="l"/>
              </a:tabLst>
            </a:pPr>
            <a:r>
              <a:rPr sz="2400" spc="-20" dirty="0">
                <a:latin typeface="Calibri"/>
                <a:cs typeface="Calibri"/>
              </a:rPr>
              <a:t>Have</a:t>
            </a:r>
            <a:r>
              <a:rPr sz="2400" dirty="0">
                <a:latin typeface="Calibri"/>
                <a:cs typeface="Calibri"/>
              </a:rPr>
              <a:t> </a:t>
            </a:r>
            <a:r>
              <a:rPr sz="2400" spc="-10" dirty="0">
                <a:latin typeface="Calibri"/>
                <a:cs typeface="Calibri"/>
              </a:rPr>
              <a:t>students</a:t>
            </a:r>
            <a:r>
              <a:rPr sz="2400" spc="5" dirty="0">
                <a:latin typeface="Calibri"/>
                <a:cs typeface="Calibri"/>
              </a:rPr>
              <a:t> </a:t>
            </a:r>
            <a:r>
              <a:rPr sz="2400" spc="-15" dirty="0">
                <a:latin typeface="Calibri"/>
                <a:cs typeface="Calibri"/>
              </a:rPr>
              <a:t>enter</a:t>
            </a:r>
            <a:r>
              <a:rPr sz="2400" spc="5" dirty="0">
                <a:latin typeface="Calibri"/>
                <a:cs typeface="Calibri"/>
              </a:rPr>
              <a:t> </a:t>
            </a:r>
            <a:r>
              <a:rPr sz="2400" spc="-15" dirty="0">
                <a:latin typeface="Calibri"/>
                <a:cs typeface="Calibri"/>
              </a:rPr>
              <a:t>hours</a:t>
            </a:r>
            <a:r>
              <a:rPr sz="2400" spc="-10" dirty="0">
                <a:latin typeface="Calibri"/>
                <a:cs typeface="Calibri"/>
              </a:rPr>
              <a:t> </a:t>
            </a:r>
            <a:r>
              <a:rPr sz="2400" spc="-20" dirty="0">
                <a:latin typeface="Calibri"/>
                <a:cs typeface="Calibri"/>
              </a:rPr>
              <a:t>worked</a:t>
            </a:r>
            <a:r>
              <a:rPr sz="2400" spc="-5" dirty="0">
                <a:latin typeface="Calibri"/>
                <a:cs typeface="Calibri"/>
              </a:rPr>
              <a:t> daily </a:t>
            </a:r>
            <a:r>
              <a:rPr sz="2400" dirty="0">
                <a:latin typeface="Calibri"/>
                <a:cs typeface="Calibri"/>
              </a:rPr>
              <a:t>in</a:t>
            </a:r>
            <a:r>
              <a:rPr sz="2400" spc="-15" dirty="0">
                <a:latin typeface="Calibri"/>
                <a:cs typeface="Calibri"/>
              </a:rPr>
              <a:t> </a:t>
            </a:r>
            <a:r>
              <a:rPr sz="2400" spc="-5" dirty="0">
                <a:latin typeface="Calibri"/>
                <a:cs typeface="Calibri"/>
              </a:rPr>
              <a:t>OMNI</a:t>
            </a:r>
            <a:r>
              <a:rPr sz="2400" spc="-15" dirty="0">
                <a:latin typeface="Calibri"/>
                <a:cs typeface="Calibri"/>
              </a:rPr>
              <a:t> </a:t>
            </a:r>
            <a:r>
              <a:rPr sz="2400" dirty="0">
                <a:latin typeface="Calibri"/>
                <a:cs typeface="Calibri"/>
              </a:rPr>
              <a:t>Self-Service</a:t>
            </a:r>
            <a:r>
              <a:rPr sz="2400" spc="10" dirty="0">
                <a:latin typeface="Calibri"/>
                <a:cs typeface="Calibri"/>
              </a:rPr>
              <a:t> </a:t>
            </a:r>
            <a:r>
              <a:rPr sz="2400" spc="-10" dirty="0">
                <a:latin typeface="Calibri"/>
                <a:cs typeface="Calibri"/>
              </a:rPr>
              <a:t>portal</a:t>
            </a:r>
            <a:endParaRPr sz="2400">
              <a:latin typeface="Calibri"/>
              <a:cs typeface="Calibri"/>
            </a:endParaRPr>
          </a:p>
          <a:p>
            <a:pPr marL="241300" marR="461009" indent="-228600">
              <a:lnSpc>
                <a:spcPts val="2590"/>
              </a:lnSpc>
              <a:spcBef>
                <a:spcPts val="1040"/>
              </a:spcBef>
              <a:buFont typeface="Arial"/>
              <a:buChar char="•"/>
              <a:tabLst>
                <a:tab pos="241300" algn="l"/>
              </a:tabLst>
            </a:pPr>
            <a:r>
              <a:rPr sz="2400" spc="-15" dirty="0">
                <a:latin typeface="Calibri"/>
                <a:cs typeface="Calibri"/>
              </a:rPr>
              <a:t>Approve entered hours </a:t>
            </a:r>
            <a:r>
              <a:rPr sz="2400" spc="-20" dirty="0">
                <a:latin typeface="Calibri"/>
                <a:cs typeface="Calibri"/>
              </a:rPr>
              <a:t>worked </a:t>
            </a:r>
            <a:r>
              <a:rPr sz="2400" dirty="0">
                <a:latin typeface="Calibri"/>
                <a:cs typeface="Calibri"/>
              </a:rPr>
              <a:t>in </a:t>
            </a:r>
            <a:r>
              <a:rPr sz="2400" spc="-5" dirty="0">
                <a:latin typeface="Calibri"/>
                <a:cs typeface="Calibri"/>
              </a:rPr>
              <a:t>OMNI </a:t>
            </a:r>
            <a:r>
              <a:rPr sz="2400" dirty="0">
                <a:latin typeface="Calibri"/>
                <a:cs typeface="Calibri"/>
              </a:rPr>
              <a:t>in a </a:t>
            </a:r>
            <a:r>
              <a:rPr sz="2400" spc="-5" dirty="0">
                <a:latin typeface="Calibri"/>
                <a:cs typeface="Calibri"/>
              </a:rPr>
              <a:t>timely manner </a:t>
            </a:r>
            <a:r>
              <a:rPr sz="2400" dirty="0">
                <a:latin typeface="Calibri"/>
                <a:cs typeface="Calibri"/>
              </a:rPr>
              <a:t>as </a:t>
            </a:r>
            <a:r>
              <a:rPr sz="2400" spc="-15" dirty="0">
                <a:latin typeface="Calibri"/>
                <a:cs typeface="Calibri"/>
              </a:rPr>
              <a:t>to </a:t>
            </a:r>
            <a:r>
              <a:rPr sz="2400" spc="-530" dirty="0">
                <a:latin typeface="Calibri"/>
                <a:cs typeface="Calibri"/>
              </a:rPr>
              <a:t> </a:t>
            </a:r>
            <a:r>
              <a:rPr sz="2400" spc="-10" dirty="0">
                <a:latin typeface="Calibri"/>
                <a:cs typeface="Calibri"/>
              </a:rPr>
              <a:t>adhere</a:t>
            </a:r>
            <a:r>
              <a:rPr sz="2400" dirty="0">
                <a:latin typeface="Calibri"/>
                <a:cs typeface="Calibri"/>
              </a:rPr>
              <a:t> </a:t>
            </a:r>
            <a:r>
              <a:rPr sz="2400" spc="-15" dirty="0">
                <a:latin typeface="Calibri"/>
                <a:cs typeface="Calibri"/>
              </a:rPr>
              <a:t>to Federal</a:t>
            </a:r>
            <a:r>
              <a:rPr sz="2400" dirty="0">
                <a:latin typeface="Calibri"/>
                <a:cs typeface="Calibri"/>
              </a:rPr>
              <a:t> </a:t>
            </a:r>
            <a:r>
              <a:rPr sz="2400" spc="-5" dirty="0">
                <a:latin typeface="Calibri"/>
                <a:cs typeface="Calibri"/>
              </a:rPr>
              <a:t>and HR guidelines</a:t>
            </a:r>
            <a:endParaRPr sz="2400">
              <a:latin typeface="Calibri"/>
              <a:cs typeface="Calibri"/>
            </a:endParaRPr>
          </a:p>
        </p:txBody>
      </p:sp>
      <p:pic>
        <p:nvPicPr>
          <p:cNvPr id="5" name="Audio 4">
            <a:hlinkClick r:id="" action="ppaction://media"/>
            <a:extLst>
              <a:ext uri="{FF2B5EF4-FFF2-40B4-BE49-F238E27FC236}">
                <a16:creationId xmlns:a16="http://schemas.microsoft.com/office/drawing/2014/main" id="{45CFBB75-5531-4D3D-A66C-CBAA54A06D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348"/>
    </mc:Choice>
    <mc:Fallback xmlns="">
      <p:transition spd="slow" advTm="4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51</a:t>
            </a:r>
          </a:p>
        </p:txBody>
      </p:sp>
      <p:sp>
        <p:nvSpPr>
          <p:cNvPr id="2" name="object 2"/>
          <p:cNvSpPr txBox="1">
            <a:spLocks noGrp="1"/>
          </p:cNvSpPr>
          <p:nvPr>
            <p:ph type="title"/>
          </p:nvPr>
        </p:nvSpPr>
        <p:spPr>
          <a:xfrm>
            <a:off x="916939" y="610584"/>
            <a:ext cx="5992495" cy="695960"/>
          </a:xfrm>
          <a:prstGeom prst="rect">
            <a:avLst/>
          </a:prstGeom>
        </p:spPr>
        <p:txBody>
          <a:bodyPr vert="horz" wrap="square" lIns="0" tIns="12065" rIns="0" bIns="0" rtlCol="0">
            <a:spAutoFit/>
          </a:bodyPr>
          <a:lstStyle/>
          <a:p>
            <a:pPr marL="12700">
              <a:lnSpc>
                <a:spcPct val="100000"/>
              </a:lnSpc>
              <a:spcBef>
                <a:spcPts val="95"/>
              </a:spcBef>
            </a:pPr>
            <a:r>
              <a:rPr sz="4400" b="0" spc="-10" dirty="0">
                <a:latin typeface="Calibri Light"/>
                <a:cs typeface="Calibri Light"/>
              </a:rPr>
              <a:t>FWS</a:t>
            </a:r>
            <a:r>
              <a:rPr sz="4400" b="0" spc="-5" dirty="0">
                <a:latin typeface="Calibri Light"/>
                <a:cs typeface="Calibri Light"/>
              </a:rPr>
              <a:t> </a:t>
            </a:r>
            <a:r>
              <a:rPr sz="4400" b="0" spc="-85" dirty="0">
                <a:latin typeface="Calibri Light"/>
                <a:cs typeface="Calibri Light"/>
              </a:rPr>
              <a:t>Terms</a:t>
            </a:r>
            <a:r>
              <a:rPr sz="4400" b="0" spc="-25" dirty="0">
                <a:latin typeface="Calibri Light"/>
                <a:cs typeface="Calibri Light"/>
              </a:rPr>
              <a:t> </a:t>
            </a:r>
            <a:r>
              <a:rPr sz="4400" b="0" spc="-5" dirty="0">
                <a:latin typeface="Calibri Light"/>
                <a:cs typeface="Calibri Light"/>
              </a:rPr>
              <a:t>and</a:t>
            </a:r>
            <a:r>
              <a:rPr sz="4400" b="0" spc="5" dirty="0">
                <a:latin typeface="Calibri Light"/>
                <a:cs typeface="Calibri Light"/>
              </a:rPr>
              <a:t> </a:t>
            </a:r>
            <a:r>
              <a:rPr sz="4400" b="0" spc="-10" dirty="0">
                <a:latin typeface="Calibri Light"/>
                <a:cs typeface="Calibri Light"/>
              </a:rPr>
              <a:t>Conditions</a:t>
            </a:r>
            <a:endParaRPr sz="4400">
              <a:latin typeface="Calibri Light"/>
              <a:cs typeface="Calibri Light"/>
            </a:endParaRPr>
          </a:p>
        </p:txBody>
      </p:sp>
      <p:sp>
        <p:nvSpPr>
          <p:cNvPr id="3" name="object 3"/>
          <p:cNvSpPr txBox="1"/>
          <p:nvPr/>
        </p:nvSpPr>
        <p:spPr>
          <a:xfrm>
            <a:off x="936604" y="1691914"/>
            <a:ext cx="10309860" cy="4496435"/>
          </a:xfrm>
          <a:prstGeom prst="rect">
            <a:avLst/>
          </a:prstGeom>
        </p:spPr>
        <p:txBody>
          <a:bodyPr vert="horz" wrap="square" lIns="0" tIns="71120" rIns="0" bIns="0" rtlCol="0">
            <a:spAutoFit/>
          </a:bodyPr>
          <a:lstStyle/>
          <a:p>
            <a:pPr marL="241300" indent="-228600">
              <a:lnSpc>
                <a:spcPct val="100000"/>
              </a:lnSpc>
              <a:spcBef>
                <a:spcPts val="560"/>
              </a:spcBef>
              <a:buFont typeface="Arial"/>
              <a:buChar char="•"/>
              <a:tabLst>
                <a:tab pos="240665" algn="l"/>
                <a:tab pos="241300" algn="l"/>
              </a:tabLst>
            </a:pPr>
            <a:r>
              <a:rPr sz="1500" spc="-5" dirty="0">
                <a:latin typeface="Calibri"/>
                <a:cs typeface="Calibri"/>
              </a:rPr>
              <a:t>Student</a:t>
            </a:r>
            <a:r>
              <a:rPr sz="1500" dirty="0">
                <a:latin typeface="Calibri"/>
                <a:cs typeface="Calibri"/>
              </a:rPr>
              <a:t> </a:t>
            </a:r>
            <a:r>
              <a:rPr sz="1500" spc="-10" dirty="0">
                <a:latin typeface="Calibri"/>
                <a:cs typeface="Calibri"/>
              </a:rPr>
              <a:t>must</a:t>
            </a:r>
            <a:r>
              <a:rPr sz="1500" dirty="0">
                <a:latin typeface="Calibri"/>
                <a:cs typeface="Calibri"/>
              </a:rPr>
              <a:t> </a:t>
            </a:r>
            <a:r>
              <a:rPr sz="1500" spc="-15" dirty="0">
                <a:latin typeface="Calibri"/>
                <a:cs typeface="Calibri"/>
              </a:rPr>
              <a:t>have</a:t>
            </a:r>
            <a:r>
              <a:rPr sz="1500" spc="-10" dirty="0">
                <a:latin typeface="Calibri"/>
                <a:cs typeface="Calibri"/>
              </a:rPr>
              <a:t> valid</a:t>
            </a:r>
            <a:r>
              <a:rPr sz="1500" spc="10" dirty="0">
                <a:latin typeface="Calibri"/>
                <a:cs typeface="Calibri"/>
              </a:rPr>
              <a:t> </a:t>
            </a:r>
            <a:r>
              <a:rPr sz="1500" spc="-25" dirty="0">
                <a:latin typeface="Calibri"/>
                <a:cs typeface="Calibri"/>
              </a:rPr>
              <a:t>FAFSA</a:t>
            </a:r>
            <a:r>
              <a:rPr sz="1500" spc="-15" dirty="0">
                <a:latin typeface="Calibri"/>
                <a:cs typeface="Calibri"/>
              </a:rPr>
              <a:t> </a:t>
            </a:r>
            <a:r>
              <a:rPr sz="1500" dirty="0">
                <a:latin typeface="Calibri"/>
                <a:cs typeface="Calibri"/>
              </a:rPr>
              <a:t>on</a:t>
            </a:r>
            <a:r>
              <a:rPr sz="1500" spc="-5" dirty="0">
                <a:latin typeface="Calibri"/>
                <a:cs typeface="Calibri"/>
              </a:rPr>
              <a:t> file</a:t>
            </a:r>
            <a:r>
              <a:rPr sz="1500" spc="25" dirty="0">
                <a:latin typeface="Calibri"/>
                <a:cs typeface="Calibri"/>
              </a:rPr>
              <a:t> </a:t>
            </a:r>
            <a:r>
              <a:rPr sz="1500" spc="-5" dirty="0">
                <a:latin typeface="Calibri"/>
                <a:cs typeface="Calibri"/>
              </a:rPr>
              <a:t>and</a:t>
            </a:r>
            <a:r>
              <a:rPr sz="1500" spc="-10" dirty="0">
                <a:latin typeface="Calibri"/>
                <a:cs typeface="Calibri"/>
              </a:rPr>
              <a:t> </a:t>
            </a:r>
            <a:r>
              <a:rPr sz="1500" spc="-15" dirty="0">
                <a:latin typeface="Calibri"/>
                <a:cs typeface="Calibri"/>
              </a:rPr>
              <a:t>have</a:t>
            </a:r>
            <a:r>
              <a:rPr sz="1500" spc="-10" dirty="0">
                <a:latin typeface="Calibri"/>
                <a:cs typeface="Calibri"/>
              </a:rPr>
              <a:t> </a:t>
            </a:r>
            <a:r>
              <a:rPr sz="1500" dirty="0">
                <a:latin typeface="Calibri"/>
                <a:cs typeface="Calibri"/>
              </a:rPr>
              <a:t>a</a:t>
            </a:r>
            <a:r>
              <a:rPr sz="1500" spc="-5" dirty="0">
                <a:latin typeface="Calibri"/>
                <a:cs typeface="Calibri"/>
              </a:rPr>
              <a:t> </a:t>
            </a:r>
            <a:r>
              <a:rPr sz="1500" spc="-10" dirty="0">
                <a:latin typeface="Calibri"/>
                <a:cs typeface="Calibri"/>
              </a:rPr>
              <a:t>completed</a:t>
            </a:r>
            <a:r>
              <a:rPr sz="1500" spc="15" dirty="0">
                <a:latin typeface="Calibri"/>
                <a:cs typeface="Calibri"/>
              </a:rPr>
              <a:t> </a:t>
            </a:r>
            <a:r>
              <a:rPr sz="1500" spc="-5" dirty="0">
                <a:latin typeface="Calibri"/>
                <a:cs typeface="Calibri"/>
              </a:rPr>
              <a:t>financial</a:t>
            </a:r>
            <a:r>
              <a:rPr sz="1500" spc="20" dirty="0">
                <a:latin typeface="Calibri"/>
                <a:cs typeface="Calibri"/>
              </a:rPr>
              <a:t> </a:t>
            </a:r>
            <a:r>
              <a:rPr sz="1500" spc="-5" dirty="0">
                <a:latin typeface="Calibri"/>
                <a:cs typeface="Calibri"/>
              </a:rPr>
              <a:t>aid file</a:t>
            </a:r>
            <a:r>
              <a:rPr sz="1500" spc="25" dirty="0">
                <a:latin typeface="Calibri"/>
                <a:cs typeface="Calibri"/>
              </a:rPr>
              <a:t> </a:t>
            </a:r>
            <a:r>
              <a:rPr sz="1500" spc="-15" dirty="0">
                <a:latin typeface="Calibri"/>
                <a:cs typeface="Calibri"/>
              </a:rPr>
              <a:t>for</a:t>
            </a:r>
            <a:r>
              <a:rPr sz="1500" spc="10" dirty="0">
                <a:latin typeface="Calibri"/>
                <a:cs typeface="Calibri"/>
              </a:rPr>
              <a:t> </a:t>
            </a:r>
            <a:r>
              <a:rPr sz="1500" spc="-5" dirty="0">
                <a:latin typeface="Calibri"/>
                <a:cs typeface="Calibri"/>
              </a:rPr>
              <a:t>the</a:t>
            </a:r>
            <a:r>
              <a:rPr sz="1500" dirty="0">
                <a:latin typeface="Calibri"/>
                <a:cs typeface="Calibri"/>
              </a:rPr>
              <a:t> </a:t>
            </a:r>
            <a:r>
              <a:rPr sz="1500" spc="-10" dirty="0">
                <a:latin typeface="Calibri"/>
                <a:cs typeface="Calibri"/>
              </a:rPr>
              <a:t>current</a:t>
            </a:r>
            <a:r>
              <a:rPr sz="1500" spc="15" dirty="0">
                <a:latin typeface="Calibri"/>
                <a:cs typeface="Calibri"/>
              </a:rPr>
              <a:t> </a:t>
            </a:r>
            <a:r>
              <a:rPr sz="1500" spc="-15" dirty="0">
                <a:latin typeface="Calibri"/>
                <a:cs typeface="Calibri"/>
              </a:rPr>
              <a:t>award </a:t>
            </a:r>
            <a:r>
              <a:rPr sz="1500" spc="-40" dirty="0">
                <a:latin typeface="Calibri"/>
                <a:cs typeface="Calibri"/>
              </a:rPr>
              <a:t>year.</a:t>
            </a:r>
            <a:endParaRPr sz="1500">
              <a:latin typeface="Calibri"/>
              <a:cs typeface="Calibri"/>
            </a:endParaRPr>
          </a:p>
          <a:p>
            <a:pPr marL="241300" indent="-228600">
              <a:lnSpc>
                <a:spcPct val="100000"/>
              </a:lnSpc>
              <a:spcBef>
                <a:spcPts val="459"/>
              </a:spcBef>
              <a:buFont typeface="Arial"/>
              <a:buChar char="•"/>
              <a:tabLst>
                <a:tab pos="240665" algn="l"/>
                <a:tab pos="241300" algn="l"/>
              </a:tabLst>
            </a:pPr>
            <a:r>
              <a:rPr sz="1500" spc="-5" dirty="0">
                <a:latin typeface="Calibri"/>
                <a:cs typeface="Calibri"/>
              </a:rPr>
              <a:t>Student</a:t>
            </a:r>
            <a:r>
              <a:rPr sz="1500" dirty="0">
                <a:latin typeface="Calibri"/>
                <a:cs typeface="Calibri"/>
              </a:rPr>
              <a:t> </a:t>
            </a:r>
            <a:r>
              <a:rPr sz="1500" spc="-10" dirty="0">
                <a:latin typeface="Calibri"/>
                <a:cs typeface="Calibri"/>
              </a:rPr>
              <a:t>must</a:t>
            </a:r>
            <a:r>
              <a:rPr sz="1500" dirty="0">
                <a:latin typeface="Calibri"/>
                <a:cs typeface="Calibri"/>
              </a:rPr>
              <a:t> </a:t>
            </a:r>
            <a:r>
              <a:rPr sz="1500" spc="-5" dirty="0">
                <a:latin typeface="Calibri"/>
                <a:cs typeface="Calibri"/>
              </a:rPr>
              <a:t>be</a:t>
            </a:r>
            <a:r>
              <a:rPr sz="1500" dirty="0">
                <a:latin typeface="Calibri"/>
                <a:cs typeface="Calibri"/>
              </a:rPr>
              <a:t> </a:t>
            </a:r>
            <a:r>
              <a:rPr sz="1500" spc="-10" dirty="0">
                <a:latin typeface="Calibri"/>
                <a:cs typeface="Calibri"/>
              </a:rPr>
              <a:t>enrolled</a:t>
            </a:r>
            <a:r>
              <a:rPr sz="1500" spc="35" dirty="0">
                <a:latin typeface="Calibri"/>
                <a:cs typeface="Calibri"/>
              </a:rPr>
              <a:t> </a:t>
            </a:r>
            <a:r>
              <a:rPr sz="1500" spc="-10" dirty="0">
                <a:latin typeface="Calibri"/>
                <a:cs typeface="Calibri"/>
              </a:rPr>
              <a:t>at least</a:t>
            </a:r>
            <a:r>
              <a:rPr sz="1500" dirty="0">
                <a:latin typeface="Calibri"/>
                <a:cs typeface="Calibri"/>
              </a:rPr>
              <a:t> 6</a:t>
            </a:r>
            <a:r>
              <a:rPr sz="1500" spc="5" dirty="0">
                <a:latin typeface="Calibri"/>
                <a:cs typeface="Calibri"/>
              </a:rPr>
              <a:t> </a:t>
            </a:r>
            <a:r>
              <a:rPr sz="1500" spc="-10" dirty="0">
                <a:latin typeface="Calibri"/>
                <a:cs typeface="Calibri"/>
              </a:rPr>
              <a:t>credit</a:t>
            </a:r>
            <a:r>
              <a:rPr sz="1500" spc="15" dirty="0">
                <a:latin typeface="Calibri"/>
                <a:cs typeface="Calibri"/>
              </a:rPr>
              <a:t> </a:t>
            </a:r>
            <a:r>
              <a:rPr sz="1500" spc="-10" dirty="0">
                <a:latin typeface="Calibri"/>
                <a:cs typeface="Calibri"/>
              </a:rPr>
              <a:t>hours</a:t>
            </a:r>
            <a:r>
              <a:rPr sz="1500" dirty="0">
                <a:latin typeface="Calibri"/>
                <a:cs typeface="Calibri"/>
              </a:rPr>
              <a:t> </a:t>
            </a:r>
            <a:r>
              <a:rPr sz="1500" spc="-5" dirty="0">
                <a:latin typeface="Calibri"/>
                <a:cs typeface="Calibri"/>
              </a:rPr>
              <a:t>each</a:t>
            </a:r>
            <a:r>
              <a:rPr sz="1500" spc="5" dirty="0">
                <a:latin typeface="Calibri"/>
                <a:cs typeface="Calibri"/>
              </a:rPr>
              <a:t> </a:t>
            </a:r>
            <a:r>
              <a:rPr sz="1500" spc="-10" dirty="0">
                <a:latin typeface="Calibri"/>
                <a:cs typeface="Calibri"/>
              </a:rPr>
              <a:t>semester</a:t>
            </a:r>
            <a:r>
              <a:rPr sz="1500" spc="15" dirty="0">
                <a:latin typeface="Calibri"/>
                <a:cs typeface="Calibri"/>
              </a:rPr>
              <a:t> </a:t>
            </a:r>
            <a:r>
              <a:rPr sz="1500" spc="-10" dirty="0">
                <a:latin typeface="Calibri"/>
                <a:cs typeface="Calibri"/>
              </a:rPr>
              <a:t>to</a:t>
            </a:r>
            <a:r>
              <a:rPr sz="1500" spc="-5" dirty="0">
                <a:latin typeface="Calibri"/>
                <a:cs typeface="Calibri"/>
              </a:rPr>
              <a:t> be</a:t>
            </a:r>
            <a:r>
              <a:rPr sz="1500" spc="5" dirty="0">
                <a:latin typeface="Calibri"/>
                <a:cs typeface="Calibri"/>
              </a:rPr>
              <a:t> </a:t>
            </a:r>
            <a:r>
              <a:rPr sz="1500" spc="-10" dirty="0">
                <a:latin typeface="Calibri"/>
                <a:cs typeface="Calibri"/>
              </a:rPr>
              <a:t>employed</a:t>
            </a:r>
            <a:r>
              <a:rPr sz="1500" spc="15" dirty="0">
                <a:latin typeface="Calibri"/>
                <a:cs typeface="Calibri"/>
              </a:rPr>
              <a:t> </a:t>
            </a:r>
            <a:r>
              <a:rPr sz="1500" spc="-5" dirty="0">
                <a:latin typeface="Calibri"/>
                <a:cs typeface="Calibri"/>
              </a:rPr>
              <a:t>under</a:t>
            </a:r>
            <a:r>
              <a:rPr sz="1500" spc="10" dirty="0">
                <a:latin typeface="Calibri"/>
                <a:cs typeface="Calibri"/>
              </a:rPr>
              <a:t> </a:t>
            </a:r>
            <a:r>
              <a:rPr sz="1500" spc="-5" dirty="0">
                <a:latin typeface="Calibri"/>
                <a:cs typeface="Calibri"/>
              </a:rPr>
              <a:t>FWS.</a:t>
            </a:r>
            <a:endParaRPr sz="1500">
              <a:latin typeface="Calibri"/>
              <a:cs typeface="Calibri"/>
            </a:endParaRPr>
          </a:p>
          <a:p>
            <a:pPr marL="241300" marR="588010" indent="-228600">
              <a:lnSpc>
                <a:spcPct val="70000"/>
              </a:lnSpc>
              <a:spcBef>
                <a:spcPts val="1005"/>
              </a:spcBef>
              <a:buFont typeface="Arial"/>
              <a:buChar char="•"/>
              <a:tabLst>
                <a:tab pos="283845" algn="l"/>
                <a:tab pos="284480" algn="l"/>
              </a:tabLst>
            </a:pPr>
            <a:r>
              <a:rPr dirty="0"/>
              <a:t>	</a:t>
            </a:r>
            <a:r>
              <a:rPr sz="1500" dirty="0">
                <a:latin typeface="Calibri"/>
                <a:cs typeface="Calibri"/>
              </a:rPr>
              <a:t>If</a:t>
            </a:r>
            <a:r>
              <a:rPr sz="1500" spc="5" dirty="0">
                <a:latin typeface="Calibri"/>
                <a:cs typeface="Calibri"/>
              </a:rPr>
              <a:t> </a:t>
            </a:r>
            <a:r>
              <a:rPr sz="1500" spc="-5" dirty="0">
                <a:latin typeface="Calibri"/>
                <a:cs typeface="Calibri"/>
              </a:rPr>
              <a:t>the</a:t>
            </a:r>
            <a:r>
              <a:rPr sz="1500" dirty="0">
                <a:latin typeface="Calibri"/>
                <a:cs typeface="Calibri"/>
              </a:rPr>
              <a:t> </a:t>
            </a:r>
            <a:r>
              <a:rPr sz="1500" spc="-10" dirty="0">
                <a:latin typeface="Calibri"/>
                <a:cs typeface="Calibri"/>
              </a:rPr>
              <a:t>student</a:t>
            </a:r>
            <a:r>
              <a:rPr sz="1500" spc="5" dirty="0">
                <a:latin typeface="Calibri"/>
                <a:cs typeface="Calibri"/>
              </a:rPr>
              <a:t> </a:t>
            </a:r>
            <a:r>
              <a:rPr sz="1500" spc="-10" dirty="0">
                <a:latin typeface="Calibri"/>
                <a:cs typeface="Calibri"/>
              </a:rPr>
              <a:t>withdraws</a:t>
            </a:r>
            <a:r>
              <a:rPr sz="1500" spc="5" dirty="0">
                <a:latin typeface="Calibri"/>
                <a:cs typeface="Calibri"/>
              </a:rPr>
              <a:t> </a:t>
            </a:r>
            <a:r>
              <a:rPr sz="1500" spc="-10" dirty="0">
                <a:latin typeface="Calibri"/>
                <a:cs typeface="Calibri"/>
              </a:rPr>
              <a:t>from</a:t>
            </a:r>
            <a:r>
              <a:rPr sz="1500" spc="5" dirty="0">
                <a:latin typeface="Calibri"/>
                <a:cs typeface="Calibri"/>
              </a:rPr>
              <a:t> </a:t>
            </a:r>
            <a:r>
              <a:rPr sz="1500" spc="-5" dirty="0">
                <a:latin typeface="Calibri"/>
                <a:cs typeface="Calibri"/>
              </a:rPr>
              <a:t>the</a:t>
            </a:r>
            <a:r>
              <a:rPr sz="1500" spc="5" dirty="0">
                <a:latin typeface="Calibri"/>
                <a:cs typeface="Calibri"/>
              </a:rPr>
              <a:t> </a:t>
            </a:r>
            <a:r>
              <a:rPr sz="1500" spc="-10" dirty="0">
                <a:latin typeface="Calibri"/>
                <a:cs typeface="Calibri"/>
              </a:rPr>
              <a:t>University</a:t>
            </a:r>
            <a:r>
              <a:rPr sz="1500" spc="15" dirty="0">
                <a:latin typeface="Calibri"/>
                <a:cs typeface="Calibri"/>
              </a:rPr>
              <a:t> </a:t>
            </a:r>
            <a:r>
              <a:rPr sz="1500" spc="-15" dirty="0">
                <a:latin typeface="Calibri"/>
                <a:cs typeface="Calibri"/>
              </a:rPr>
              <a:t>for</a:t>
            </a:r>
            <a:r>
              <a:rPr sz="1500" spc="10" dirty="0">
                <a:latin typeface="Calibri"/>
                <a:cs typeface="Calibri"/>
              </a:rPr>
              <a:t> </a:t>
            </a:r>
            <a:r>
              <a:rPr sz="1500" spc="-5" dirty="0">
                <a:latin typeface="Calibri"/>
                <a:cs typeface="Calibri"/>
              </a:rPr>
              <a:t>the </a:t>
            </a:r>
            <a:r>
              <a:rPr sz="1500" spc="-10" dirty="0">
                <a:latin typeface="Calibri"/>
                <a:cs typeface="Calibri"/>
              </a:rPr>
              <a:t>semester</a:t>
            </a:r>
            <a:r>
              <a:rPr sz="1500" spc="30" dirty="0">
                <a:latin typeface="Calibri"/>
                <a:cs typeface="Calibri"/>
              </a:rPr>
              <a:t> </a:t>
            </a:r>
            <a:r>
              <a:rPr sz="1500" spc="-10" dirty="0">
                <a:latin typeface="Calibri"/>
                <a:cs typeface="Calibri"/>
              </a:rPr>
              <a:t>and/or</a:t>
            </a:r>
            <a:r>
              <a:rPr sz="1500" spc="-15" dirty="0">
                <a:latin typeface="Calibri"/>
                <a:cs typeface="Calibri"/>
              </a:rPr>
              <a:t> </a:t>
            </a:r>
            <a:r>
              <a:rPr sz="1500" spc="-5" dirty="0">
                <a:latin typeface="Calibri"/>
                <a:cs typeface="Calibri"/>
              </a:rPr>
              <a:t>academic</a:t>
            </a:r>
            <a:r>
              <a:rPr sz="1500" dirty="0">
                <a:latin typeface="Calibri"/>
                <a:cs typeface="Calibri"/>
              </a:rPr>
              <a:t> </a:t>
            </a:r>
            <a:r>
              <a:rPr sz="1500" spc="-35" dirty="0">
                <a:latin typeface="Calibri"/>
                <a:cs typeface="Calibri"/>
              </a:rPr>
              <a:t>year,</a:t>
            </a:r>
            <a:r>
              <a:rPr sz="1500" spc="10" dirty="0">
                <a:latin typeface="Calibri"/>
                <a:cs typeface="Calibri"/>
              </a:rPr>
              <a:t> </a:t>
            </a:r>
            <a:r>
              <a:rPr sz="1500" spc="-5" dirty="0">
                <a:latin typeface="Calibri"/>
                <a:cs typeface="Calibri"/>
              </a:rPr>
              <a:t>the</a:t>
            </a:r>
            <a:r>
              <a:rPr sz="1500" dirty="0">
                <a:latin typeface="Calibri"/>
                <a:cs typeface="Calibri"/>
              </a:rPr>
              <a:t> </a:t>
            </a:r>
            <a:r>
              <a:rPr sz="1500" spc="-10" dirty="0">
                <a:latin typeface="Calibri"/>
                <a:cs typeface="Calibri"/>
              </a:rPr>
              <a:t>student</a:t>
            </a:r>
            <a:r>
              <a:rPr sz="1500" spc="5" dirty="0">
                <a:latin typeface="Calibri"/>
                <a:cs typeface="Calibri"/>
              </a:rPr>
              <a:t> </a:t>
            </a:r>
            <a:r>
              <a:rPr sz="1500" spc="-5" dirty="0">
                <a:latin typeface="Calibri"/>
                <a:cs typeface="Calibri"/>
              </a:rPr>
              <a:t>is</a:t>
            </a:r>
            <a:r>
              <a:rPr sz="1500" spc="10" dirty="0">
                <a:latin typeface="Calibri"/>
                <a:cs typeface="Calibri"/>
              </a:rPr>
              <a:t> </a:t>
            </a:r>
            <a:r>
              <a:rPr sz="1500" spc="-5" dirty="0">
                <a:latin typeface="Calibri"/>
                <a:cs typeface="Calibri"/>
              </a:rPr>
              <a:t>no</a:t>
            </a:r>
            <a:r>
              <a:rPr sz="1500" dirty="0">
                <a:latin typeface="Calibri"/>
                <a:cs typeface="Calibri"/>
              </a:rPr>
              <a:t> </a:t>
            </a:r>
            <a:r>
              <a:rPr sz="1500" spc="-5" dirty="0">
                <a:latin typeface="Calibri"/>
                <a:cs typeface="Calibri"/>
              </a:rPr>
              <a:t>longer</a:t>
            </a:r>
            <a:r>
              <a:rPr sz="1500" spc="10" dirty="0">
                <a:latin typeface="Calibri"/>
                <a:cs typeface="Calibri"/>
              </a:rPr>
              <a:t> </a:t>
            </a:r>
            <a:r>
              <a:rPr sz="1500" spc="-5" dirty="0">
                <a:latin typeface="Calibri"/>
                <a:cs typeface="Calibri"/>
              </a:rPr>
              <a:t>eligible</a:t>
            </a:r>
            <a:r>
              <a:rPr sz="1500" spc="35" dirty="0">
                <a:latin typeface="Calibri"/>
                <a:cs typeface="Calibri"/>
              </a:rPr>
              <a:t> </a:t>
            </a:r>
            <a:r>
              <a:rPr sz="1500" spc="-10" dirty="0">
                <a:latin typeface="Calibri"/>
                <a:cs typeface="Calibri"/>
              </a:rPr>
              <a:t>to </a:t>
            </a:r>
            <a:r>
              <a:rPr sz="1500" spc="-5" dirty="0">
                <a:latin typeface="Calibri"/>
                <a:cs typeface="Calibri"/>
              </a:rPr>
              <a:t>be </a:t>
            </a:r>
            <a:r>
              <a:rPr sz="1500" spc="-320" dirty="0">
                <a:latin typeface="Calibri"/>
                <a:cs typeface="Calibri"/>
              </a:rPr>
              <a:t> </a:t>
            </a:r>
            <a:r>
              <a:rPr sz="1500" spc="-10" dirty="0">
                <a:latin typeface="Calibri"/>
                <a:cs typeface="Calibri"/>
              </a:rPr>
              <a:t>employed</a:t>
            </a:r>
            <a:r>
              <a:rPr sz="1500" spc="5" dirty="0">
                <a:latin typeface="Calibri"/>
                <a:cs typeface="Calibri"/>
              </a:rPr>
              <a:t> </a:t>
            </a:r>
            <a:r>
              <a:rPr sz="1500" spc="-5" dirty="0">
                <a:latin typeface="Calibri"/>
                <a:cs typeface="Calibri"/>
              </a:rPr>
              <a:t>under</a:t>
            </a:r>
            <a:r>
              <a:rPr sz="1500" spc="10" dirty="0">
                <a:latin typeface="Calibri"/>
                <a:cs typeface="Calibri"/>
              </a:rPr>
              <a:t> </a:t>
            </a:r>
            <a:r>
              <a:rPr sz="1500" spc="-5" dirty="0">
                <a:latin typeface="Calibri"/>
                <a:cs typeface="Calibri"/>
              </a:rPr>
              <a:t>their</a:t>
            </a:r>
            <a:r>
              <a:rPr sz="1500" spc="10" dirty="0">
                <a:latin typeface="Calibri"/>
                <a:cs typeface="Calibri"/>
              </a:rPr>
              <a:t> </a:t>
            </a:r>
            <a:r>
              <a:rPr sz="1500" spc="-5" dirty="0">
                <a:latin typeface="Calibri"/>
                <a:cs typeface="Calibri"/>
              </a:rPr>
              <a:t>FWS</a:t>
            </a:r>
            <a:r>
              <a:rPr sz="1500" dirty="0">
                <a:latin typeface="Calibri"/>
                <a:cs typeface="Calibri"/>
              </a:rPr>
              <a:t> </a:t>
            </a:r>
            <a:r>
              <a:rPr sz="1500" spc="-5" dirty="0">
                <a:latin typeface="Calibri"/>
                <a:cs typeface="Calibri"/>
              </a:rPr>
              <a:t>position. Employment</a:t>
            </a:r>
            <a:r>
              <a:rPr sz="1500" spc="10" dirty="0">
                <a:latin typeface="Calibri"/>
                <a:cs typeface="Calibri"/>
              </a:rPr>
              <a:t> </a:t>
            </a:r>
            <a:r>
              <a:rPr sz="1500" spc="-10" dirty="0">
                <a:latin typeface="Calibri"/>
                <a:cs typeface="Calibri"/>
              </a:rPr>
              <a:t>must</a:t>
            </a:r>
            <a:r>
              <a:rPr sz="1500" dirty="0">
                <a:latin typeface="Calibri"/>
                <a:cs typeface="Calibri"/>
              </a:rPr>
              <a:t> </a:t>
            </a:r>
            <a:r>
              <a:rPr sz="1500" spc="-5" dirty="0">
                <a:latin typeface="Calibri"/>
                <a:cs typeface="Calibri"/>
              </a:rPr>
              <a:t>cease</a:t>
            </a:r>
            <a:r>
              <a:rPr sz="1500" dirty="0">
                <a:latin typeface="Calibri"/>
                <a:cs typeface="Calibri"/>
              </a:rPr>
              <a:t> </a:t>
            </a:r>
            <a:r>
              <a:rPr sz="1500" spc="-10" dirty="0">
                <a:latin typeface="Calibri"/>
                <a:cs typeface="Calibri"/>
              </a:rPr>
              <a:t>from</a:t>
            </a:r>
            <a:r>
              <a:rPr sz="1500" dirty="0">
                <a:latin typeface="Calibri"/>
                <a:cs typeface="Calibri"/>
              </a:rPr>
              <a:t> </a:t>
            </a:r>
            <a:r>
              <a:rPr sz="1500" spc="-5" dirty="0">
                <a:latin typeface="Calibri"/>
                <a:cs typeface="Calibri"/>
              </a:rPr>
              <a:t>the</a:t>
            </a:r>
            <a:r>
              <a:rPr sz="1500" dirty="0">
                <a:latin typeface="Calibri"/>
                <a:cs typeface="Calibri"/>
              </a:rPr>
              <a:t> </a:t>
            </a:r>
            <a:r>
              <a:rPr sz="1500" spc="-5" dirty="0">
                <a:latin typeface="Calibri"/>
                <a:cs typeface="Calibri"/>
              </a:rPr>
              <a:t>point that</a:t>
            </a:r>
            <a:r>
              <a:rPr sz="1500" spc="-15" dirty="0">
                <a:latin typeface="Calibri"/>
                <a:cs typeface="Calibri"/>
              </a:rPr>
              <a:t> </a:t>
            </a:r>
            <a:r>
              <a:rPr sz="1500" spc="-5" dirty="0">
                <a:latin typeface="Calibri"/>
                <a:cs typeface="Calibri"/>
              </a:rPr>
              <a:t>the</a:t>
            </a:r>
            <a:r>
              <a:rPr sz="1500" dirty="0">
                <a:latin typeface="Calibri"/>
                <a:cs typeface="Calibri"/>
              </a:rPr>
              <a:t> </a:t>
            </a:r>
            <a:r>
              <a:rPr sz="1500" spc="-10" dirty="0">
                <a:latin typeface="Calibri"/>
                <a:cs typeface="Calibri"/>
              </a:rPr>
              <a:t>student</a:t>
            </a:r>
            <a:r>
              <a:rPr sz="1500" spc="-5" dirty="0">
                <a:latin typeface="Calibri"/>
                <a:cs typeface="Calibri"/>
              </a:rPr>
              <a:t> </a:t>
            </a:r>
            <a:r>
              <a:rPr sz="1500" spc="-10" dirty="0">
                <a:latin typeface="Calibri"/>
                <a:cs typeface="Calibri"/>
              </a:rPr>
              <a:t>withdraws.</a:t>
            </a:r>
            <a:endParaRPr sz="1500">
              <a:latin typeface="Calibri"/>
              <a:cs typeface="Calibri"/>
            </a:endParaRPr>
          </a:p>
          <a:p>
            <a:pPr marL="241300" marR="610235" indent="-228600">
              <a:lnSpc>
                <a:spcPct val="70000"/>
              </a:lnSpc>
              <a:spcBef>
                <a:spcPts val="994"/>
              </a:spcBef>
              <a:buFont typeface="Arial"/>
              <a:buChar char="•"/>
              <a:tabLst>
                <a:tab pos="240665" algn="l"/>
                <a:tab pos="241300" algn="l"/>
              </a:tabLst>
            </a:pPr>
            <a:r>
              <a:rPr sz="1500" spc="-5" dirty="0">
                <a:latin typeface="Calibri"/>
                <a:cs typeface="Calibri"/>
              </a:rPr>
              <a:t>Student</a:t>
            </a:r>
            <a:r>
              <a:rPr sz="1500" dirty="0">
                <a:latin typeface="Calibri"/>
                <a:cs typeface="Calibri"/>
              </a:rPr>
              <a:t> </a:t>
            </a:r>
            <a:r>
              <a:rPr sz="1500" spc="-10" dirty="0">
                <a:latin typeface="Calibri"/>
                <a:cs typeface="Calibri"/>
              </a:rPr>
              <a:t>must</a:t>
            </a:r>
            <a:r>
              <a:rPr sz="1500" dirty="0">
                <a:latin typeface="Calibri"/>
                <a:cs typeface="Calibri"/>
              </a:rPr>
              <a:t> </a:t>
            </a:r>
            <a:r>
              <a:rPr sz="1500" spc="-15" dirty="0">
                <a:latin typeface="Calibri"/>
                <a:cs typeface="Calibri"/>
              </a:rPr>
              <a:t>have</a:t>
            </a:r>
            <a:r>
              <a:rPr sz="1500" spc="-5" dirty="0">
                <a:latin typeface="Calibri"/>
                <a:cs typeface="Calibri"/>
              </a:rPr>
              <a:t> </a:t>
            </a:r>
            <a:r>
              <a:rPr sz="1500" spc="-10" dirty="0">
                <a:latin typeface="Calibri"/>
                <a:cs typeface="Calibri"/>
              </a:rPr>
              <a:t>received</a:t>
            </a:r>
            <a:r>
              <a:rPr sz="1500" spc="20" dirty="0">
                <a:latin typeface="Calibri"/>
                <a:cs typeface="Calibri"/>
              </a:rPr>
              <a:t> </a:t>
            </a:r>
            <a:r>
              <a:rPr sz="1500" dirty="0">
                <a:latin typeface="Calibri"/>
                <a:cs typeface="Calibri"/>
              </a:rPr>
              <a:t>a </a:t>
            </a:r>
            <a:r>
              <a:rPr sz="1500" spc="-5" dirty="0">
                <a:latin typeface="Calibri"/>
                <a:cs typeface="Calibri"/>
              </a:rPr>
              <a:t>FWS</a:t>
            </a:r>
            <a:r>
              <a:rPr sz="1500" dirty="0">
                <a:latin typeface="Calibri"/>
                <a:cs typeface="Calibri"/>
              </a:rPr>
              <a:t> </a:t>
            </a:r>
            <a:r>
              <a:rPr sz="1500" spc="-15" dirty="0">
                <a:latin typeface="Calibri"/>
                <a:cs typeface="Calibri"/>
              </a:rPr>
              <a:t>award</a:t>
            </a:r>
            <a:r>
              <a:rPr sz="1500" spc="-5" dirty="0">
                <a:latin typeface="Calibri"/>
                <a:cs typeface="Calibri"/>
              </a:rPr>
              <a:t> (can</a:t>
            </a:r>
            <a:r>
              <a:rPr sz="1500" spc="-10" dirty="0">
                <a:latin typeface="Calibri"/>
                <a:cs typeface="Calibri"/>
              </a:rPr>
              <a:t> </a:t>
            </a:r>
            <a:r>
              <a:rPr sz="1500" spc="-5" dirty="0">
                <a:latin typeface="Calibri"/>
                <a:cs typeface="Calibri"/>
              </a:rPr>
              <a:t>view</a:t>
            </a:r>
            <a:r>
              <a:rPr sz="1500" spc="20" dirty="0">
                <a:latin typeface="Calibri"/>
                <a:cs typeface="Calibri"/>
              </a:rPr>
              <a:t> </a:t>
            </a:r>
            <a:r>
              <a:rPr sz="1500" spc="-5" dirty="0">
                <a:latin typeface="Calibri"/>
                <a:cs typeface="Calibri"/>
              </a:rPr>
              <a:t>and</a:t>
            </a:r>
            <a:r>
              <a:rPr sz="1500" spc="-10" dirty="0">
                <a:latin typeface="Calibri"/>
                <a:cs typeface="Calibri"/>
              </a:rPr>
              <a:t> print</a:t>
            </a:r>
            <a:r>
              <a:rPr sz="1500" spc="20" dirty="0">
                <a:latin typeface="Calibri"/>
                <a:cs typeface="Calibri"/>
              </a:rPr>
              <a:t> </a:t>
            </a:r>
            <a:r>
              <a:rPr sz="1500" spc="-5" dirty="0">
                <a:latin typeface="Calibri"/>
                <a:cs typeface="Calibri"/>
              </a:rPr>
              <a:t>the Employment</a:t>
            </a:r>
            <a:r>
              <a:rPr sz="1500" spc="20" dirty="0">
                <a:latin typeface="Calibri"/>
                <a:cs typeface="Calibri"/>
              </a:rPr>
              <a:t> </a:t>
            </a:r>
            <a:r>
              <a:rPr sz="1500" spc="-10" dirty="0">
                <a:latin typeface="Calibri"/>
                <a:cs typeface="Calibri"/>
              </a:rPr>
              <a:t>Authorization</a:t>
            </a:r>
            <a:r>
              <a:rPr sz="1500" spc="-15" dirty="0">
                <a:latin typeface="Calibri"/>
                <a:cs typeface="Calibri"/>
              </a:rPr>
              <a:t> </a:t>
            </a:r>
            <a:r>
              <a:rPr sz="1500" spc="-5" dirty="0">
                <a:latin typeface="Calibri"/>
                <a:cs typeface="Calibri"/>
              </a:rPr>
              <a:t>in</a:t>
            </a:r>
            <a:r>
              <a:rPr sz="1500" spc="10" dirty="0">
                <a:latin typeface="Calibri"/>
                <a:cs typeface="Calibri"/>
              </a:rPr>
              <a:t> </a:t>
            </a:r>
            <a:r>
              <a:rPr sz="1500" spc="-5" dirty="0">
                <a:latin typeface="Calibri"/>
                <a:cs typeface="Calibri"/>
              </a:rPr>
              <a:t>their</a:t>
            </a:r>
            <a:r>
              <a:rPr sz="1500" spc="20" dirty="0">
                <a:latin typeface="Calibri"/>
                <a:cs typeface="Calibri"/>
              </a:rPr>
              <a:t> </a:t>
            </a:r>
            <a:r>
              <a:rPr sz="1500" spc="-5" dirty="0">
                <a:latin typeface="Calibri"/>
                <a:cs typeface="Calibri"/>
              </a:rPr>
              <a:t>Financial</a:t>
            </a:r>
            <a:r>
              <a:rPr sz="1500" spc="15" dirty="0">
                <a:latin typeface="Calibri"/>
                <a:cs typeface="Calibri"/>
              </a:rPr>
              <a:t> </a:t>
            </a:r>
            <a:r>
              <a:rPr sz="1500" spc="-5" dirty="0">
                <a:latin typeface="Calibri"/>
                <a:cs typeface="Calibri"/>
              </a:rPr>
              <a:t>Aid portal in </a:t>
            </a:r>
            <a:r>
              <a:rPr sz="1500" spc="-320" dirty="0">
                <a:latin typeface="Calibri"/>
                <a:cs typeface="Calibri"/>
              </a:rPr>
              <a:t> </a:t>
            </a:r>
            <a:r>
              <a:rPr sz="1500" spc="-5" dirty="0">
                <a:latin typeface="Calibri"/>
                <a:cs typeface="Calibri"/>
              </a:rPr>
              <a:t>MyFSU).</a:t>
            </a:r>
            <a:r>
              <a:rPr sz="1500" spc="-10" dirty="0">
                <a:latin typeface="Calibri"/>
                <a:cs typeface="Calibri"/>
              </a:rPr>
              <a:t> </a:t>
            </a:r>
            <a:r>
              <a:rPr sz="1500" spc="-5" dirty="0">
                <a:latin typeface="Calibri"/>
                <a:cs typeface="Calibri"/>
              </a:rPr>
              <a:t>The</a:t>
            </a:r>
            <a:r>
              <a:rPr sz="1500" spc="-10" dirty="0">
                <a:latin typeface="Calibri"/>
                <a:cs typeface="Calibri"/>
              </a:rPr>
              <a:t> </a:t>
            </a:r>
            <a:r>
              <a:rPr sz="1500" spc="-15" dirty="0">
                <a:latin typeface="Calibri"/>
                <a:cs typeface="Calibri"/>
              </a:rPr>
              <a:t>award</a:t>
            </a:r>
            <a:r>
              <a:rPr sz="1500" spc="-10" dirty="0">
                <a:latin typeface="Calibri"/>
                <a:cs typeface="Calibri"/>
              </a:rPr>
              <a:t> </a:t>
            </a:r>
            <a:r>
              <a:rPr sz="1500" spc="-5" dirty="0">
                <a:latin typeface="Calibri"/>
                <a:cs typeface="Calibri"/>
              </a:rPr>
              <a:t>amount</a:t>
            </a:r>
            <a:r>
              <a:rPr sz="1500" spc="-15" dirty="0">
                <a:latin typeface="Calibri"/>
                <a:cs typeface="Calibri"/>
              </a:rPr>
              <a:t> </a:t>
            </a:r>
            <a:r>
              <a:rPr sz="1500" spc="-5" dirty="0">
                <a:latin typeface="Calibri"/>
                <a:cs typeface="Calibri"/>
              </a:rPr>
              <a:t>is</a:t>
            </a:r>
            <a:r>
              <a:rPr sz="1500" dirty="0">
                <a:latin typeface="Calibri"/>
                <a:cs typeface="Calibri"/>
              </a:rPr>
              <a:t> </a:t>
            </a:r>
            <a:r>
              <a:rPr sz="1500" spc="-10" dirty="0">
                <a:latin typeface="Calibri"/>
                <a:cs typeface="Calibri"/>
              </a:rPr>
              <a:t>indicated</a:t>
            </a:r>
            <a:r>
              <a:rPr sz="1500" spc="15" dirty="0">
                <a:latin typeface="Calibri"/>
                <a:cs typeface="Calibri"/>
              </a:rPr>
              <a:t> </a:t>
            </a:r>
            <a:r>
              <a:rPr sz="1500" spc="-5" dirty="0">
                <a:latin typeface="Calibri"/>
                <a:cs typeface="Calibri"/>
              </a:rPr>
              <a:t>per</a:t>
            </a:r>
            <a:r>
              <a:rPr sz="1500" spc="5" dirty="0">
                <a:latin typeface="Calibri"/>
                <a:cs typeface="Calibri"/>
              </a:rPr>
              <a:t> </a:t>
            </a:r>
            <a:r>
              <a:rPr sz="1500" spc="-25" dirty="0">
                <a:latin typeface="Calibri"/>
                <a:cs typeface="Calibri"/>
              </a:rPr>
              <a:t>semester.</a:t>
            </a:r>
            <a:r>
              <a:rPr sz="1500" spc="10" dirty="0">
                <a:latin typeface="Calibri"/>
                <a:cs typeface="Calibri"/>
              </a:rPr>
              <a:t> </a:t>
            </a:r>
            <a:r>
              <a:rPr sz="1500" spc="-5" dirty="0">
                <a:latin typeface="Calibri"/>
                <a:cs typeface="Calibri"/>
              </a:rPr>
              <a:t>The </a:t>
            </a:r>
            <a:r>
              <a:rPr sz="1500" spc="-10" dirty="0">
                <a:latin typeface="Calibri"/>
                <a:cs typeface="Calibri"/>
              </a:rPr>
              <a:t>student</a:t>
            </a:r>
            <a:r>
              <a:rPr sz="1500" dirty="0">
                <a:latin typeface="Calibri"/>
                <a:cs typeface="Calibri"/>
              </a:rPr>
              <a:t> </a:t>
            </a:r>
            <a:r>
              <a:rPr sz="1500" spc="-5" dirty="0">
                <a:latin typeface="Calibri"/>
                <a:cs typeface="Calibri"/>
              </a:rPr>
              <a:t>can</a:t>
            </a:r>
            <a:r>
              <a:rPr sz="1500" spc="-15" dirty="0">
                <a:latin typeface="Calibri"/>
                <a:cs typeface="Calibri"/>
              </a:rPr>
              <a:t> </a:t>
            </a:r>
            <a:r>
              <a:rPr sz="1500" spc="-5" dirty="0">
                <a:latin typeface="Calibri"/>
                <a:cs typeface="Calibri"/>
              </a:rPr>
              <a:t>earn</a:t>
            </a:r>
            <a:r>
              <a:rPr sz="1500" spc="5" dirty="0">
                <a:latin typeface="Calibri"/>
                <a:cs typeface="Calibri"/>
              </a:rPr>
              <a:t> </a:t>
            </a:r>
            <a:r>
              <a:rPr sz="1500" spc="-5" dirty="0">
                <a:latin typeface="Calibri"/>
                <a:cs typeface="Calibri"/>
              </a:rPr>
              <a:t>up</a:t>
            </a:r>
            <a:r>
              <a:rPr sz="1500" dirty="0">
                <a:latin typeface="Calibri"/>
                <a:cs typeface="Calibri"/>
              </a:rPr>
              <a:t> </a:t>
            </a:r>
            <a:r>
              <a:rPr sz="1500" spc="-10" dirty="0">
                <a:latin typeface="Calibri"/>
                <a:cs typeface="Calibri"/>
              </a:rPr>
              <a:t>to</a:t>
            </a:r>
            <a:r>
              <a:rPr sz="1500" spc="-15" dirty="0">
                <a:latin typeface="Calibri"/>
                <a:cs typeface="Calibri"/>
              </a:rPr>
              <a:t> </a:t>
            </a:r>
            <a:r>
              <a:rPr sz="1500" spc="-5" dirty="0">
                <a:latin typeface="Calibri"/>
                <a:cs typeface="Calibri"/>
              </a:rPr>
              <a:t>that</a:t>
            </a:r>
            <a:r>
              <a:rPr sz="1500" spc="-10" dirty="0">
                <a:latin typeface="Calibri"/>
                <a:cs typeface="Calibri"/>
              </a:rPr>
              <a:t> </a:t>
            </a:r>
            <a:r>
              <a:rPr sz="1500" spc="-5" dirty="0">
                <a:latin typeface="Calibri"/>
                <a:cs typeface="Calibri"/>
              </a:rPr>
              <a:t>amount</a:t>
            </a:r>
            <a:r>
              <a:rPr sz="1500" spc="-20" dirty="0">
                <a:latin typeface="Calibri"/>
                <a:cs typeface="Calibri"/>
              </a:rPr>
              <a:t> </a:t>
            </a:r>
            <a:r>
              <a:rPr sz="1500" spc="-15" dirty="0">
                <a:latin typeface="Calibri"/>
                <a:cs typeface="Calibri"/>
              </a:rPr>
              <a:t>for</a:t>
            </a:r>
            <a:r>
              <a:rPr sz="1500" spc="5" dirty="0">
                <a:latin typeface="Calibri"/>
                <a:cs typeface="Calibri"/>
              </a:rPr>
              <a:t> </a:t>
            </a:r>
            <a:r>
              <a:rPr sz="1500" spc="-5" dirty="0">
                <a:latin typeface="Calibri"/>
                <a:cs typeface="Calibri"/>
              </a:rPr>
              <a:t>that</a:t>
            </a:r>
            <a:r>
              <a:rPr sz="1500" spc="-15" dirty="0">
                <a:latin typeface="Calibri"/>
                <a:cs typeface="Calibri"/>
              </a:rPr>
              <a:t> </a:t>
            </a:r>
            <a:r>
              <a:rPr sz="1500" spc="-25" dirty="0">
                <a:latin typeface="Calibri"/>
                <a:cs typeface="Calibri"/>
              </a:rPr>
              <a:t>semester.</a:t>
            </a:r>
            <a:endParaRPr sz="1500">
              <a:latin typeface="Calibri"/>
              <a:cs typeface="Calibri"/>
            </a:endParaRPr>
          </a:p>
          <a:p>
            <a:pPr marL="241300" marR="5080" indent="-228600">
              <a:lnSpc>
                <a:spcPct val="70000"/>
              </a:lnSpc>
              <a:spcBef>
                <a:spcPts val="1000"/>
              </a:spcBef>
              <a:buFont typeface="Arial"/>
              <a:buChar char="•"/>
              <a:tabLst>
                <a:tab pos="240665" algn="l"/>
                <a:tab pos="241300" algn="l"/>
              </a:tabLst>
            </a:pPr>
            <a:r>
              <a:rPr sz="1500" spc="-5" dirty="0">
                <a:latin typeface="Calibri"/>
                <a:cs typeface="Calibri"/>
              </a:rPr>
              <a:t>No</a:t>
            </a:r>
            <a:r>
              <a:rPr sz="1500" spc="-10" dirty="0">
                <a:latin typeface="Calibri"/>
                <a:cs typeface="Calibri"/>
              </a:rPr>
              <a:t> student</a:t>
            </a:r>
            <a:r>
              <a:rPr sz="1500" dirty="0">
                <a:latin typeface="Calibri"/>
                <a:cs typeface="Calibri"/>
              </a:rPr>
              <a:t> </a:t>
            </a:r>
            <a:r>
              <a:rPr sz="1500" spc="-10" dirty="0">
                <a:latin typeface="Calibri"/>
                <a:cs typeface="Calibri"/>
              </a:rPr>
              <a:t>may</a:t>
            </a:r>
            <a:r>
              <a:rPr sz="1500" spc="-5" dirty="0">
                <a:latin typeface="Calibri"/>
                <a:cs typeface="Calibri"/>
              </a:rPr>
              <a:t> earn</a:t>
            </a:r>
            <a:r>
              <a:rPr sz="1500" spc="5" dirty="0">
                <a:latin typeface="Calibri"/>
                <a:cs typeface="Calibri"/>
              </a:rPr>
              <a:t> </a:t>
            </a:r>
            <a:r>
              <a:rPr sz="1500" spc="-5" dirty="0">
                <a:latin typeface="Calibri"/>
                <a:cs typeface="Calibri"/>
              </a:rPr>
              <a:t>more</a:t>
            </a:r>
            <a:r>
              <a:rPr sz="1500" spc="5" dirty="0">
                <a:latin typeface="Calibri"/>
                <a:cs typeface="Calibri"/>
              </a:rPr>
              <a:t> </a:t>
            </a:r>
            <a:r>
              <a:rPr sz="1500" spc="-5" dirty="0">
                <a:latin typeface="Calibri"/>
                <a:cs typeface="Calibri"/>
              </a:rPr>
              <a:t>than</a:t>
            </a:r>
            <a:r>
              <a:rPr sz="1500" spc="-20" dirty="0">
                <a:latin typeface="Calibri"/>
                <a:cs typeface="Calibri"/>
              </a:rPr>
              <a:t> </a:t>
            </a:r>
            <a:r>
              <a:rPr sz="1500" spc="-5" dirty="0">
                <a:latin typeface="Calibri"/>
                <a:cs typeface="Calibri"/>
              </a:rPr>
              <a:t>his/her</a:t>
            </a:r>
            <a:r>
              <a:rPr sz="1500" spc="15" dirty="0">
                <a:latin typeface="Calibri"/>
                <a:cs typeface="Calibri"/>
              </a:rPr>
              <a:t> </a:t>
            </a:r>
            <a:r>
              <a:rPr sz="1500" spc="-15" dirty="0">
                <a:latin typeface="Calibri"/>
                <a:cs typeface="Calibri"/>
              </a:rPr>
              <a:t>award </a:t>
            </a:r>
            <a:r>
              <a:rPr sz="1500" spc="-5" dirty="0">
                <a:latin typeface="Calibri"/>
                <a:cs typeface="Calibri"/>
              </a:rPr>
              <a:t>per</a:t>
            </a:r>
            <a:r>
              <a:rPr sz="1500" spc="10" dirty="0">
                <a:latin typeface="Calibri"/>
                <a:cs typeface="Calibri"/>
              </a:rPr>
              <a:t> </a:t>
            </a:r>
            <a:r>
              <a:rPr sz="1500" spc="-25" dirty="0">
                <a:latin typeface="Calibri"/>
                <a:cs typeface="Calibri"/>
              </a:rPr>
              <a:t>semester.</a:t>
            </a:r>
            <a:r>
              <a:rPr sz="1500" spc="15" dirty="0">
                <a:latin typeface="Calibri"/>
                <a:cs typeface="Calibri"/>
              </a:rPr>
              <a:t> </a:t>
            </a:r>
            <a:r>
              <a:rPr sz="1500" spc="-15" dirty="0">
                <a:latin typeface="Calibri"/>
                <a:cs typeface="Calibri"/>
              </a:rPr>
              <a:t>Any</a:t>
            </a:r>
            <a:r>
              <a:rPr sz="1500" spc="-5" dirty="0">
                <a:latin typeface="Calibri"/>
                <a:cs typeface="Calibri"/>
              </a:rPr>
              <a:t> remaining</a:t>
            </a:r>
            <a:r>
              <a:rPr sz="1500" spc="5" dirty="0">
                <a:latin typeface="Calibri"/>
                <a:cs typeface="Calibri"/>
              </a:rPr>
              <a:t> </a:t>
            </a:r>
            <a:r>
              <a:rPr sz="1500" spc="-5" dirty="0">
                <a:latin typeface="Calibri"/>
                <a:cs typeface="Calibri"/>
              </a:rPr>
              <a:t>funds</a:t>
            </a:r>
            <a:r>
              <a:rPr sz="1500" spc="15" dirty="0">
                <a:latin typeface="Calibri"/>
                <a:cs typeface="Calibri"/>
              </a:rPr>
              <a:t> </a:t>
            </a:r>
            <a:r>
              <a:rPr sz="1500" spc="-10" dirty="0">
                <a:latin typeface="Calibri"/>
                <a:cs typeface="Calibri"/>
              </a:rPr>
              <a:t>from</a:t>
            </a:r>
            <a:r>
              <a:rPr sz="1500" spc="5" dirty="0">
                <a:latin typeface="Calibri"/>
                <a:cs typeface="Calibri"/>
              </a:rPr>
              <a:t> </a:t>
            </a:r>
            <a:r>
              <a:rPr sz="1500" spc="-5" dirty="0">
                <a:latin typeface="Calibri"/>
                <a:cs typeface="Calibri"/>
              </a:rPr>
              <a:t>the</a:t>
            </a:r>
            <a:r>
              <a:rPr sz="1500" dirty="0">
                <a:latin typeface="Calibri"/>
                <a:cs typeface="Calibri"/>
              </a:rPr>
              <a:t> </a:t>
            </a:r>
            <a:r>
              <a:rPr sz="1500" spc="-5" dirty="0">
                <a:latin typeface="Calibri"/>
                <a:cs typeface="Calibri"/>
              </a:rPr>
              <a:t>prior</a:t>
            </a:r>
            <a:r>
              <a:rPr sz="1500" spc="10" dirty="0">
                <a:latin typeface="Calibri"/>
                <a:cs typeface="Calibri"/>
              </a:rPr>
              <a:t> </a:t>
            </a:r>
            <a:r>
              <a:rPr sz="1500" spc="-10" dirty="0">
                <a:latin typeface="Calibri"/>
                <a:cs typeface="Calibri"/>
              </a:rPr>
              <a:t>semester</a:t>
            </a:r>
            <a:r>
              <a:rPr sz="1500" spc="25" dirty="0">
                <a:latin typeface="Calibri"/>
                <a:cs typeface="Calibri"/>
              </a:rPr>
              <a:t> </a:t>
            </a:r>
            <a:r>
              <a:rPr sz="1500" spc="-10" dirty="0">
                <a:latin typeface="Calibri"/>
                <a:cs typeface="Calibri"/>
              </a:rPr>
              <a:t>may </a:t>
            </a:r>
            <a:r>
              <a:rPr sz="1500" spc="-5" dirty="0">
                <a:latin typeface="Calibri"/>
                <a:cs typeface="Calibri"/>
              </a:rPr>
              <a:t>not be</a:t>
            </a:r>
            <a:r>
              <a:rPr sz="1500" dirty="0">
                <a:latin typeface="Calibri"/>
                <a:cs typeface="Calibri"/>
              </a:rPr>
              <a:t> </a:t>
            </a:r>
            <a:r>
              <a:rPr sz="1500" spc="-5" dirty="0">
                <a:latin typeface="Calibri"/>
                <a:cs typeface="Calibri"/>
              </a:rPr>
              <a:t>carried</a:t>
            </a:r>
            <a:r>
              <a:rPr sz="1500" spc="15" dirty="0">
                <a:latin typeface="Calibri"/>
                <a:cs typeface="Calibri"/>
              </a:rPr>
              <a:t> </a:t>
            </a:r>
            <a:r>
              <a:rPr sz="1500" spc="-10" dirty="0">
                <a:latin typeface="Calibri"/>
                <a:cs typeface="Calibri"/>
              </a:rPr>
              <a:t>into </a:t>
            </a:r>
            <a:r>
              <a:rPr sz="1500" spc="-325" dirty="0">
                <a:latin typeface="Calibri"/>
                <a:cs typeface="Calibri"/>
              </a:rPr>
              <a:t> </a:t>
            </a:r>
            <a:r>
              <a:rPr sz="1500" spc="-5" dirty="0">
                <a:latin typeface="Calibri"/>
                <a:cs typeface="Calibri"/>
              </a:rPr>
              <a:t>the</a:t>
            </a:r>
            <a:r>
              <a:rPr sz="1500" dirty="0">
                <a:latin typeface="Calibri"/>
                <a:cs typeface="Calibri"/>
              </a:rPr>
              <a:t> </a:t>
            </a:r>
            <a:r>
              <a:rPr sz="1500" spc="-10" dirty="0">
                <a:latin typeface="Calibri"/>
                <a:cs typeface="Calibri"/>
              </a:rPr>
              <a:t>next</a:t>
            </a:r>
            <a:r>
              <a:rPr sz="1500" spc="5" dirty="0">
                <a:latin typeface="Calibri"/>
                <a:cs typeface="Calibri"/>
              </a:rPr>
              <a:t> </a:t>
            </a:r>
            <a:r>
              <a:rPr sz="1500" spc="-10" dirty="0">
                <a:latin typeface="Calibri"/>
                <a:cs typeface="Calibri"/>
              </a:rPr>
              <a:t>semester</a:t>
            </a:r>
            <a:r>
              <a:rPr sz="1500" spc="20" dirty="0">
                <a:latin typeface="Calibri"/>
                <a:cs typeface="Calibri"/>
              </a:rPr>
              <a:t> </a:t>
            </a:r>
            <a:r>
              <a:rPr sz="1500" spc="-10" dirty="0">
                <a:latin typeface="Calibri"/>
                <a:cs typeface="Calibri"/>
              </a:rPr>
              <a:t>to</a:t>
            </a:r>
            <a:r>
              <a:rPr sz="1500" spc="-5" dirty="0">
                <a:latin typeface="Calibri"/>
                <a:cs typeface="Calibri"/>
              </a:rPr>
              <a:t> be</a:t>
            </a:r>
            <a:r>
              <a:rPr sz="1500" dirty="0">
                <a:latin typeface="Calibri"/>
                <a:cs typeface="Calibri"/>
              </a:rPr>
              <a:t> </a:t>
            </a:r>
            <a:r>
              <a:rPr sz="1500" spc="-5" dirty="0">
                <a:latin typeface="Calibri"/>
                <a:cs typeface="Calibri"/>
              </a:rPr>
              <a:t>earned</a:t>
            </a:r>
            <a:r>
              <a:rPr sz="1500" spc="15" dirty="0">
                <a:latin typeface="Calibri"/>
                <a:cs typeface="Calibri"/>
              </a:rPr>
              <a:t> </a:t>
            </a:r>
            <a:r>
              <a:rPr sz="1500" spc="-5" dirty="0">
                <a:latin typeface="Calibri"/>
                <a:cs typeface="Calibri"/>
              </a:rPr>
              <a:t>without</a:t>
            </a:r>
            <a:r>
              <a:rPr sz="1500" spc="5" dirty="0">
                <a:latin typeface="Calibri"/>
                <a:cs typeface="Calibri"/>
              </a:rPr>
              <a:t> </a:t>
            </a:r>
            <a:r>
              <a:rPr sz="1500" spc="-10" dirty="0">
                <a:latin typeface="Calibri"/>
                <a:cs typeface="Calibri"/>
              </a:rPr>
              <a:t>obtaining</a:t>
            </a:r>
            <a:r>
              <a:rPr sz="1500" spc="-5" dirty="0">
                <a:latin typeface="Calibri"/>
                <a:cs typeface="Calibri"/>
              </a:rPr>
              <a:t> prior</a:t>
            </a:r>
            <a:r>
              <a:rPr sz="1500" spc="15" dirty="0">
                <a:latin typeface="Calibri"/>
                <a:cs typeface="Calibri"/>
              </a:rPr>
              <a:t> </a:t>
            </a:r>
            <a:r>
              <a:rPr sz="1500" spc="-5" dirty="0">
                <a:latin typeface="Calibri"/>
                <a:cs typeface="Calibri"/>
              </a:rPr>
              <a:t>permission</a:t>
            </a:r>
            <a:r>
              <a:rPr sz="1500" spc="20" dirty="0">
                <a:latin typeface="Calibri"/>
                <a:cs typeface="Calibri"/>
              </a:rPr>
              <a:t> </a:t>
            </a:r>
            <a:r>
              <a:rPr sz="1500" spc="-10" dirty="0">
                <a:latin typeface="Calibri"/>
                <a:cs typeface="Calibri"/>
              </a:rPr>
              <a:t>from</a:t>
            </a:r>
            <a:r>
              <a:rPr sz="1500" spc="5" dirty="0">
                <a:latin typeface="Calibri"/>
                <a:cs typeface="Calibri"/>
              </a:rPr>
              <a:t> </a:t>
            </a:r>
            <a:r>
              <a:rPr sz="1500" spc="-5" dirty="0">
                <a:latin typeface="Calibri"/>
                <a:cs typeface="Calibri"/>
              </a:rPr>
              <a:t>the</a:t>
            </a:r>
            <a:r>
              <a:rPr sz="1500" spc="5" dirty="0">
                <a:latin typeface="Calibri"/>
                <a:cs typeface="Calibri"/>
              </a:rPr>
              <a:t> </a:t>
            </a:r>
            <a:r>
              <a:rPr sz="1500" spc="-15" dirty="0">
                <a:latin typeface="Calibri"/>
                <a:cs typeface="Calibri"/>
              </a:rPr>
              <a:t>Federal</a:t>
            </a:r>
            <a:r>
              <a:rPr sz="1500" spc="15" dirty="0">
                <a:latin typeface="Calibri"/>
                <a:cs typeface="Calibri"/>
              </a:rPr>
              <a:t> </a:t>
            </a:r>
            <a:r>
              <a:rPr sz="1500" spc="-20" dirty="0">
                <a:latin typeface="Calibri"/>
                <a:cs typeface="Calibri"/>
              </a:rPr>
              <a:t>Work</a:t>
            </a:r>
            <a:r>
              <a:rPr sz="1500" spc="15" dirty="0">
                <a:latin typeface="Calibri"/>
                <a:cs typeface="Calibri"/>
              </a:rPr>
              <a:t> </a:t>
            </a:r>
            <a:r>
              <a:rPr sz="1500" spc="-5" dirty="0">
                <a:latin typeface="Calibri"/>
                <a:cs typeface="Calibri"/>
              </a:rPr>
              <a:t>Study Office</a:t>
            </a:r>
            <a:r>
              <a:rPr sz="1500" spc="15" dirty="0">
                <a:latin typeface="Calibri"/>
                <a:cs typeface="Calibri"/>
              </a:rPr>
              <a:t> </a:t>
            </a:r>
            <a:r>
              <a:rPr sz="1500" spc="-5" dirty="0">
                <a:latin typeface="Calibri"/>
                <a:cs typeface="Calibri"/>
              </a:rPr>
              <a:t>in</a:t>
            </a:r>
            <a:r>
              <a:rPr sz="1500" spc="10" dirty="0">
                <a:latin typeface="Calibri"/>
                <a:cs typeface="Calibri"/>
              </a:rPr>
              <a:t> </a:t>
            </a:r>
            <a:r>
              <a:rPr sz="1500" spc="-5" dirty="0">
                <a:latin typeface="Calibri"/>
                <a:cs typeface="Calibri"/>
              </a:rPr>
              <a:t>the</a:t>
            </a:r>
            <a:r>
              <a:rPr sz="1500" spc="5" dirty="0">
                <a:latin typeface="Calibri"/>
                <a:cs typeface="Calibri"/>
              </a:rPr>
              <a:t> </a:t>
            </a:r>
            <a:r>
              <a:rPr sz="1500" spc="-5" dirty="0">
                <a:latin typeface="Calibri"/>
                <a:cs typeface="Calibri"/>
              </a:rPr>
              <a:t>Office</a:t>
            </a:r>
            <a:r>
              <a:rPr sz="1500" spc="15" dirty="0">
                <a:latin typeface="Calibri"/>
                <a:cs typeface="Calibri"/>
              </a:rPr>
              <a:t> </a:t>
            </a:r>
            <a:r>
              <a:rPr sz="1500" dirty="0">
                <a:latin typeface="Calibri"/>
                <a:cs typeface="Calibri"/>
              </a:rPr>
              <a:t>of</a:t>
            </a:r>
            <a:r>
              <a:rPr sz="1500" spc="5" dirty="0">
                <a:latin typeface="Calibri"/>
                <a:cs typeface="Calibri"/>
              </a:rPr>
              <a:t> </a:t>
            </a:r>
            <a:r>
              <a:rPr sz="1500" spc="-5" dirty="0">
                <a:latin typeface="Calibri"/>
                <a:cs typeface="Calibri"/>
              </a:rPr>
              <a:t>Financial </a:t>
            </a:r>
            <a:r>
              <a:rPr sz="1500" dirty="0">
                <a:latin typeface="Calibri"/>
                <a:cs typeface="Calibri"/>
              </a:rPr>
              <a:t> </a:t>
            </a:r>
            <a:r>
              <a:rPr sz="1500" spc="-5" dirty="0">
                <a:latin typeface="Calibri"/>
                <a:cs typeface="Calibri"/>
              </a:rPr>
              <a:t>Aid.</a:t>
            </a:r>
            <a:r>
              <a:rPr sz="1500" dirty="0">
                <a:latin typeface="Calibri"/>
                <a:cs typeface="Calibri"/>
              </a:rPr>
              <a:t> </a:t>
            </a:r>
            <a:r>
              <a:rPr sz="1500" spc="-5" dirty="0">
                <a:latin typeface="Calibri"/>
                <a:cs typeface="Calibri"/>
              </a:rPr>
              <a:t>The </a:t>
            </a:r>
            <a:r>
              <a:rPr sz="1500" spc="-10" dirty="0">
                <a:latin typeface="Calibri"/>
                <a:cs typeface="Calibri"/>
              </a:rPr>
              <a:t>student</a:t>
            </a:r>
            <a:r>
              <a:rPr sz="1500" spc="5" dirty="0">
                <a:latin typeface="Calibri"/>
                <a:cs typeface="Calibri"/>
              </a:rPr>
              <a:t> </a:t>
            </a:r>
            <a:r>
              <a:rPr sz="1500" spc="-5" dirty="0">
                <a:latin typeface="Calibri"/>
                <a:cs typeface="Calibri"/>
              </a:rPr>
              <a:t>should</a:t>
            </a:r>
            <a:r>
              <a:rPr sz="1500" spc="5" dirty="0">
                <a:latin typeface="Calibri"/>
                <a:cs typeface="Calibri"/>
              </a:rPr>
              <a:t> </a:t>
            </a:r>
            <a:r>
              <a:rPr sz="1500" spc="-10" dirty="0">
                <a:latin typeface="Calibri"/>
                <a:cs typeface="Calibri"/>
              </a:rPr>
              <a:t>maintain</a:t>
            </a:r>
            <a:r>
              <a:rPr sz="1500" spc="-5" dirty="0">
                <a:latin typeface="Calibri"/>
                <a:cs typeface="Calibri"/>
              </a:rPr>
              <a:t> </a:t>
            </a:r>
            <a:r>
              <a:rPr sz="1500" spc="-10" dirty="0">
                <a:latin typeface="Calibri"/>
                <a:cs typeface="Calibri"/>
              </a:rPr>
              <a:t>records</a:t>
            </a:r>
            <a:r>
              <a:rPr sz="1500" spc="5" dirty="0">
                <a:latin typeface="Calibri"/>
                <a:cs typeface="Calibri"/>
              </a:rPr>
              <a:t> </a:t>
            </a:r>
            <a:r>
              <a:rPr sz="1500" dirty="0">
                <a:latin typeface="Calibri"/>
                <a:cs typeface="Calibri"/>
              </a:rPr>
              <a:t>of</a:t>
            </a:r>
            <a:r>
              <a:rPr sz="1500" spc="5" dirty="0">
                <a:latin typeface="Calibri"/>
                <a:cs typeface="Calibri"/>
              </a:rPr>
              <a:t> </a:t>
            </a:r>
            <a:r>
              <a:rPr sz="1500" spc="-5" dirty="0">
                <a:latin typeface="Calibri"/>
                <a:cs typeface="Calibri"/>
              </a:rPr>
              <a:t>his/her</a:t>
            </a:r>
            <a:r>
              <a:rPr sz="1500" spc="10" dirty="0">
                <a:latin typeface="Calibri"/>
                <a:cs typeface="Calibri"/>
              </a:rPr>
              <a:t> </a:t>
            </a:r>
            <a:r>
              <a:rPr sz="1500" spc="-5" dirty="0">
                <a:latin typeface="Calibri"/>
                <a:cs typeface="Calibri"/>
              </a:rPr>
              <a:t>earnings.</a:t>
            </a:r>
            <a:r>
              <a:rPr sz="1500" spc="5" dirty="0">
                <a:latin typeface="Calibri"/>
                <a:cs typeface="Calibri"/>
              </a:rPr>
              <a:t> </a:t>
            </a:r>
            <a:r>
              <a:rPr sz="1500" spc="-5" dirty="0">
                <a:latin typeface="Calibri"/>
                <a:cs typeface="Calibri"/>
              </a:rPr>
              <a:t>Once the</a:t>
            </a:r>
            <a:r>
              <a:rPr sz="1500" dirty="0">
                <a:latin typeface="Calibri"/>
                <a:cs typeface="Calibri"/>
              </a:rPr>
              <a:t> </a:t>
            </a:r>
            <a:r>
              <a:rPr sz="1500" spc="-10" dirty="0">
                <a:latin typeface="Calibri"/>
                <a:cs typeface="Calibri"/>
              </a:rPr>
              <a:t>student</a:t>
            </a:r>
            <a:r>
              <a:rPr sz="1500" dirty="0">
                <a:latin typeface="Calibri"/>
                <a:cs typeface="Calibri"/>
              </a:rPr>
              <a:t> </a:t>
            </a:r>
            <a:r>
              <a:rPr sz="1500" spc="-5" dirty="0">
                <a:latin typeface="Calibri"/>
                <a:cs typeface="Calibri"/>
              </a:rPr>
              <a:t>has </a:t>
            </a:r>
            <a:r>
              <a:rPr sz="1500" spc="-10" dirty="0">
                <a:latin typeface="Calibri"/>
                <a:cs typeface="Calibri"/>
              </a:rPr>
              <a:t>exhausted</a:t>
            </a:r>
            <a:r>
              <a:rPr sz="1500" spc="10" dirty="0">
                <a:latin typeface="Calibri"/>
                <a:cs typeface="Calibri"/>
              </a:rPr>
              <a:t> </a:t>
            </a:r>
            <a:r>
              <a:rPr sz="1500" spc="-5" dirty="0">
                <a:latin typeface="Calibri"/>
                <a:cs typeface="Calibri"/>
              </a:rPr>
              <a:t>his/her</a:t>
            </a:r>
            <a:r>
              <a:rPr sz="1500" spc="15" dirty="0">
                <a:latin typeface="Calibri"/>
                <a:cs typeface="Calibri"/>
              </a:rPr>
              <a:t> </a:t>
            </a:r>
            <a:r>
              <a:rPr sz="1500" spc="-5" dirty="0">
                <a:latin typeface="Calibri"/>
                <a:cs typeface="Calibri"/>
              </a:rPr>
              <a:t>FWS</a:t>
            </a:r>
            <a:r>
              <a:rPr sz="1500" dirty="0">
                <a:latin typeface="Calibri"/>
                <a:cs typeface="Calibri"/>
              </a:rPr>
              <a:t> </a:t>
            </a:r>
            <a:r>
              <a:rPr sz="1500" spc="-15" dirty="0">
                <a:latin typeface="Calibri"/>
                <a:cs typeface="Calibri"/>
              </a:rPr>
              <a:t>award</a:t>
            </a:r>
            <a:r>
              <a:rPr sz="1500" spc="-10" dirty="0">
                <a:latin typeface="Calibri"/>
                <a:cs typeface="Calibri"/>
              </a:rPr>
              <a:t> </a:t>
            </a:r>
            <a:r>
              <a:rPr sz="1500" spc="-5" dirty="0">
                <a:latin typeface="Calibri"/>
                <a:cs typeface="Calibri"/>
              </a:rPr>
              <a:t>employment </a:t>
            </a:r>
            <a:r>
              <a:rPr sz="1500" dirty="0">
                <a:latin typeface="Calibri"/>
                <a:cs typeface="Calibri"/>
              </a:rPr>
              <a:t> </a:t>
            </a:r>
            <a:r>
              <a:rPr sz="1500" spc="-10" dirty="0">
                <a:latin typeface="Calibri"/>
                <a:cs typeface="Calibri"/>
              </a:rPr>
              <a:t>must </a:t>
            </a:r>
            <a:r>
              <a:rPr sz="1500" spc="-5" dirty="0">
                <a:latin typeface="Calibri"/>
                <a:cs typeface="Calibri"/>
              </a:rPr>
              <a:t>cease.</a:t>
            </a:r>
            <a:endParaRPr sz="1500">
              <a:latin typeface="Calibri"/>
              <a:cs typeface="Calibri"/>
            </a:endParaRPr>
          </a:p>
          <a:p>
            <a:pPr marL="241300" indent="-228600">
              <a:lnSpc>
                <a:spcPct val="100000"/>
              </a:lnSpc>
              <a:spcBef>
                <a:spcPts val="465"/>
              </a:spcBef>
              <a:buFont typeface="Arial"/>
              <a:buChar char="•"/>
              <a:tabLst>
                <a:tab pos="240665" algn="l"/>
                <a:tab pos="241300" algn="l"/>
              </a:tabLst>
            </a:pPr>
            <a:r>
              <a:rPr sz="1500" spc="-5" dirty="0">
                <a:latin typeface="Calibri"/>
                <a:cs typeface="Calibri"/>
              </a:rPr>
              <a:t>Student </a:t>
            </a:r>
            <a:r>
              <a:rPr sz="1500" spc="-10" dirty="0">
                <a:latin typeface="Calibri"/>
                <a:cs typeface="Calibri"/>
              </a:rPr>
              <a:t>may</a:t>
            </a:r>
            <a:r>
              <a:rPr sz="1500" spc="-5" dirty="0">
                <a:latin typeface="Calibri"/>
                <a:cs typeface="Calibri"/>
              </a:rPr>
              <a:t> be</a:t>
            </a:r>
            <a:r>
              <a:rPr sz="1500" dirty="0">
                <a:latin typeface="Calibri"/>
                <a:cs typeface="Calibri"/>
              </a:rPr>
              <a:t> </a:t>
            </a:r>
            <a:r>
              <a:rPr sz="1500" spc="-10" dirty="0">
                <a:latin typeface="Calibri"/>
                <a:cs typeface="Calibri"/>
              </a:rPr>
              <a:t>required</a:t>
            </a:r>
            <a:r>
              <a:rPr sz="1500" spc="25" dirty="0">
                <a:latin typeface="Calibri"/>
                <a:cs typeface="Calibri"/>
              </a:rPr>
              <a:t> </a:t>
            </a:r>
            <a:r>
              <a:rPr sz="1500" spc="-10" dirty="0">
                <a:latin typeface="Calibri"/>
                <a:cs typeface="Calibri"/>
              </a:rPr>
              <a:t>to</a:t>
            </a:r>
            <a:r>
              <a:rPr sz="1500" spc="-15" dirty="0">
                <a:latin typeface="Calibri"/>
                <a:cs typeface="Calibri"/>
              </a:rPr>
              <a:t> </a:t>
            </a:r>
            <a:r>
              <a:rPr sz="1500" spc="-10" dirty="0">
                <a:latin typeface="Calibri"/>
                <a:cs typeface="Calibri"/>
              </a:rPr>
              <a:t>complete</a:t>
            </a:r>
            <a:r>
              <a:rPr sz="1500" spc="15" dirty="0">
                <a:latin typeface="Calibri"/>
                <a:cs typeface="Calibri"/>
              </a:rPr>
              <a:t> </a:t>
            </a:r>
            <a:r>
              <a:rPr sz="1500" dirty="0">
                <a:latin typeface="Calibri"/>
                <a:cs typeface="Calibri"/>
              </a:rPr>
              <a:t>a</a:t>
            </a:r>
            <a:r>
              <a:rPr sz="1500" spc="-5" dirty="0">
                <a:latin typeface="Calibri"/>
                <a:cs typeface="Calibri"/>
              </a:rPr>
              <a:t> background</a:t>
            </a:r>
            <a:r>
              <a:rPr sz="1500" spc="-10" dirty="0">
                <a:latin typeface="Calibri"/>
                <a:cs typeface="Calibri"/>
              </a:rPr>
              <a:t> </a:t>
            </a:r>
            <a:r>
              <a:rPr sz="1500" spc="-5" dirty="0">
                <a:latin typeface="Calibri"/>
                <a:cs typeface="Calibri"/>
              </a:rPr>
              <a:t>check</a:t>
            </a:r>
            <a:r>
              <a:rPr sz="1500" spc="20" dirty="0">
                <a:latin typeface="Calibri"/>
                <a:cs typeface="Calibri"/>
              </a:rPr>
              <a:t> </a:t>
            </a:r>
            <a:r>
              <a:rPr sz="1500" spc="-5" dirty="0">
                <a:latin typeface="Calibri"/>
                <a:cs typeface="Calibri"/>
              </a:rPr>
              <a:t>based</a:t>
            </a:r>
            <a:r>
              <a:rPr sz="1500" spc="-10" dirty="0">
                <a:latin typeface="Calibri"/>
                <a:cs typeface="Calibri"/>
              </a:rPr>
              <a:t> </a:t>
            </a:r>
            <a:r>
              <a:rPr sz="1500" dirty="0">
                <a:latin typeface="Calibri"/>
                <a:cs typeface="Calibri"/>
              </a:rPr>
              <a:t>on</a:t>
            </a:r>
            <a:r>
              <a:rPr sz="1500" spc="-5" dirty="0">
                <a:latin typeface="Calibri"/>
                <a:cs typeface="Calibri"/>
              </a:rPr>
              <a:t> the</a:t>
            </a:r>
            <a:r>
              <a:rPr sz="1500" dirty="0">
                <a:latin typeface="Calibri"/>
                <a:cs typeface="Calibri"/>
              </a:rPr>
              <a:t> job</a:t>
            </a:r>
            <a:r>
              <a:rPr sz="1500" spc="-5" dirty="0">
                <a:latin typeface="Calibri"/>
                <a:cs typeface="Calibri"/>
              </a:rPr>
              <a:t> description/responsibilities</a:t>
            </a:r>
            <a:r>
              <a:rPr sz="1500" spc="30" dirty="0">
                <a:latin typeface="Calibri"/>
                <a:cs typeface="Calibri"/>
              </a:rPr>
              <a:t> </a:t>
            </a:r>
            <a:r>
              <a:rPr sz="1500" spc="-15" dirty="0">
                <a:latin typeface="Calibri"/>
                <a:cs typeface="Calibri"/>
              </a:rPr>
              <a:t>before</a:t>
            </a:r>
            <a:r>
              <a:rPr sz="1500" spc="10" dirty="0">
                <a:latin typeface="Calibri"/>
                <a:cs typeface="Calibri"/>
              </a:rPr>
              <a:t> </a:t>
            </a:r>
            <a:r>
              <a:rPr sz="1500" spc="-5" dirty="0">
                <a:latin typeface="Calibri"/>
                <a:cs typeface="Calibri"/>
              </a:rPr>
              <a:t>being</a:t>
            </a:r>
            <a:r>
              <a:rPr sz="1500" spc="10" dirty="0">
                <a:latin typeface="Calibri"/>
                <a:cs typeface="Calibri"/>
              </a:rPr>
              <a:t> </a:t>
            </a:r>
            <a:r>
              <a:rPr sz="1500" spc="-10" dirty="0">
                <a:latin typeface="Calibri"/>
                <a:cs typeface="Calibri"/>
              </a:rPr>
              <a:t>hired.</a:t>
            </a:r>
            <a:endParaRPr sz="1500">
              <a:latin typeface="Calibri"/>
              <a:cs typeface="Calibri"/>
            </a:endParaRPr>
          </a:p>
          <a:p>
            <a:pPr marL="241300" marR="335915" indent="-228600">
              <a:lnSpc>
                <a:spcPct val="70000"/>
              </a:lnSpc>
              <a:spcBef>
                <a:spcPts val="994"/>
              </a:spcBef>
              <a:buFont typeface="Arial"/>
              <a:buChar char="•"/>
              <a:tabLst>
                <a:tab pos="240665" algn="l"/>
                <a:tab pos="241300" algn="l"/>
              </a:tabLst>
            </a:pPr>
            <a:r>
              <a:rPr sz="1500" spc="-5" dirty="0">
                <a:latin typeface="Calibri"/>
                <a:cs typeface="Calibri"/>
              </a:rPr>
              <a:t>Student cannot</a:t>
            </a:r>
            <a:r>
              <a:rPr sz="1500" spc="-10" dirty="0">
                <a:latin typeface="Calibri"/>
                <a:cs typeface="Calibri"/>
              </a:rPr>
              <a:t> start</a:t>
            </a:r>
            <a:r>
              <a:rPr sz="1500" spc="-15" dirty="0">
                <a:latin typeface="Calibri"/>
                <a:cs typeface="Calibri"/>
              </a:rPr>
              <a:t> </a:t>
            </a:r>
            <a:r>
              <a:rPr sz="1500" spc="-5" dirty="0">
                <a:latin typeface="Calibri"/>
                <a:cs typeface="Calibri"/>
              </a:rPr>
              <a:t>working</a:t>
            </a:r>
            <a:r>
              <a:rPr sz="1500" spc="5" dirty="0">
                <a:latin typeface="Calibri"/>
                <a:cs typeface="Calibri"/>
              </a:rPr>
              <a:t> </a:t>
            </a:r>
            <a:r>
              <a:rPr sz="1500" spc="-5" dirty="0">
                <a:latin typeface="Calibri"/>
                <a:cs typeface="Calibri"/>
              </a:rPr>
              <a:t>until</a:t>
            </a:r>
            <a:r>
              <a:rPr sz="1500" spc="5" dirty="0">
                <a:latin typeface="Calibri"/>
                <a:cs typeface="Calibri"/>
              </a:rPr>
              <a:t> </a:t>
            </a:r>
            <a:r>
              <a:rPr sz="1500" spc="-5" dirty="0">
                <a:latin typeface="Calibri"/>
                <a:cs typeface="Calibri"/>
              </a:rPr>
              <a:t>all</a:t>
            </a:r>
            <a:r>
              <a:rPr sz="1500" spc="10" dirty="0">
                <a:latin typeface="Calibri"/>
                <a:cs typeface="Calibri"/>
              </a:rPr>
              <a:t> </a:t>
            </a:r>
            <a:r>
              <a:rPr sz="1500" spc="-5" dirty="0">
                <a:latin typeface="Calibri"/>
                <a:cs typeface="Calibri"/>
              </a:rPr>
              <a:t>hiring</a:t>
            </a:r>
            <a:r>
              <a:rPr sz="1500" spc="20" dirty="0">
                <a:latin typeface="Calibri"/>
                <a:cs typeface="Calibri"/>
              </a:rPr>
              <a:t> </a:t>
            </a:r>
            <a:r>
              <a:rPr sz="1500" spc="-5" dirty="0">
                <a:latin typeface="Calibri"/>
                <a:cs typeface="Calibri"/>
              </a:rPr>
              <a:t>processes</a:t>
            </a:r>
            <a:r>
              <a:rPr sz="1500" spc="10" dirty="0">
                <a:latin typeface="Calibri"/>
                <a:cs typeface="Calibri"/>
              </a:rPr>
              <a:t> </a:t>
            </a:r>
            <a:r>
              <a:rPr sz="1500" spc="-15" dirty="0">
                <a:latin typeface="Calibri"/>
                <a:cs typeface="Calibri"/>
              </a:rPr>
              <a:t>have</a:t>
            </a:r>
            <a:r>
              <a:rPr sz="1500" spc="-10" dirty="0">
                <a:latin typeface="Calibri"/>
                <a:cs typeface="Calibri"/>
              </a:rPr>
              <a:t> </a:t>
            </a:r>
            <a:r>
              <a:rPr sz="1500" spc="-5" dirty="0">
                <a:latin typeface="Calibri"/>
                <a:cs typeface="Calibri"/>
              </a:rPr>
              <a:t>been</a:t>
            </a:r>
            <a:r>
              <a:rPr sz="1500" spc="10" dirty="0">
                <a:latin typeface="Calibri"/>
                <a:cs typeface="Calibri"/>
              </a:rPr>
              <a:t> </a:t>
            </a:r>
            <a:r>
              <a:rPr sz="1500" spc="-10" dirty="0">
                <a:latin typeface="Calibri"/>
                <a:cs typeface="Calibri"/>
              </a:rPr>
              <a:t>finalized</a:t>
            </a:r>
            <a:r>
              <a:rPr sz="1500" spc="25" dirty="0">
                <a:latin typeface="Calibri"/>
                <a:cs typeface="Calibri"/>
              </a:rPr>
              <a:t> </a:t>
            </a:r>
            <a:r>
              <a:rPr sz="1500" spc="-5" dirty="0">
                <a:latin typeface="Calibri"/>
                <a:cs typeface="Calibri"/>
              </a:rPr>
              <a:t>and</a:t>
            </a:r>
            <a:r>
              <a:rPr sz="1500" spc="-15" dirty="0">
                <a:latin typeface="Calibri"/>
                <a:cs typeface="Calibri"/>
              </a:rPr>
              <a:t> </a:t>
            </a:r>
            <a:r>
              <a:rPr sz="1500" spc="-10" dirty="0">
                <a:latin typeface="Calibri"/>
                <a:cs typeface="Calibri"/>
              </a:rPr>
              <a:t>student’s</a:t>
            </a:r>
            <a:r>
              <a:rPr sz="1500" spc="5" dirty="0">
                <a:latin typeface="Calibri"/>
                <a:cs typeface="Calibri"/>
              </a:rPr>
              <a:t> </a:t>
            </a:r>
            <a:r>
              <a:rPr sz="1500" spc="-5" dirty="0">
                <a:latin typeface="Calibri"/>
                <a:cs typeface="Calibri"/>
              </a:rPr>
              <a:t>timesheet</a:t>
            </a:r>
            <a:r>
              <a:rPr sz="1500" spc="20" dirty="0">
                <a:latin typeface="Calibri"/>
                <a:cs typeface="Calibri"/>
              </a:rPr>
              <a:t> </a:t>
            </a:r>
            <a:r>
              <a:rPr sz="1500" spc="-5" dirty="0">
                <a:latin typeface="Calibri"/>
                <a:cs typeface="Calibri"/>
              </a:rPr>
              <a:t>is</a:t>
            </a:r>
            <a:r>
              <a:rPr sz="1500" dirty="0">
                <a:latin typeface="Calibri"/>
                <a:cs typeface="Calibri"/>
              </a:rPr>
              <a:t> </a:t>
            </a:r>
            <a:r>
              <a:rPr sz="1500" spc="-10" dirty="0">
                <a:latin typeface="Calibri"/>
                <a:cs typeface="Calibri"/>
              </a:rPr>
              <a:t>available</a:t>
            </a:r>
            <a:r>
              <a:rPr sz="1500" spc="10" dirty="0">
                <a:latin typeface="Calibri"/>
                <a:cs typeface="Calibri"/>
              </a:rPr>
              <a:t> </a:t>
            </a:r>
            <a:r>
              <a:rPr sz="1500" dirty="0">
                <a:latin typeface="Calibri"/>
                <a:cs typeface="Calibri"/>
              </a:rPr>
              <a:t>on</a:t>
            </a:r>
            <a:r>
              <a:rPr sz="1500" spc="-15" dirty="0">
                <a:latin typeface="Calibri"/>
                <a:cs typeface="Calibri"/>
              </a:rPr>
              <a:t> </a:t>
            </a:r>
            <a:r>
              <a:rPr sz="1500" spc="-5" dirty="0">
                <a:latin typeface="Calibri"/>
                <a:cs typeface="Calibri"/>
              </a:rPr>
              <a:t>their</a:t>
            </a:r>
            <a:r>
              <a:rPr sz="1500" spc="35" dirty="0">
                <a:latin typeface="Calibri"/>
                <a:cs typeface="Calibri"/>
              </a:rPr>
              <a:t> </a:t>
            </a:r>
            <a:r>
              <a:rPr sz="1500" spc="-10" dirty="0">
                <a:latin typeface="Calibri"/>
                <a:cs typeface="Calibri"/>
              </a:rPr>
              <a:t>MyFSU </a:t>
            </a:r>
            <a:r>
              <a:rPr sz="1500" spc="-325" dirty="0">
                <a:latin typeface="Calibri"/>
                <a:cs typeface="Calibri"/>
              </a:rPr>
              <a:t> </a:t>
            </a:r>
            <a:r>
              <a:rPr sz="1500" spc="-10" dirty="0">
                <a:latin typeface="Calibri"/>
                <a:cs typeface="Calibri"/>
              </a:rPr>
              <a:t>portal.</a:t>
            </a:r>
            <a:endParaRPr sz="1500">
              <a:latin typeface="Calibri"/>
              <a:cs typeface="Calibri"/>
            </a:endParaRPr>
          </a:p>
          <a:p>
            <a:pPr marL="241300" marR="83185" indent="-228600">
              <a:lnSpc>
                <a:spcPct val="70000"/>
              </a:lnSpc>
              <a:spcBef>
                <a:spcPts val="1000"/>
              </a:spcBef>
              <a:buFont typeface="Arial"/>
              <a:buChar char="•"/>
              <a:tabLst>
                <a:tab pos="240665" algn="l"/>
                <a:tab pos="241300" algn="l"/>
              </a:tabLst>
            </a:pPr>
            <a:r>
              <a:rPr sz="1500" spc="-15" dirty="0">
                <a:latin typeface="Calibri"/>
                <a:cs typeface="Calibri"/>
              </a:rPr>
              <a:t>Federal</a:t>
            </a:r>
            <a:r>
              <a:rPr sz="1500" spc="20" dirty="0">
                <a:latin typeface="Calibri"/>
                <a:cs typeface="Calibri"/>
              </a:rPr>
              <a:t> </a:t>
            </a:r>
            <a:r>
              <a:rPr sz="1500" spc="-10" dirty="0">
                <a:latin typeface="Calibri"/>
                <a:cs typeface="Calibri"/>
              </a:rPr>
              <a:t>Work-Study</a:t>
            </a:r>
            <a:r>
              <a:rPr sz="1500" spc="10" dirty="0">
                <a:latin typeface="Calibri"/>
                <a:cs typeface="Calibri"/>
              </a:rPr>
              <a:t> </a:t>
            </a:r>
            <a:r>
              <a:rPr sz="1500" spc="-10" dirty="0">
                <a:latin typeface="Calibri"/>
                <a:cs typeface="Calibri"/>
              </a:rPr>
              <a:t>employees/employers</a:t>
            </a:r>
            <a:r>
              <a:rPr sz="1500" spc="30" dirty="0">
                <a:latin typeface="Calibri"/>
                <a:cs typeface="Calibri"/>
              </a:rPr>
              <a:t> </a:t>
            </a:r>
            <a:r>
              <a:rPr sz="1500" spc="-10" dirty="0">
                <a:latin typeface="Calibri"/>
                <a:cs typeface="Calibri"/>
              </a:rPr>
              <a:t>must</a:t>
            </a:r>
            <a:r>
              <a:rPr sz="1500" spc="5" dirty="0">
                <a:latin typeface="Calibri"/>
                <a:cs typeface="Calibri"/>
              </a:rPr>
              <a:t> </a:t>
            </a:r>
            <a:r>
              <a:rPr sz="1500" spc="-10" dirty="0">
                <a:latin typeface="Calibri"/>
                <a:cs typeface="Calibri"/>
              </a:rPr>
              <a:t>adhere</a:t>
            </a:r>
            <a:r>
              <a:rPr sz="1500" spc="15" dirty="0">
                <a:latin typeface="Calibri"/>
                <a:cs typeface="Calibri"/>
              </a:rPr>
              <a:t> </a:t>
            </a:r>
            <a:r>
              <a:rPr sz="1500" spc="-10" dirty="0">
                <a:latin typeface="Calibri"/>
                <a:cs typeface="Calibri"/>
              </a:rPr>
              <a:t>to</a:t>
            </a:r>
            <a:r>
              <a:rPr sz="1500" spc="-5" dirty="0">
                <a:latin typeface="Calibri"/>
                <a:cs typeface="Calibri"/>
              </a:rPr>
              <a:t> all</a:t>
            </a:r>
            <a:r>
              <a:rPr sz="1500" spc="15" dirty="0">
                <a:latin typeface="Calibri"/>
                <a:cs typeface="Calibri"/>
              </a:rPr>
              <a:t> </a:t>
            </a:r>
            <a:r>
              <a:rPr sz="1500" spc="-10" dirty="0">
                <a:latin typeface="Calibri"/>
                <a:cs typeface="Calibri"/>
              </a:rPr>
              <a:t>University</a:t>
            </a:r>
            <a:r>
              <a:rPr sz="1500" spc="20" dirty="0">
                <a:latin typeface="Calibri"/>
                <a:cs typeface="Calibri"/>
              </a:rPr>
              <a:t> </a:t>
            </a:r>
            <a:r>
              <a:rPr sz="1500" spc="-5" dirty="0">
                <a:latin typeface="Calibri"/>
                <a:cs typeface="Calibri"/>
              </a:rPr>
              <a:t>policies</a:t>
            </a:r>
            <a:r>
              <a:rPr sz="1500" spc="35" dirty="0">
                <a:latin typeface="Calibri"/>
                <a:cs typeface="Calibri"/>
              </a:rPr>
              <a:t> </a:t>
            </a:r>
            <a:r>
              <a:rPr sz="1500" spc="-5" dirty="0">
                <a:latin typeface="Calibri"/>
                <a:cs typeface="Calibri"/>
              </a:rPr>
              <a:t>and </a:t>
            </a:r>
            <a:r>
              <a:rPr sz="1500" spc="-10" dirty="0">
                <a:latin typeface="Calibri"/>
                <a:cs typeface="Calibri"/>
              </a:rPr>
              <a:t>procedures,</a:t>
            </a:r>
            <a:r>
              <a:rPr sz="1500" spc="25" dirty="0">
                <a:latin typeface="Calibri"/>
                <a:cs typeface="Calibri"/>
              </a:rPr>
              <a:t> </a:t>
            </a:r>
            <a:r>
              <a:rPr sz="1500" spc="-5" dirty="0">
                <a:latin typeface="Calibri"/>
                <a:cs typeface="Calibri"/>
              </a:rPr>
              <a:t>including</a:t>
            </a:r>
            <a:r>
              <a:rPr sz="1500" spc="30" dirty="0">
                <a:latin typeface="Calibri"/>
                <a:cs typeface="Calibri"/>
              </a:rPr>
              <a:t> </a:t>
            </a:r>
            <a:r>
              <a:rPr sz="1500" spc="-5" dirty="0">
                <a:latin typeface="Calibri"/>
                <a:cs typeface="Calibri"/>
              </a:rPr>
              <a:t>but</a:t>
            </a:r>
            <a:r>
              <a:rPr sz="1500" spc="5" dirty="0">
                <a:latin typeface="Calibri"/>
                <a:cs typeface="Calibri"/>
              </a:rPr>
              <a:t> </a:t>
            </a:r>
            <a:r>
              <a:rPr sz="1500" spc="-5" dirty="0">
                <a:latin typeface="Calibri"/>
                <a:cs typeface="Calibri"/>
              </a:rPr>
              <a:t>not</a:t>
            </a:r>
            <a:r>
              <a:rPr sz="1500" dirty="0">
                <a:latin typeface="Calibri"/>
                <a:cs typeface="Calibri"/>
              </a:rPr>
              <a:t> </a:t>
            </a:r>
            <a:r>
              <a:rPr sz="1500" spc="-10" dirty="0">
                <a:latin typeface="Calibri"/>
                <a:cs typeface="Calibri"/>
              </a:rPr>
              <a:t>limited</a:t>
            </a:r>
            <a:r>
              <a:rPr sz="1500" spc="30" dirty="0">
                <a:latin typeface="Calibri"/>
                <a:cs typeface="Calibri"/>
              </a:rPr>
              <a:t> </a:t>
            </a:r>
            <a:r>
              <a:rPr sz="1500" spc="-10" dirty="0">
                <a:latin typeface="Calibri"/>
                <a:cs typeface="Calibri"/>
              </a:rPr>
              <a:t>to</a:t>
            </a:r>
            <a:r>
              <a:rPr sz="1500" dirty="0">
                <a:latin typeface="Calibri"/>
                <a:cs typeface="Calibri"/>
              </a:rPr>
              <a:t> </a:t>
            </a:r>
            <a:r>
              <a:rPr sz="1500" spc="-5" dirty="0">
                <a:latin typeface="Calibri"/>
                <a:cs typeface="Calibri"/>
              </a:rPr>
              <a:t>the </a:t>
            </a:r>
            <a:r>
              <a:rPr sz="1500" dirty="0">
                <a:latin typeface="Calibri"/>
                <a:cs typeface="Calibri"/>
              </a:rPr>
              <a:t> </a:t>
            </a:r>
            <a:r>
              <a:rPr sz="1500" spc="-10" dirty="0">
                <a:latin typeface="Calibri"/>
                <a:cs typeface="Calibri"/>
              </a:rPr>
              <a:t>Sexual</a:t>
            </a:r>
            <a:r>
              <a:rPr sz="1500" spc="5" dirty="0">
                <a:latin typeface="Calibri"/>
                <a:cs typeface="Calibri"/>
              </a:rPr>
              <a:t> </a:t>
            </a:r>
            <a:r>
              <a:rPr sz="1500" spc="-10" dirty="0">
                <a:latin typeface="Calibri"/>
                <a:cs typeface="Calibri"/>
              </a:rPr>
              <a:t>Harassment</a:t>
            </a:r>
            <a:r>
              <a:rPr sz="1500" spc="-5" dirty="0">
                <a:latin typeface="Calibri"/>
                <a:cs typeface="Calibri"/>
              </a:rPr>
              <a:t> and</a:t>
            </a:r>
            <a:r>
              <a:rPr sz="1500" spc="-10" dirty="0">
                <a:latin typeface="Calibri"/>
                <a:cs typeface="Calibri"/>
              </a:rPr>
              <a:t> </a:t>
            </a:r>
            <a:r>
              <a:rPr sz="1500" spc="-5" dirty="0">
                <a:latin typeface="Calibri"/>
                <a:cs typeface="Calibri"/>
              </a:rPr>
              <a:t>Non-Smoking Campus</a:t>
            </a:r>
            <a:r>
              <a:rPr sz="1500" dirty="0">
                <a:latin typeface="Calibri"/>
                <a:cs typeface="Calibri"/>
              </a:rPr>
              <a:t> </a:t>
            </a:r>
            <a:r>
              <a:rPr sz="1500" spc="-10" dirty="0">
                <a:latin typeface="Calibri"/>
                <a:cs typeface="Calibri"/>
              </a:rPr>
              <a:t>Policies.</a:t>
            </a:r>
            <a:r>
              <a:rPr sz="1500" spc="30" dirty="0">
                <a:latin typeface="Calibri"/>
                <a:cs typeface="Calibri"/>
              </a:rPr>
              <a:t> </a:t>
            </a:r>
            <a:r>
              <a:rPr sz="1500" spc="-10" dirty="0">
                <a:latin typeface="Calibri"/>
                <a:cs typeface="Calibri"/>
              </a:rPr>
              <a:t>For </a:t>
            </a:r>
            <a:r>
              <a:rPr sz="1500" spc="-5" dirty="0">
                <a:latin typeface="Calibri"/>
                <a:cs typeface="Calibri"/>
              </a:rPr>
              <a:t>more</a:t>
            </a:r>
            <a:r>
              <a:rPr sz="1500" spc="5" dirty="0">
                <a:latin typeface="Calibri"/>
                <a:cs typeface="Calibri"/>
              </a:rPr>
              <a:t> </a:t>
            </a:r>
            <a:r>
              <a:rPr sz="1500" spc="-10" dirty="0">
                <a:latin typeface="Calibri"/>
                <a:cs typeface="Calibri"/>
              </a:rPr>
              <a:t>information</a:t>
            </a:r>
            <a:r>
              <a:rPr sz="1500" spc="10" dirty="0">
                <a:latin typeface="Calibri"/>
                <a:cs typeface="Calibri"/>
              </a:rPr>
              <a:t> </a:t>
            </a:r>
            <a:r>
              <a:rPr sz="1500" dirty="0">
                <a:latin typeface="Calibri"/>
                <a:cs typeface="Calibri"/>
              </a:rPr>
              <a:t>on</a:t>
            </a:r>
            <a:r>
              <a:rPr sz="1500" spc="-10" dirty="0">
                <a:latin typeface="Calibri"/>
                <a:cs typeface="Calibri"/>
              </a:rPr>
              <a:t> </a:t>
            </a:r>
            <a:r>
              <a:rPr sz="1500" spc="-5" dirty="0">
                <a:latin typeface="Calibri"/>
                <a:cs typeface="Calibri"/>
              </a:rPr>
              <a:t>these</a:t>
            </a:r>
            <a:r>
              <a:rPr sz="1500" spc="10" dirty="0">
                <a:latin typeface="Calibri"/>
                <a:cs typeface="Calibri"/>
              </a:rPr>
              <a:t> </a:t>
            </a:r>
            <a:r>
              <a:rPr sz="1500" spc="-5" dirty="0">
                <a:latin typeface="Calibri"/>
                <a:cs typeface="Calibri"/>
              </a:rPr>
              <a:t>and</a:t>
            </a:r>
            <a:r>
              <a:rPr sz="1500" dirty="0">
                <a:latin typeface="Calibri"/>
                <a:cs typeface="Calibri"/>
              </a:rPr>
              <a:t> </a:t>
            </a:r>
            <a:r>
              <a:rPr sz="1500" spc="-5" dirty="0">
                <a:latin typeface="Calibri"/>
                <a:cs typeface="Calibri"/>
              </a:rPr>
              <a:t>other</a:t>
            </a:r>
            <a:r>
              <a:rPr sz="1500" dirty="0">
                <a:latin typeface="Calibri"/>
                <a:cs typeface="Calibri"/>
              </a:rPr>
              <a:t> </a:t>
            </a:r>
            <a:r>
              <a:rPr sz="1500" spc="-5" dirty="0">
                <a:latin typeface="Calibri"/>
                <a:cs typeface="Calibri"/>
              </a:rPr>
              <a:t>policies</a:t>
            </a:r>
            <a:r>
              <a:rPr sz="1500" spc="30" dirty="0">
                <a:latin typeface="Calibri"/>
                <a:cs typeface="Calibri"/>
              </a:rPr>
              <a:t> </a:t>
            </a:r>
            <a:r>
              <a:rPr sz="1500" spc="-5" dirty="0">
                <a:latin typeface="Calibri"/>
                <a:cs typeface="Calibri"/>
              </a:rPr>
              <a:t>visit</a:t>
            </a:r>
            <a:r>
              <a:rPr sz="1500" spc="15" dirty="0">
                <a:latin typeface="Calibri"/>
                <a:cs typeface="Calibri"/>
              </a:rPr>
              <a:t> </a:t>
            </a:r>
            <a:r>
              <a:rPr sz="1500" spc="-5" dirty="0">
                <a:latin typeface="Calibri"/>
                <a:cs typeface="Calibri"/>
              </a:rPr>
              <a:t>the</a:t>
            </a:r>
            <a:r>
              <a:rPr sz="1500" spc="10" dirty="0">
                <a:latin typeface="Calibri"/>
                <a:cs typeface="Calibri"/>
              </a:rPr>
              <a:t> </a:t>
            </a:r>
            <a:r>
              <a:rPr sz="1500" spc="-5" dirty="0">
                <a:latin typeface="Calibri"/>
                <a:cs typeface="Calibri"/>
              </a:rPr>
              <a:t>Human </a:t>
            </a:r>
            <a:r>
              <a:rPr sz="1500" dirty="0">
                <a:latin typeface="Calibri"/>
                <a:cs typeface="Calibri"/>
              </a:rPr>
              <a:t> </a:t>
            </a:r>
            <a:r>
              <a:rPr sz="1500" spc="-10" dirty="0">
                <a:latin typeface="Calibri"/>
                <a:cs typeface="Calibri"/>
              </a:rPr>
              <a:t>Resources</a:t>
            </a:r>
            <a:r>
              <a:rPr sz="1500" spc="75" dirty="0">
                <a:latin typeface="Calibri"/>
                <a:cs typeface="Calibri"/>
              </a:rPr>
              <a:t> </a:t>
            </a:r>
            <a:r>
              <a:rPr sz="1500" spc="-10" dirty="0">
                <a:latin typeface="Calibri"/>
                <a:cs typeface="Calibri"/>
              </a:rPr>
              <a:t>website</a:t>
            </a:r>
            <a:r>
              <a:rPr sz="1500" spc="80" dirty="0">
                <a:latin typeface="Calibri"/>
                <a:cs typeface="Calibri"/>
              </a:rPr>
              <a:t> </a:t>
            </a:r>
            <a:r>
              <a:rPr sz="1500" spc="-10" dirty="0">
                <a:latin typeface="Calibri"/>
                <a:cs typeface="Calibri"/>
              </a:rPr>
              <a:t>at</a:t>
            </a:r>
            <a:r>
              <a:rPr sz="1500" spc="50" dirty="0">
                <a:solidFill>
                  <a:srgbClr val="0562C1"/>
                </a:solidFill>
                <a:latin typeface="Calibri"/>
                <a:cs typeface="Calibri"/>
              </a:rPr>
              <a:t> </a:t>
            </a:r>
            <a:r>
              <a:rPr sz="1500" u="sng" spc="-10" dirty="0">
                <a:solidFill>
                  <a:srgbClr val="0562C1"/>
                </a:solidFill>
                <a:uFill>
                  <a:solidFill>
                    <a:srgbClr val="0562C1"/>
                  </a:solidFill>
                </a:uFill>
                <a:latin typeface="Calibri"/>
                <a:cs typeface="Calibri"/>
                <a:hlinkClick r:id="rId4"/>
              </a:rPr>
              <a:t>https://policies.vpfa.fsu.edu/policies-and-procedures/faculty-staff/other-personal-services-ops#WorkStudy</a:t>
            </a:r>
            <a:r>
              <a:rPr sz="1500" spc="-10" dirty="0">
                <a:latin typeface="Calibri"/>
                <a:cs typeface="Calibri"/>
              </a:rPr>
              <a:t>. </a:t>
            </a:r>
            <a:r>
              <a:rPr sz="1500" spc="-5" dirty="0">
                <a:latin typeface="Calibri"/>
                <a:cs typeface="Calibri"/>
              </a:rPr>
              <a:t> Students </a:t>
            </a:r>
            <a:r>
              <a:rPr sz="1500" spc="-10" dirty="0">
                <a:latin typeface="Calibri"/>
                <a:cs typeface="Calibri"/>
              </a:rPr>
              <a:t>may </a:t>
            </a:r>
            <a:r>
              <a:rPr sz="1500" spc="-5" dirty="0">
                <a:latin typeface="Calibri"/>
                <a:cs typeface="Calibri"/>
              </a:rPr>
              <a:t>be </a:t>
            </a:r>
            <a:r>
              <a:rPr sz="1500" spc="-10" dirty="0">
                <a:latin typeface="Calibri"/>
                <a:cs typeface="Calibri"/>
              </a:rPr>
              <a:t>required</a:t>
            </a:r>
            <a:r>
              <a:rPr sz="1500" spc="20" dirty="0">
                <a:latin typeface="Calibri"/>
                <a:cs typeface="Calibri"/>
              </a:rPr>
              <a:t> </a:t>
            </a:r>
            <a:r>
              <a:rPr sz="1500" spc="-10" dirty="0">
                <a:latin typeface="Calibri"/>
                <a:cs typeface="Calibri"/>
              </a:rPr>
              <a:t>to</a:t>
            </a:r>
            <a:r>
              <a:rPr sz="1500" spc="-15" dirty="0">
                <a:latin typeface="Calibri"/>
                <a:cs typeface="Calibri"/>
              </a:rPr>
              <a:t> </a:t>
            </a:r>
            <a:r>
              <a:rPr sz="1500" spc="-10" dirty="0">
                <a:latin typeface="Calibri"/>
                <a:cs typeface="Calibri"/>
              </a:rPr>
              <a:t>undergo</a:t>
            </a:r>
            <a:r>
              <a:rPr sz="1500" dirty="0">
                <a:latin typeface="Calibri"/>
                <a:cs typeface="Calibri"/>
              </a:rPr>
              <a:t> </a:t>
            </a:r>
            <a:r>
              <a:rPr sz="1500" spc="-5" dirty="0">
                <a:latin typeface="Calibri"/>
                <a:cs typeface="Calibri"/>
              </a:rPr>
              <a:t>additional </a:t>
            </a:r>
            <a:r>
              <a:rPr sz="1500" spc="-10" dirty="0">
                <a:latin typeface="Calibri"/>
                <a:cs typeface="Calibri"/>
              </a:rPr>
              <a:t>training</a:t>
            </a:r>
            <a:r>
              <a:rPr sz="1500" spc="-5" dirty="0">
                <a:latin typeface="Calibri"/>
                <a:cs typeface="Calibri"/>
              </a:rPr>
              <a:t> </a:t>
            </a:r>
            <a:r>
              <a:rPr sz="1500" spc="-10" dirty="0">
                <a:latin typeface="Calibri"/>
                <a:cs typeface="Calibri"/>
              </a:rPr>
              <a:t>related</a:t>
            </a:r>
            <a:r>
              <a:rPr sz="1500" spc="5" dirty="0">
                <a:latin typeface="Calibri"/>
                <a:cs typeface="Calibri"/>
              </a:rPr>
              <a:t> </a:t>
            </a:r>
            <a:r>
              <a:rPr sz="1500" spc="-10" dirty="0">
                <a:latin typeface="Calibri"/>
                <a:cs typeface="Calibri"/>
              </a:rPr>
              <a:t>to </a:t>
            </a:r>
            <a:r>
              <a:rPr sz="1500" spc="-5" dirty="0">
                <a:latin typeface="Calibri"/>
                <a:cs typeface="Calibri"/>
              </a:rPr>
              <a:t>these</a:t>
            </a:r>
            <a:r>
              <a:rPr sz="1500" dirty="0">
                <a:latin typeface="Calibri"/>
                <a:cs typeface="Calibri"/>
              </a:rPr>
              <a:t> </a:t>
            </a:r>
            <a:r>
              <a:rPr sz="1500" spc="-5" dirty="0">
                <a:latin typeface="Calibri"/>
                <a:cs typeface="Calibri"/>
              </a:rPr>
              <a:t>policies.</a:t>
            </a:r>
            <a:endParaRPr sz="1500">
              <a:latin typeface="Calibri"/>
              <a:cs typeface="Calibri"/>
            </a:endParaRPr>
          </a:p>
          <a:p>
            <a:pPr marL="241300" indent="-228600">
              <a:lnSpc>
                <a:spcPct val="100000"/>
              </a:lnSpc>
              <a:spcBef>
                <a:spcPts val="465"/>
              </a:spcBef>
              <a:buFont typeface="Arial"/>
              <a:buChar char="•"/>
              <a:tabLst>
                <a:tab pos="240665" algn="l"/>
                <a:tab pos="241300" algn="l"/>
              </a:tabLst>
            </a:pPr>
            <a:r>
              <a:rPr sz="1500" spc="-5" dirty="0">
                <a:latin typeface="Calibri"/>
                <a:cs typeface="Calibri"/>
              </a:rPr>
              <a:t>Student </a:t>
            </a:r>
            <a:r>
              <a:rPr sz="1500" spc="-10" dirty="0">
                <a:latin typeface="Calibri"/>
                <a:cs typeface="Calibri"/>
              </a:rPr>
              <a:t>must</a:t>
            </a:r>
            <a:r>
              <a:rPr sz="1500" dirty="0">
                <a:latin typeface="Calibri"/>
                <a:cs typeface="Calibri"/>
              </a:rPr>
              <a:t> </a:t>
            </a:r>
            <a:r>
              <a:rPr sz="1500" spc="-10" dirty="0">
                <a:latin typeface="Calibri"/>
                <a:cs typeface="Calibri"/>
              </a:rPr>
              <a:t>complete</a:t>
            </a:r>
            <a:r>
              <a:rPr sz="1500" spc="10" dirty="0">
                <a:latin typeface="Calibri"/>
                <a:cs typeface="Calibri"/>
              </a:rPr>
              <a:t> </a:t>
            </a:r>
            <a:r>
              <a:rPr sz="1500" spc="-5" dirty="0">
                <a:latin typeface="Calibri"/>
                <a:cs typeface="Calibri"/>
              </a:rPr>
              <a:t>new</a:t>
            </a:r>
            <a:r>
              <a:rPr sz="1500" spc="15" dirty="0">
                <a:latin typeface="Calibri"/>
                <a:cs typeface="Calibri"/>
              </a:rPr>
              <a:t> </a:t>
            </a:r>
            <a:r>
              <a:rPr sz="1500" spc="-10" dirty="0">
                <a:latin typeface="Calibri"/>
                <a:cs typeface="Calibri"/>
              </a:rPr>
              <a:t>employee</a:t>
            </a:r>
            <a:r>
              <a:rPr sz="1500" spc="15" dirty="0">
                <a:latin typeface="Calibri"/>
                <a:cs typeface="Calibri"/>
              </a:rPr>
              <a:t> </a:t>
            </a:r>
            <a:r>
              <a:rPr sz="1500" spc="-10" dirty="0">
                <a:latin typeface="Calibri"/>
                <a:cs typeface="Calibri"/>
              </a:rPr>
              <a:t>orientation</a:t>
            </a:r>
            <a:r>
              <a:rPr sz="1500" spc="-5" dirty="0">
                <a:latin typeface="Calibri"/>
                <a:cs typeface="Calibri"/>
              </a:rPr>
              <a:t> within</a:t>
            </a:r>
            <a:r>
              <a:rPr sz="1500" spc="10" dirty="0">
                <a:latin typeface="Calibri"/>
                <a:cs typeface="Calibri"/>
              </a:rPr>
              <a:t> </a:t>
            </a:r>
            <a:r>
              <a:rPr sz="1500" dirty="0">
                <a:latin typeface="Calibri"/>
                <a:cs typeface="Calibri"/>
              </a:rPr>
              <a:t>30 </a:t>
            </a:r>
            <a:r>
              <a:rPr sz="1500" spc="-15" dirty="0">
                <a:latin typeface="Calibri"/>
                <a:cs typeface="Calibri"/>
              </a:rPr>
              <a:t>days</a:t>
            </a:r>
            <a:r>
              <a:rPr sz="1500" spc="-5" dirty="0">
                <a:latin typeface="Calibri"/>
                <a:cs typeface="Calibri"/>
              </a:rPr>
              <a:t> </a:t>
            </a:r>
            <a:r>
              <a:rPr sz="1500" dirty="0">
                <a:latin typeface="Calibri"/>
                <a:cs typeface="Calibri"/>
              </a:rPr>
              <a:t>of</a:t>
            </a:r>
            <a:r>
              <a:rPr sz="1500" spc="5" dirty="0">
                <a:latin typeface="Calibri"/>
                <a:cs typeface="Calibri"/>
              </a:rPr>
              <a:t> </a:t>
            </a:r>
            <a:r>
              <a:rPr sz="1500" spc="-10" dirty="0">
                <a:latin typeface="Calibri"/>
                <a:cs typeface="Calibri"/>
              </a:rPr>
              <a:t>hire.</a:t>
            </a:r>
            <a:endParaRPr sz="1500">
              <a:latin typeface="Calibri"/>
              <a:cs typeface="Calibri"/>
            </a:endParaRPr>
          </a:p>
          <a:p>
            <a:pPr marL="241300" marR="26670" indent="-228600">
              <a:lnSpc>
                <a:spcPct val="70000"/>
              </a:lnSpc>
              <a:spcBef>
                <a:spcPts val="994"/>
              </a:spcBef>
              <a:buFont typeface="Arial"/>
              <a:buChar char="•"/>
              <a:tabLst>
                <a:tab pos="240665" algn="l"/>
                <a:tab pos="241300" algn="l"/>
              </a:tabLst>
            </a:pPr>
            <a:r>
              <a:rPr sz="1500" spc="-5" dirty="0">
                <a:latin typeface="Calibri"/>
                <a:cs typeface="Calibri"/>
              </a:rPr>
              <a:t>Students </a:t>
            </a:r>
            <a:r>
              <a:rPr sz="1500" spc="-10" dirty="0">
                <a:latin typeface="Calibri"/>
                <a:cs typeface="Calibri"/>
              </a:rPr>
              <a:t>may</a:t>
            </a:r>
            <a:r>
              <a:rPr sz="1500" spc="-5" dirty="0">
                <a:latin typeface="Calibri"/>
                <a:cs typeface="Calibri"/>
              </a:rPr>
              <a:t> </a:t>
            </a:r>
            <a:r>
              <a:rPr sz="1500" spc="-15" dirty="0">
                <a:latin typeface="Calibri"/>
                <a:cs typeface="Calibri"/>
              </a:rPr>
              <a:t>have</a:t>
            </a:r>
            <a:r>
              <a:rPr sz="1500" spc="-10" dirty="0">
                <a:latin typeface="Calibri"/>
                <a:cs typeface="Calibri"/>
              </a:rPr>
              <a:t> </a:t>
            </a:r>
            <a:r>
              <a:rPr sz="1500" spc="-5" dirty="0">
                <a:latin typeface="Calibri"/>
                <a:cs typeface="Calibri"/>
              </a:rPr>
              <a:t>more</a:t>
            </a:r>
            <a:r>
              <a:rPr sz="1500" spc="5" dirty="0">
                <a:latin typeface="Calibri"/>
                <a:cs typeface="Calibri"/>
              </a:rPr>
              <a:t> </a:t>
            </a:r>
            <a:r>
              <a:rPr sz="1500" spc="-5" dirty="0">
                <a:latin typeface="Calibri"/>
                <a:cs typeface="Calibri"/>
              </a:rPr>
              <a:t>than</a:t>
            </a:r>
            <a:r>
              <a:rPr sz="1500" spc="-15" dirty="0">
                <a:latin typeface="Calibri"/>
                <a:cs typeface="Calibri"/>
              </a:rPr>
              <a:t> </a:t>
            </a:r>
            <a:r>
              <a:rPr sz="1500" spc="-5" dirty="0">
                <a:latin typeface="Calibri"/>
                <a:cs typeface="Calibri"/>
              </a:rPr>
              <a:t>one</a:t>
            </a:r>
            <a:r>
              <a:rPr sz="1500" dirty="0">
                <a:latin typeface="Calibri"/>
                <a:cs typeface="Calibri"/>
              </a:rPr>
              <a:t> </a:t>
            </a:r>
            <a:r>
              <a:rPr sz="1500" spc="-5" dirty="0">
                <a:latin typeface="Calibri"/>
                <a:cs typeface="Calibri"/>
              </a:rPr>
              <a:t>type </a:t>
            </a:r>
            <a:r>
              <a:rPr sz="1500" dirty="0">
                <a:latin typeface="Calibri"/>
                <a:cs typeface="Calibri"/>
              </a:rPr>
              <a:t>of job</a:t>
            </a:r>
            <a:r>
              <a:rPr sz="1500" spc="-5" dirty="0">
                <a:latin typeface="Calibri"/>
                <a:cs typeface="Calibri"/>
              </a:rPr>
              <a:t> </a:t>
            </a:r>
            <a:r>
              <a:rPr sz="1500" dirty="0">
                <a:latin typeface="Calibri"/>
                <a:cs typeface="Calibri"/>
              </a:rPr>
              <a:t>on</a:t>
            </a:r>
            <a:r>
              <a:rPr sz="1500" spc="-5" dirty="0">
                <a:latin typeface="Calibri"/>
                <a:cs typeface="Calibri"/>
              </a:rPr>
              <a:t> campus</a:t>
            </a:r>
            <a:r>
              <a:rPr sz="1500" dirty="0">
                <a:latin typeface="Calibri"/>
                <a:cs typeface="Calibri"/>
              </a:rPr>
              <a:t> </a:t>
            </a:r>
            <a:r>
              <a:rPr sz="1500" spc="-10" dirty="0">
                <a:latin typeface="Calibri"/>
                <a:cs typeface="Calibri"/>
              </a:rPr>
              <a:t>(example:</a:t>
            </a:r>
            <a:r>
              <a:rPr sz="1500" spc="10" dirty="0">
                <a:latin typeface="Calibri"/>
                <a:cs typeface="Calibri"/>
              </a:rPr>
              <a:t> </a:t>
            </a:r>
            <a:r>
              <a:rPr sz="1500" spc="-5" dirty="0">
                <a:latin typeface="Calibri"/>
                <a:cs typeface="Calibri"/>
              </a:rPr>
              <a:t>FWS</a:t>
            </a:r>
            <a:r>
              <a:rPr sz="1500" dirty="0">
                <a:latin typeface="Calibri"/>
                <a:cs typeface="Calibri"/>
              </a:rPr>
              <a:t> </a:t>
            </a:r>
            <a:r>
              <a:rPr sz="1500" spc="-5" dirty="0">
                <a:latin typeface="Calibri"/>
                <a:cs typeface="Calibri"/>
              </a:rPr>
              <a:t>and</a:t>
            </a:r>
            <a:r>
              <a:rPr sz="1500" spc="-10" dirty="0">
                <a:latin typeface="Calibri"/>
                <a:cs typeface="Calibri"/>
              </a:rPr>
              <a:t> </a:t>
            </a:r>
            <a:r>
              <a:rPr sz="1500" spc="-5" dirty="0">
                <a:latin typeface="Calibri"/>
                <a:cs typeface="Calibri"/>
              </a:rPr>
              <a:t>OPS)</a:t>
            </a:r>
            <a:r>
              <a:rPr sz="1500" spc="-10" dirty="0">
                <a:latin typeface="Calibri"/>
                <a:cs typeface="Calibri"/>
              </a:rPr>
              <a:t> </a:t>
            </a:r>
            <a:r>
              <a:rPr sz="1500" spc="-5" dirty="0">
                <a:latin typeface="Calibri"/>
                <a:cs typeface="Calibri"/>
              </a:rPr>
              <a:t>but the</a:t>
            </a:r>
            <a:r>
              <a:rPr sz="1500" dirty="0">
                <a:latin typeface="Calibri"/>
                <a:cs typeface="Calibri"/>
              </a:rPr>
              <a:t> </a:t>
            </a:r>
            <a:r>
              <a:rPr sz="1500" spc="-5" dirty="0">
                <a:latin typeface="Calibri"/>
                <a:cs typeface="Calibri"/>
              </a:rPr>
              <a:t>combined</a:t>
            </a:r>
            <a:r>
              <a:rPr sz="1500" spc="15" dirty="0">
                <a:latin typeface="Calibri"/>
                <a:cs typeface="Calibri"/>
              </a:rPr>
              <a:t> </a:t>
            </a:r>
            <a:r>
              <a:rPr sz="1500" spc="-10" dirty="0">
                <a:latin typeface="Calibri"/>
                <a:cs typeface="Calibri"/>
              </a:rPr>
              <a:t>hours</a:t>
            </a:r>
            <a:r>
              <a:rPr sz="1500" dirty="0">
                <a:latin typeface="Calibri"/>
                <a:cs typeface="Calibri"/>
              </a:rPr>
              <a:t> </a:t>
            </a:r>
            <a:r>
              <a:rPr sz="1500" spc="-10" dirty="0">
                <a:latin typeface="Calibri"/>
                <a:cs typeface="Calibri"/>
              </a:rPr>
              <a:t>appointed</a:t>
            </a:r>
            <a:r>
              <a:rPr sz="1500" spc="5" dirty="0">
                <a:latin typeface="Calibri"/>
                <a:cs typeface="Calibri"/>
              </a:rPr>
              <a:t> </a:t>
            </a:r>
            <a:r>
              <a:rPr sz="1500" spc="-5" dirty="0">
                <a:latin typeface="Calibri"/>
                <a:cs typeface="Calibri"/>
              </a:rPr>
              <a:t>and</a:t>
            </a:r>
            <a:r>
              <a:rPr sz="1500" spc="-10" dirty="0">
                <a:latin typeface="Calibri"/>
                <a:cs typeface="Calibri"/>
              </a:rPr>
              <a:t> </a:t>
            </a:r>
            <a:r>
              <a:rPr sz="1500" spc="-15" dirty="0">
                <a:latin typeface="Calibri"/>
                <a:cs typeface="Calibri"/>
              </a:rPr>
              <a:t>worked </a:t>
            </a:r>
            <a:r>
              <a:rPr sz="1500" spc="-325" dirty="0">
                <a:latin typeface="Calibri"/>
                <a:cs typeface="Calibri"/>
              </a:rPr>
              <a:t> </a:t>
            </a:r>
            <a:r>
              <a:rPr sz="1500" spc="-5" dirty="0">
                <a:latin typeface="Calibri"/>
                <a:cs typeface="Calibri"/>
              </a:rPr>
              <a:t>cannot</a:t>
            </a:r>
            <a:r>
              <a:rPr sz="1500" spc="-20" dirty="0">
                <a:latin typeface="Calibri"/>
                <a:cs typeface="Calibri"/>
              </a:rPr>
              <a:t> </a:t>
            </a:r>
            <a:r>
              <a:rPr sz="1500" spc="-15" dirty="0">
                <a:latin typeface="Calibri"/>
                <a:cs typeface="Calibri"/>
              </a:rPr>
              <a:t>exceed</a:t>
            </a:r>
            <a:r>
              <a:rPr sz="1500" spc="20" dirty="0">
                <a:latin typeface="Calibri"/>
                <a:cs typeface="Calibri"/>
              </a:rPr>
              <a:t> </a:t>
            </a:r>
            <a:r>
              <a:rPr sz="1500" dirty="0">
                <a:latin typeface="Calibri"/>
                <a:cs typeface="Calibri"/>
              </a:rPr>
              <a:t>28</a:t>
            </a:r>
            <a:r>
              <a:rPr sz="1500" spc="-5" dirty="0">
                <a:latin typeface="Calibri"/>
                <a:cs typeface="Calibri"/>
              </a:rPr>
              <a:t> </a:t>
            </a:r>
            <a:r>
              <a:rPr sz="1500" spc="-10" dirty="0">
                <a:latin typeface="Calibri"/>
                <a:cs typeface="Calibri"/>
              </a:rPr>
              <a:t>hours</a:t>
            </a:r>
            <a:r>
              <a:rPr sz="1500" dirty="0">
                <a:latin typeface="Calibri"/>
                <a:cs typeface="Calibri"/>
              </a:rPr>
              <a:t> </a:t>
            </a:r>
            <a:r>
              <a:rPr sz="1500" spc="-5" dirty="0">
                <a:latin typeface="Calibri"/>
                <a:cs typeface="Calibri"/>
              </a:rPr>
              <a:t>per</a:t>
            </a:r>
            <a:r>
              <a:rPr sz="1500" spc="5" dirty="0">
                <a:latin typeface="Calibri"/>
                <a:cs typeface="Calibri"/>
              </a:rPr>
              <a:t> </a:t>
            </a:r>
            <a:r>
              <a:rPr sz="1500" spc="-10" dirty="0">
                <a:latin typeface="Calibri"/>
                <a:cs typeface="Calibri"/>
              </a:rPr>
              <a:t>week</a:t>
            </a:r>
            <a:r>
              <a:rPr sz="1500" spc="10" dirty="0">
                <a:latin typeface="Calibri"/>
                <a:cs typeface="Calibri"/>
              </a:rPr>
              <a:t> </a:t>
            </a:r>
            <a:r>
              <a:rPr sz="1500" spc="-10" dirty="0">
                <a:latin typeface="Calibri"/>
                <a:cs typeface="Calibri"/>
              </a:rPr>
              <a:t>(Friday</a:t>
            </a:r>
            <a:r>
              <a:rPr sz="1500" spc="-5" dirty="0">
                <a:latin typeface="Calibri"/>
                <a:cs typeface="Calibri"/>
              </a:rPr>
              <a:t> </a:t>
            </a:r>
            <a:r>
              <a:rPr sz="1500" dirty="0">
                <a:latin typeface="Calibri"/>
                <a:cs typeface="Calibri"/>
              </a:rPr>
              <a:t>-</a:t>
            </a:r>
            <a:r>
              <a:rPr sz="1500" spc="-5" dirty="0">
                <a:latin typeface="Calibri"/>
                <a:cs typeface="Calibri"/>
              </a:rPr>
              <a:t> </a:t>
            </a:r>
            <a:r>
              <a:rPr sz="1500" spc="-10" dirty="0">
                <a:latin typeface="Calibri"/>
                <a:cs typeface="Calibri"/>
              </a:rPr>
              <a:t>Thursday).</a:t>
            </a:r>
            <a:endParaRPr sz="1500">
              <a:latin typeface="Calibri"/>
              <a:cs typeface="Calibri"/>
            </a:endParaRPr>
          </a:p>
        </p:txBody>
      </p:sp>
      <p:pic>
        <p:nvPicPr>
          <p:cNvPr id="7" name="Audio 6">
            <a:hlinkClick r:id="" action="ppaction://media"/>
            <a:extLst>
              <a:ext uri="{FF2B5EF4-FFF2-40B4-BE49-F238E27FC236}">
                <a16:creationId xmlns:a16="http://schemas.microsoft.com/office/drawing/2014/main" id="{5E8C5072-EF36-453C-9927-20BF5E9717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722"/>
    </mc:Choice>
    <mc:Fallback xmlns="">
      <p:transition spd="slow" advTm="14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52</a:t>
            </a:r>
          </a:p>
        </p:txBody>
      </p:sp>
      <p:sp>
        <p:nvSpPr>
          <p:cNvPr id="2" name="object 2"/>
          <p:cNvSpPr txBox="1">
            <a:spLocks noGrp="1"/>
          </p:cNvSpPr>
          <p:nvPr>
            <p:ph type="title"/>
          </p:nvPr>
        </p:nvSpPr>
        <p:spPr>
          <a:xfrm>
            <a:off x="727669" y="390495"/>
            <a:ext cx="8719820" cy="695960"/>
          </a:xfrm>
          <a:prstGeom prst="rect">
            <a:avLst/>
          </a:prstGeom>
        </p:spPr>
        <p:txBody>
          <a:bodyPr vert="horz" wrap="square" lIns="0" tIns="12065" rIns="0" bIns="0" rtlCol="0">
            <a:spAutoFit/>
          </a:bodyPr>
          <a:lstStyle/>
          <a:p>
            <a:pPr marL="12700">
              <a:lnSpc>
                <a:spcPct val="100000"/>
              </a:lnSpc>
              <a:spcBef>
                <a:spcPts val="95"/>
              </a:spcBef>
            </a:pPr>
            <a:r>
              <a:rPr sz="4400" b="0" spc="-10" dirty="0">
                <a:latin typeface="Calibri Light"/>
                <a:cs typeface="Calibri Light"/>
              </a:rPr>
              <a:t>FWS</a:t>
            </a:r>
            <a:r>
              <a:rPr sz="4400" b="0" dirty="0">
                <a:latin typeface="Calibri Light"/>
                <a:cs typeface="Calibri Light"/>
              </a:rPr>
              <a:t> </a:t>
            </a:r>
            <a:r>
              <a:rPr sz="4400" b="0" spc="-85" dirty="0">
                <a:latin typeface="Calibri Light"/>
                <a:cs typeface="Calibri Light"/>
              </a:rPr>
              <a:t>Terms</a:t>
            </a:r>
            <a:r>
              <a:rPr sz="4400" b="0" spc="-15" dirty="0">
                <a:latin typeface="Calibri Light"/>
                <a:cs typeface="Calibri Light"/>
              </a:rPr>
              <a:t> </a:t>
            </a:r>
            <a:r>
              <a:rPr sz="4400" b="0" spc="-5" dirty="0">
                <a:latin typeface="Calibri Light"/>
                <a:cs typeface="Calibri Light"/>
              </a:rPr>
              <a:t>and</a:t>
            </a:r>
            <a:r>
              <a:rPr sz="4400" b="0" spc="5" dirty="0">
                <a:latin typeface="Calibri Light"/>
                <a:cs typeface="Calibri Light"/>
              </a:rPr>
              <a:t> </a:t>
            </a:r>
            <a:r>
              <a:rPr sz="4400" b="0" spc="-10" dirty="0">
                <a:latin typeface="Calibri Light"/>
                <a:cs typeface="Calibri Light"/>
              </a:rPr>
              <a:t>Conditions</a:t>
            </a:r>
            <a:r>
              <a:rPr sz="4400" b="0" spc="25" dirty="0">
                <a:latin typeface="Calibri Light"/>
                <a:cs typeface="Calibri Light"/>
              </a:rPr>
              <a:t> </a:t>
            </a:r>
            <a:r>
              <a:rPr sz="4400" b="0" spc="-10" dirty="0">
                <a:latin typeface="Calibri Light"/>
                <a:cs typeface="Calibri Light"/>
              </a:rPr>
              <a:t>(continued)</a:t>
            </a:r>
            <a:endParaRPr sz="4400">
              <a:latin typeface="Calibri Light"/>
              <a:cs typeface="Calibri Light"/>
            </a:endParaRPr>
          </a:p>
        </p:txBody>
      </p:sp>
      <p:sp>
        <p:nvSpPr>
          <p:cNvPr id="3" name="object 3"/>
          <p:cNvSpPr txBox="1"/>
          <p:nvPr/>
        </p:nvSpPr>
        <p:spPr>
          <a:xfrm>
            <a:off x="629345" y="1211420"/>
            <a:ext cx="10729595" cy="4852035"/>
          </a:xfrm>
          <a:prstGeom prst="rect">
            <a:avLst/>
          </a:prstGeom>
        </p:spPr>
        <p:txBody>
          <a:bodyPr vert="horz" wrap="square" lIns="0" tIns="139700" rIns="0" bIns="0" rtlCol="0">
            <a:spAutoFit/>
          </a:bodyPr>
          <a:lstStyle/>
          <a:p>
            <a:pPr marL="298450" indent="-285750">
              <a:lnSpc>
                <a:spcPct val="100000"/>
              </a:lnSpc>
              <a:spcBef>
                <a:spcPts val="1100"/>
              </a:spcBef>
              <a:buFont typeface="Arial"/>
              <a:buChar char="•"/>
              <a:tabLst>
                <a:tab pos="297815" algn="l"/>
                <a:tab pos="298450" algn="l"/>
              </a:tabLst>
            </a:pPr>
            <a:r>
              <a:rPr sz="1500" spc="-5" dirty="0">
                <a:latin typeface="Calibri"/>
                <a:cs typeface="Calibri"/>
              </a:rPr>
              <a:t>Student </a:t>
            </a:r>
            <a:r>
              <a:rPr sz="1500" spc="-10" dirty="0">
                <a:latin typeface="Calibri"/>
                <a:cs typeface="Calibri"/>
              </a:rPr>
              <a:t>may</a:t>
            </a:r>
            <a:r>
              <a:rPr sz="1500" spc="-15" dirty="0">
                <a:latin typeface="Calibri"/>
                <a:cs typeface="Calibri"/>
              </a:rPr>
              <a:t> </a:t>
            </a:r>
            <a:r>
              <a:rPr sz="1500" spc="-5" dirty="0">
                <a:latin typeface="Calibri"/>
                <a:cs typeface="Calibri"/>
              </a:rPr>
              <a:t>not</a:t>
            </a:r>
            <a:r>
              <a:rPr sz="1500" spc="-10" dirty="0">
                <a:latin typeface="Calibri"/>
                <a:cs typeface="Calibri"/>
              </a:rPr>
              <a:t> </a:t>
            </a:r>
            <a:r>
              <a:rPr sz="1500" spc="-5" dirty="0">
                <a:latin typeface="Calibri"/>
                <a:cs typeface="Calibri"/>
              </a:rPr>
              <a:t>work more</a:t>
            </a:r>
            <a:r>
              <a:rPr sz="1500" dirty="0">
                <a:latin typeface="Calibri"/>
                <a:cs typeface="Calibri"/>
              </a:rPr>
              <a:t> </a:t>
            </a:r>
            <a:r>
              <a:rPr sz="1500" spc="-5" dirty="0">
                <a:latin typeface="Calibri"/>
                <a:cs typeface="Calibri"/>
              </a:rPr>
              <a:t>than</a:t>
            </a:r>
            <a:r>
              <a:rPr sz="1500" spc="-15" dirty="0">
                <a:latin typeface="Calibri"/>
                <a:cs typeface="Calibri"/>
              </a:rPr>
              <a:t> </a:t>
            </a:r>
            <a:r>
              <a:rPr sz="1500" spc="-5" dirty="0">
                <a:latin typeface="Calibri"/>
                <a:cs typeface="Calibri"/>
              </a:rPr>
              <a:t>one</a:t>
            </a:r>
            <a:r>
              <a:rPr sz="1500" spc="5" dirty="0">
                <a:latin typeface="Calibri"/>
                <a:cs typeface="Calibri"/>
              </a:rPr>
              <a:t> </a:t>
            </a:r>
            <a:r>
              <a:rPr sz="1500" spc="-5" dirty="0">
                <a:latin typeface="Calibri"/>
                <a:cs typeface="Calibri"/>
              </a:rPr>
              <a:t>FWS </a:t>
            </a:r>
            <a:r>
              <a:rPr sz="1500" dirty="0">
                <a:latin typeface="Calibri"/>
                <a:cs typeface="Calibri"/>
              </a:rPr>
              <a:t>job</a:t>
            </a:r>
            <a:r>
              <a:rPr sz="1500" spc="-10" dirty="0">
                <a:latin typeface="Calibri"/>
                <a:cs typeface="Calibri"/>
              </a:rPr>
              <a:t> </a:t>
            </a:r>
            <a:r>
              <a:rPr sz="1500" spc="-15" dirty="0">
                <a:latin typeface="Calibri"/>
                <a:cs typeface="Calibri"/>
              </a:rPr>
              <a:t>simultaneously.</a:t>
            </a:r>
            <a:endParaRPr sz="1500">
              <a:latin typeface="Calibri"/>
              <a:cs typeface="Calibri"/>
            </a:endParaRPr>
          </a:p>
          <a:p>
            <a:pPr marL="298450" indent="-285750">
              <a:lnSpc>
                <a:spcPct val="100000"/>
              </a:lnSpc>
              <a:spcBef>
                <a:spcPts val="1000"/>
              </a:spcBef>
              <a:buFont typeface="Arial"/>
              <a:buChar char="•"/>
              <a:tabLst>
                <a:tab pos="297815" algn="l"/>
                <a:tab pos="298450" algn="l"/>
              </a:tabLst>
            </a:pPr>
            <a:r>
              <a:rPr sz="1500" spc="-5" dirty="0">
                <a:latin typeface="Calibri"/>
                <a:cs typeface="Calibri"/>
              </a:rPr>
              <a:t>Student</a:t>
            </a:r>
            <a:r>
              <a:rPr sz="1500" spc="-10" dirty="0">
                <a:latin typeface="Calibri"/>
                <a:cs typeface="Calibri"/>
              </a:rPr>
              <a:t> </a:t>
            </a:r>
            <a:r>
              <a:rPr sz="1500" spc="-5" dirty="0">
                <a:latin typeface="Calibri"/>
                <a:cs typeface="Calibri"/>
              </a:rPr>
              <a:t>cannot</a:t>
            </a:r>
            <a:r>
              <a:rPr sz="1500" spc="-15" dirty="0">
                <a:latin typeface="Calibri"/>
                <a:cs typeface="Calibri"/>
              </a:rPr>
              <a:t> </a:t>
            </a:r>
            <a:r>
              <a:rPr sz="1500" spc="-5" dirty="0">
                <a:latin typeface="Calibri"/>
                <a:cs typeface="Calibri"/>
              </a:rPr>
              <a:t>work</a:t>
            </a:r>
            <a:r>
              <a:rPr sz="1500" spc="5" dirty="0">
                <a:latin typeface="Calibri"/>
                <a:cs typeface="Calibri"/>
              </a:rPr>
              <a:t> </a:t>
            </a:r>
            <a:r>
              <a:rPr sz="1500" spc="-5" dirty="0">
                <a:latin typeface="Calibri"/>
                <a:cs typeface="Calibri"/>
              </a:rPr>
              <a:t>more</a:t>
            </a:r>
            <a:r>
              <a:rPr sz="1500" spc="-10" dirty="0">
                <a:latin typeface="Calibri"/>
                <a:cs typeface="Calibri"/>
              </a:rPr>
              <a:t> </a:t>
            </a:r>
            <a:r>
              <a:rPr sz="1500" spc="-5" dirty="0">
                <a:latin typeface="Calibri"/>
                <a:cs typeface="Calibri"/>
              </a:rPr>
              <a:t>than</a:t>
            </a:r>
            <a:r>
              <a:rPr sz="1500" spc="-15" dirty="0">
                <a:latin typeface="Calibri"/>
                <a:cs typeface="Calibri"/>
              </a:rPr>
              <a:t> </a:t>
            </a:r>
            <a:r>
              <a:rPr sz="1500" dirty="0">
                <a:latin typeface="Calibri"/>
                <a:cs typeface="Calibri"/>
              </a:rPr>
              <a:t>28 </a:t>
            </a:r>
            <a:r>
              <a:rPr sz="1500" spc="-10" dirty="0">
                <a:latin typeface="Calibri"/>
                <a:cs typeface="Calibri"/>
              </a:rPr>
              <a:t>hours</a:t>
            </a:r>
            <a:r>
              <a:rPr sz="1500" spc="-5" dirty="0">
                <a:latin typeface="Calibri"/>
                <a:cs typeface="Calibri"/>
              </a:rPr>
              <a:t> per</a:t>
            </a:r>
            <a:r>
              <a:rPr sz="1500" spc="5" dirty="0">
                <a:latin typeface="Calibri"/>
                <a:cs typeface="Calibri"/>
              </a:rPr>
              <a:t> </a:t>
            </a:r>
            <a:r>
              <a:rPr sz="1500" spc="-10" dirty="0">
                <a:latin typeface="Calibri"/>
                <a:cs typeface="Calibri"/>
              </a:rPr>
              <a:t>week</a:t>
            </a:r>
            <a:r>
              <a:rPr sz="1500" spc="15" dirty="0">
                <a:latin typeface="Calibri"/>
                <a:cs typeface="Calibri"/>
              </a:rPr>
              <a:t> </a:t>
            </a:r>
            <a:r>
              <a:rPr sz="1500" spc="-10" dirty="0">
                <a:latin typeface="Calibri"/>
                <a:cs typeface="Calibri"/>
              </a:rPr>
              <a:t>(Friday-Thursday)</a:t>
            </a:r>
            <a:endParaRPr sz="1500">
              <a:latin typeface="Calibri"/>
              <a:cs typeface="Calibri"/>
            </a:endParaRPr>
          </a:p>
          <a:p>
            <a:pPr marL="298450" indent="-285750">
              <a:lnSpc>
                <a:spcPct val="100000"/>
              </a:lnSpc>
              <a:spcBef>
                <a:spcPts val="1000"/>
              </a:spcBef>
              <a:buFont typeface="Arial"/>
              <a:buChar char="•"/>
              <a:tabLst>
                <a:tab pos="297815" algn="l"/>
                <a:tab pos="298450" algn="l"/>
              </a:tabLst>
            </a:pPr>
            <a:r>
              <a:rPr sz="1500" spc="-5" dirty="0">
                <a:latin typeface="Calibri"/>
                <a:cs typeface="Calibri"/>
              </a:rPr>
              <a:t>Student </a:t>
            </a:r>
            <a:r>
              <a:rPr sz="1500" spc="-10" dirty="0">
                <a:latin typeface="Calibri"/>
                <a:cs typeface="Calibri"/>
              </a:rPr>
              <a:t>must</a:t>
            </a:r>
            <a:r>
              <a:rPr sz="1500" dirty="0">
                <a:latin typeface="Calibri"/>
                <a:cs typeface="Calibri"/>
              </a:rPr>
              <a:t> </a:t>
            </a:r>
            <a:r>
              <a:rPr sz="1500" spc="-5" dirty="0">
                <a:latin typeface="Calibri"/>
                <a:cs typeface="Calibri"/>
              </a:rPr>
              <a:t>be</a:t>
            </a:r>
            <a:r>
              <a:rPr sz="1500" dirty="0">
                <a:latin typeface="Calibri"/>
                <a:cs typeface="Calibri"/>
              </a:rPr>
              <a:t> </a:t>
            </a:r>
            <a:r>
              <a:rPr sz="1500" spc="-10" dirty="0">
                <a:latin typeface="Calibri"/>
                <a:cs typeface="Calibri"/>
              </a:rPr>
              <a:t>provided</a:t>
            </a:r>
            <a:r>
              <a:rPr sz="1500" spc="10" dirty="0">
                <a:latin typeface="Calibri"/>
                <a:cs typeface="Calibri"/>
              </a:rPr>
              <a:t> </a:t>
            </a:r>
            <a:r>
              <a:rPr sz="1500" spc="-5" dirty="0">
                <a:latin typeface="Calibri"/>
                <a:cs typeface="Calibri"/>
              </a:rPr>
              <a:t>with</a:t>
            </a:r>
            <a:r>
              <a:rPr sz="1500" spc="5" dirty="0">
                <a:latin typeface="Calibri"/>
                <a:cs typeface="Calibri"/>
              </a:rPr>
              <a:t> </a:t>
            </a:r>
            <a:r>
              <a:rPr sz="1500" dirty="0">
                <a:latin typeface="Calibri"/>
                <a:cs typeface="Calibri"/>
              </a:rPr>
              <a:t>a</a:t>
            </a:r>
            <a:r>
              <a:rPr sz="1500" spc="-5" dirty="0">
                <a:latin typeface="Calibri"/>
                <a:cs typeface="Calibri"/>
              </a:rPr>
              <a:t> </a:t>
            </a:r>
            <a:r>
              <a:rPr sz="1500" spc="-10" dirty="0">
                <a:latin typeface="Calibri"/>
                <a:cs typeface="Calibri"/>
              </a:rPr>
              <a:t>current</a:t>
            </a:r>
            <a:r>
              <a:rPr sz="1500" spc="10" dirty="0">
                <a:latin typeface="Calibri"/>
                <a:cs typeface="Calibri"/>
              </a:rPr>
              <a:t> </a:t>
            </a:r>
            <a:r>
              <a:rPr sz="1500" dirty="0">
                <a:latin typeface="Calibri"/>
                <a:cs typeface="Calibri"/>
              </a:rPr>
              <a:t>job</a:t>
            </a:r>
            <a:r>
              <a:rPr sz="1500" spc="-5" dirty="0">
                <a:latin typeface="Calibri"/>
                <a:cs typeface="Calibri"/>
              </a:rPr>
              <a:t> description</a:t>
            </a:r>
            <a:r>
              <a:rPr sz="1500" spc="20" dirty="0">
                <a:latin typeface="Calibri"/>
                <a:cs typeface="Calibri"/>
              </a:rPr>
              <a:t> </a:t>
            </a:r>
            <a:r>
              <a:rPr sz="1500" spc="-5" dirty="0">
                <a:latin typeface="Calibri"/>
                <a:cs typeface="Calibri"/>
              </a:rPr>
              <a:t>that</a:t>
            </a:r>
            <a:r>
              <a:rPr sz="1500" spc="-15" dirty="0">
                <a:latin typeface="Calibri"/>
                <a:cs typeface="Calibri"/>
              </a:rPr>
              <a:t> </a:t>
            </a:r>
            <a:r>
              <a:rPr sz="1500" spc="-5" dirty="0">
                <a:latin typeface="Calibri"/>
                <a:cs typeface="Calibri"/>
              </a:rPr>
              <a:t>clearly</a:t>
            </a:r>
            <a:r>
              <a:rPr sz="1500" spc="10" dirty="0">
                <a:latin typeface="Calibri"/>
                <a:cs typeface="Calibri"/>
              </a:rPr>
              <a:t> </a:t>
            </a:r>
            <a:r>
              <a:rPr sz="1500" spc="-10" dirty="0">
                <a:latin typeface="Calibri"/>
                <a:cs typeface="Calibri"/>
              </a:rPr>
              <a:t>defines</a:t>
            </a:r>
            <a:r>
              <a:rPr sz="1500" spc="30" dirty="0">
                <a:latin typeface="Calibri"/>
                <a:cs typeface="Calibri"/>
              </a:rPr>
              <a:t> </a:t>
            </a:r>
            <a:r>
              <a:rPr sz="1500" spc="-5" dirty="0">
                <a:latin typeface="Calibri"/>
                <a:cs typeface="Calibri"/>
              </a:rPr>
              <a:t>the</a:t>
            </a:r>
            <a:r>
              <a:rPr sz="1500" dirty="0">
                <a:latin typeface="Calibri"/>
                <a:cs typeface="Calibri"/>
              </a:rPr>
              <a:t> </a:t>
            </a:r>
            <a:r>
              <a:rPr sz="1500" spc="-10" dirty="0">
                <a:latin typeface="Calibri"/>
                <a:cs typeface="Calibri"/>
              </a:rPr>
              <a:t>student’s</a:t>
            </a:r>
            <a:r>
              <a:rPr sz="1500" spc="-5" dirty="0">
                <a:latin typeface="Calibri"/>
                <a:cs typeface="Calibri"/>
              </a:rPr>
              <a:t> duties.</a:t>
            </a:r>
            <a:endParaRPr sz="1500">
              <a:latin typeface="Calibri"/>
              <a:cs typeface="Calibri"/>
            </a:endParaRPr>
          </a:p>
          <a:p>
            <a:pPr marL="298450" indent="-285750">
              <a:lnSpc>
                <a:spcPct val="100000"/>
              </a:lnSpc>
              <a:spcBef>
                <a:spcPts val="1000"/>
              </a:spcBef>
              <a:buFont typeface="Arial"/>
              <a:buChar char="•"/>
              <a:tabLst>
                <a:tab pos="297815" algn="l"/>
                <a:tab pos="298450" algn="l"/>
              </a:tabLst>
            </a:pPr>
            <a:r>
              <a:rPr sz="1500" spc="-5" dirty="0">
                <a:latin typeface="Calibri"/>
                <a:cs typeface="Calibri"/>
              </a:rPr>
              <a:t>Student </a:t>
            </a:r>
            <a:r>
              <a:rPr sz="1500" spc="-10" dirty="0">
                <a:latin typeface="Calibri"/>
                <a:cs typeface="Calibri"/>
              </a:rPr>
              <a:t>must</a:t>
            </a:r>
            <a:r>
              <a:rPr sz="1500" dirty="0">
                <a:latin typeface="Calibri"/>
                <a:cs typeface="Calibri"/>
              </a:rPr>
              <a:t> </a:t>
            </a:r>
            <a:r>
              <a:rPr sz="1500" spc="-10" dirty="0">
                <a:latin typeface="Calibri"/>
                <a:cs typeface="Calibri"/>
              </a:rPr>
              <a:t>arrange</a:t>
            </a:r>
            <a:r>
              <a:rPr sz="1500" spc="-15" dirty="0">
                <a:latin typeface="Calibri"/>
                <a:cs typeface="Calibri"/>
              </a:rPr>
              <a:t> </a:t>
            </a:r>
            <a:r>
              <a:rPr sz="1500" dirty="0">
                <a:latin typeface="Calibri"/>
                <a:cs typeface="Calibri"/>
              </a:rPr>
              <a:t>a</a:t>
            </a:r>
            <a:r>
              <a:rPr sz="1500" spc="-5" dirty="0">
                <a:latin typeface="Calibri"/>
                <a:cs typeface="Calibri"/>
              </a:rPr>
              <a:t> mutually</a:t>
            </a:r>
            <a:r>
              <a:rPr sz="1500" dirty="0">
                <a:latin typeface="Calibri"/>
                <a:cs typeface="Calibri"/>
              </a:rPr>
              <a:t> </a:t>
            </a:r>
            <a:r>
              <a:rPr sz="1500" spc="-5" dirty="0">
                <a:latin typeface="Calibri"/>
                <a:cs typeface="Calibri"/>
              </a:rPr>
              <a:t>agreeable</a:t>
            </a:r>
            <a:r>
              <a:rPr sz="1500" dirty="0">
                <a:latin typeface="Calibri"/>
                <a:cs typeface="Calibri"/>
              </a:rPr>
              <a:t> </a:t>
            </a:r>
            <a:r>
              <a:rPr sz="1500" spc="-5" dirty="0">
                <a:latin typeface="Calibri"/>
                <a:cs typeface="Calibri"/>
              </a:rPr>
              <a:t>work</a:t>
            </a:r>
            <a:r>
              <a:rPr sz="1500" spc="5" dirty="0">
                <a:latin typeface="Calibri"/>
                <a:cs typeface="Calibri"/>
              </a:rPr>
              <a:t> </a:t>
            </a:r>
            <a:r>
              <a:rPr sz="1500" spc="-5" dirty="0">
                <a:latin typeface="Calibri"/>
                <a:cs typeface="Calibri"/>
              </a:rPr>
              <a:t>schedule</a:t>
            </a:r>
            <a:r>
              <a:rPr sz="1500" spc="20" dirty="0">
                <a:latin typeface="Calibri"/>
                <a:cs typeface="Calibri"/>
              </a:rPr>
              <a:t> </a:t>
            </a:r>
            <a:r>
              <a:rPr sz="1500" spc="-5" dirty="0">
                <a:latin typeface="Calibri"/>
                <a:cs typeface="Calibri"/>
              </a:rPr>
              <a:t>with</a:t>
            </a:r>
            <a:r>
              <a:rPr sz="1500" spc="10" dirty="0">
                <a:latin typeface="Calibri"/>
                <a:cs typeface="Calibri"/>
              </a:rPr>
              <a:t> </a:t>
            </a:r>
            <a:r>
              <a:rPr sz="1500" spc="-5" dirty="0">
                <a:latin typeface="Calibri"/>
                <a:cs typeface="Calibri"/>
              </a:rPr>
              <a:t>his/her</a:t>
            </a:r>
            <a:r>
              <a:rPr sz="1500" spc="10" dirty="0">
                <a:latin typeface="Calibri"/>
                <a:cs typeface="Calibri"/>
              </a:rPr>
              <a:t> </a:t>
            </a:r>
            <a:r>
              <a:rPr sz="1500" spc="-5" dirty="0">
                <a:latin typeface="Calibri"/>
                <a:cs typeface="Calibri"/>
              </a:rPr>
              <a:t>supervisor</a:t>
            </a:r>
            <a:r>
              <a:rPr sz="1500" spc="15" dirty="0">
                <a:latin typeface="Calibri"/>
                <a:cs typeface="Calibri"/>
              </a:rPr>
              <a:t> </a:t>
            </a:r>
            <a:r>
              <a:rPr sz="1500" spc="-5" dirty="0">
                <a:latin typeface="Calibri"/>
                <a:cs typeface="Calibri"/>
              </a:rPr>
              <a:t>and </a:t>
            </a:r>
            <a:r>
              <a:rPr sz="1500" spc="-10" dirty="0">
                <a:latin typeface="Calibri"/>
                <a:cs typeface="Calibri"/>
              </a:rPr>
              <a:t>adhere</a:t>
            </a:r>
            <a:r>
              <a:rPr sz="1500" spc="5" dirty="0">
                <a:latin typeface="Calibri"/>
                <a:cs typeface="Calibri"/>
              </a:rPr>
              <a:t> </a:t>
            </a:r>
            <a:r>
              <a:rPr sz="1500" spc="-10" dirty="0">
                <a:latin typeface="Calibri"/>
                <a:cs typeface="Calibri"/>
              </a:rPr>
              <a:t>to</a:t>
            </a:r>
            <a:r>
              <a:rPr sz="1500" spc="-5" dirty="0">
                <a:latin typeface="Calibri"/>
                <a:cs typeface="Calibri"/>
              </a:rPr>
              <a:t> it.</a:t>
            </a:r>
            <a:endParaRPr sz="1500">
              <a:latin typeface="Calibri"/>
              <a:cs typeface="Calibri"/>
            </a:endParaRPr>
          </a:p>
          <a:p>
            <a:pPr marL="298450" marR="628015" indent="-285750">
              <a:lnSpc>
                <a:spcPct val="100000"/>
              </a:lnSpc>
              <a:spcBef>
                <a:spcPts val="1000"/>
              </a:spcBef>
              <a:buFont typeface="Arial"/>
              <a:buChar char="•"/>
              <a:tabLst>
                <a:tab pos="297815" algn="l"/>
                <a:tab pos="298450" algn="l"/>
              </a:tabLst>
            </a:pPr>
            <a:r>
              <a:rPr sz="1500" spc="-5" dirty="0">
                <a:latin typeface="Calibri"/>
                <a:cs typeface="Calibri"/>
              </a:rPr>
              <a:t>Student</a:t>
            </a:r>
            <a:r>
              <a:rPr sz="1500" dirty="0">
                <a:latin typeface="Calibri"/>
                <a:cs typeface="Calibri"/>
              </a:rPr>
              <a:t> </a:t>
            </a:r>
            <a:r>
              <a:rPr sz="1500" spc="-10" dirty="0">
                <a:latin typeface="Calibri"/>
                <a:cs typeface="Calibri"/>
              </a:rPr>
              <a:t>must</a:t>
            </a:r>
            <a:r>
              <a:rPr sz="1500" dirty="0">
                <a:latin typeface="Calibri"/>
                <a:cs typeface="Calibri"/>
              </a:rPr>
              <a:t> </a:t>
            </a:r>
            <a:r>
              <a:rPr sz="1500" spc="-15" dirty="0">
                <a:latin typeface="Calibri"/>
                <a:cs typeface="Calibri"/>
              </a:rPr>
              <a:t>keep</a:t>
            </a:r>
            <a:r>
              <a:rPr sz="1500" spc="15" dirty="0">
                <a:latin typeface="Calibri"/>
                <a:cs typeface="Calibri"/>
              </a:rPr>
              <a:t> </a:t>
            </a:r>
            <a:r>
              <a:rPr sz="1500" dirty="0">
                <a:latin typeface="Calibri"/>
                <a:cs typeface="Calibri"/>
              </a:rPr>
              <a:t>an</a:t>
            </a:r>
            <a:r>
              <a:rPr sz="1500" spc="-5" dirty="0">
                <a:latin typeface="Calibri"/>
                <a:cs typeface="Calibri"/>
              </a:rPr>
              <a:t> </a:t>
            </a:r>
            <a:r>
              <a:rPr sz="1500" spc="-10" dirty="0">
                <a:latin typeface="Calibri"/>
                <a:cs typeface="Calibri"/>
              </a:rPr>
              <a:t>accurate </a:t>
            </a:r>
            <a:r>
              <a:rPr sz="1500" spc="-5" dirty="0">
                <a:latin typeface="Calibri"/>
                <a:cs typeface="Calibri"/>
              </a:rPr>
              <a:t>timesheet</a:t>
            </a:r>
            <a:r>
              <a:rPr sz="1500" spc="20" dirty="0">
                <a:latin typeface="Calibri"/>
                <a:cs typeface="Calibri"/>
              </a:rPr>
              <a:t> </a:t>
            </a:r>
            <a:r>
              <a:rPr sz="1500" spc="-5" dirty="0">
                <a:latin typeface="Calibri"/>
                <a:cs typeface="Calibri"/>
              </a:rPr>
              <a:t>that</a:t>
            </a:r>
            <a:r>
              <a:rPr sz="1500" spc="-10" dirty="0">
                <a:latin typeface="Calibri"/>
                <a:cs typeface="Calibri"/>
              </a:rPr>
              <a:t> </a:t>
            </a:r>
            <a:r>
              <a:rPr sz="1500" spc="-5" dirty="0">
                <a:latin typeface="Calibri"/>
                <a:cs typeface="Calibri"/>
              </a:rPr>
              <a:t>is</a:t>
            </a:r>
            <a:r>
              <a:rPr sz="1500" spc="10" dirty="0">
                <a:latin typeface="Calibri"/>
                <a:cs typeface="Calibri"/>
              </a:rPr>
              <a:t> </a:t>
            </a:r>
            <a:r>
              <a:rPr sz="1500" spc="-5" dirty="0">
                <a:latin typeface="Calibri"/>
                <a:cs typeface="Calibri"/>
              </a:rPr>
              <a:t>certified</a:t>
            </a:r>
            <a:r>
              <a:rPr sz="1500" spc="25" dirty="0">
                <a:latin typeface="Calibri"/>
                <a:cs typeface="Calibri"/>
              </a:rPr>
              <a:t> </a:t>
            </a:r>
            <a:r>
              <a:rPr sz="1500" spc="-5" dirty="0">
                <a:latin typeface="Calibri"/>
                <a:cs typeface="Calibri"/>
              </a:rPr>
              <a:t>by</a:t>
            </a:r>
            <a:r>
              <a:rPr sz="1500" dirty="0">
                <a:latin typeface="Calibri"/>
                <a:cs typeface="Calibri"/>
              </a:rPr>
              <a:t> </a:t>
            </a:r>
            <a:r>
              <a:rPr sz="1500" spc="-5" dirty="0">
                <a:latin typeface="Calibri"/>
                <a:cs typeface="Calibri"/>
              </a:rPr>
              <a:t>his/her</a:t>
            </a:r>
            <a:r>
              <a:rPr sz="1500" spc="10" dirty="0">
                <a:latin typeface="Calibri"/>
                <a:cs typeface="Calibri"/>
              </a:rPr>
              <a:t> </a:t>
            </a:r>
            <a:r>
              <a:rPr sz="1500" spc="-5" dirty="0">
                <a:latin typeface="Calibri"/>
                <a:cs typeface="Calibri"/>
              </a:rPr>
              <a:t>supervisor</a:t>
            </a:r>
            <a:r>
              <a:rPr sz="1500" spc="20" dirty="0">
                <a:latin typeface="Calibri"/>
                <a:cs typeface="Calibri"/>
              </a:rPr>
              <a:t> </a:t>
            </a:r>
            <a:r>
              <a:rPr sz="1500" spc="-5" dirty="0">
                <a:latin typeface="Calibri"/>
                <a:cs typeface="Calibri"/>
              </a:rPr>
              <a:t>bi-weekly</a:t>
            </a:r>
            <a:r>
              <a:rPr sz="1500" spc="25" dirty="0">
                <a:latin typeface="Calibri"/>
                <a:cs typeface="Calibri"/>
              </a:rPr>
              <a:t> </a:t>
            </a:r>
            <a:r>
              <a:rPr sz="1500" spc="-5" dirty="0">
                <a:latin typeface="Calibri"/>
                <a:cs typeface="Calibri"/>
              </a:rPr>
              <a:t>prior</a:t>
            </a:r>
            <a:r>
              <a:rPr sz="1500" spc="10" dirty="0">
                <a:latin typeface="Calibri"/>
                <a:cs typeface="Calibri"/>
              </a:rPr>
              <a:t> </a:t>
            </a:r>
            <a:r>
              <a:rPr sz="1500" spc="-10" dirty="0">
                <a:latin typeface="Calibri"/>
                <a:cs typeface="Calibri"/>
              </a:rPr>
              <a:t>to</a:t>
            </a:r>
            <a:r>
              <a:rPr sz="1500" dirty="0">
                <a:latin typeface="Calibri"/>
                <a:cs typeface="Calibri"/>
              </a:rPr>
              <a:t> </a:t>
            </a:r>
            <a:r>
              <a:rPr sz="1500" spc="-5" dirty="0">
                <a:latin typeface="Calibri"/>
                <a:cs typeface="Calibri"/>
              </a:rPr>
              <a:t>submission</a:t>
            </a:r>
            <a:r>
              <a:rPr sz="1500" spc="10" dirty="0">
                <a:latin typeface="Calibri"/>
                <a:cs typeface="Calibri"/>
              </a:rPr>
              <a:t> </a:t>
            </a:r>
            <a:r>
              <a:rPr sz="1500" spc="-15" dirty="0">
                <a:latin typeface="Calibri"/>
                <a:cs typeface="Calibri"/>
              </a:rPr>
              <a:t>for</a:t>
            </a:r>
            <a:r>
              <a:rPr sz="1500" spc="5" dirty="0">
                <a:latin typeface="Calibri"/>
                <a:cs typeface="Calibri"/>
              </a:rPr>
              <a:t> </a:t>
            </a:r>
            <a:r>
              <a:rPr sz="1500" spc="-10" dirty="0">
                <a:latin typeface="Calibri"/>
                <a:cs typeface="Calibri"/>
              </a:rPr>
              <a:t>payment.</a:t>
            </a:r>
            <a:r>
              <a:rPr sz="1500" spc="-5" dirty="0">
                <a:latin typeface="Calibri"/>
                <a:cs typeface="Calibri"/>
              </a:rPr>
              <a:t> The </a:t>
            </a:r>
            <a:r>
              <a:rPr sz="1500" spc="-320" dirty="0">
                <a:latin typeface="Calibri"/>
                <a:cs typeface="Calibri"/>
              </a:rPr>
              <a:t> </a:t>
            </a:r>
            <a:r>
              <a:rPr sz="1500" spc="-10" dirty="0">
                <a:latin typeface="Calibri"/>
                <a:cs typeface="Calibri"/>
              </a:rPr>
              <a:t>required</a:t>
            </a:r>
            <a:r>
              <a:rPr sz="1500" spc="20" dirty="0">
                <a:latin typeface="Calibri"/>
                <a:cs typeface="Calibri"/>
              </a:rPr>
              <a:t> </a:t>
            </a:r>
            <a:r>
              <a:rPr sz="1500" spc="-5" dirty="0">
                <a:latin typeface="Calibri"/>
                <a:cs typeface="Calibri"/>
              </a:rPr>
              <a:t>method</a:t>
            </a:r>
            <a:r>
              <a:rPr sz="1500" spc="-10" dirty="0">
                <a:latin typeface="Calibri"/>
                <a:cs typeface="Calibri"/>
              </a:rPr>
              <a:t> </a:t>
            </a:r>
            <a:r>
              <a:rPr sz="1500" spc="-15" dirty="0">
                <a:latin typeface="Calibri"/>
                <a:cs typeface="Calibri"/>
              </a:rPr>
              <a:t>for</a:t>
            </a:r>
            <a:r>
              <a:rPr sz="1500" dirty="0">
                <a:latin typeface="Calibri"/>
                <a:cs typeface="Calibri"/>
              </a:rPr>
              <a:t> </a:t>
            </a:r>
            <a:r>
              <a:rPr sz="1500" spc="-5" dirty="0">
                <a:latin typeface="Calibri"/>
                <a:cs typeface="Calibri"/>
              </a:rPr>
              <a:t>this</a:t>
            </a:r>
            <a:r>
              <a:rPr sz="1500" dirty="0">
                <a:latin typeface="Calibri"/>
                <a:cs typeface="Calibri"/>
              </a:rPr>
              <a:t> </a:t>
            </a:r>
            <a:r>
              <a:rPr sz="1500" spc="-5" dirty="0">
                <a:latin typeface="Calibri"/>
                <a:cs typeface="Calibri"/>
              </a:rPr>
              <a:t>is</a:t>
            </a:r>
            <a:r>
              <a:rPr sz="1500" dirty="0">
                <a:latin typeface="Calibri"/>
                <a:cs typeface="Calibri"/>
              </a:rPr>
              <a:t> </a:t>
            </a:r>
            <a:r>
              <a:rPr sz="1500" spc="-10" dirty="0">
                <a:latin typeface="Calibri"/>
                <a:cs typeface="Calibri"/>
              </a:rPr>
              <a:t>through</a:t>
            </a:r>
            <a:r>
              <a:rPr sz="1500" spc="-15" dirty="0">
                <a:latin typeface="Calibri"/>
                <a:cs typeface="Calibri"/>
              </a:rPr>
              <a:t> </a:t>
            </a:r>
            <a:r>
              <a:rPr sz="1500" spc="-5" dirty="0">
                <a:latin typeface="Calibri"/>
                <a:cs typeface="Calibri"/>
              </a:rPr>
              <a:t>the</a:t>
            </a:r>
            <a:r>
              <a:rPr sz="1500" dirty="0">
                <a:latin typeface="Calibri"/>
                <a:cs typeface="Calibri"/>
              </a:rPr>
              <a:t> </a:t>
            </a:r>
            <a:r>
              <a:rPr sz="1500" spc="-5" dirty="0">
                <a:latin typeface="Calibri"/>
                <a:cs typeface="Calibri"/>
              </a:rPr>
              <a:t>electronic</a:t>
            </a:r>
            <a:r>
              <a:rPr sz="1500" spc="20" dirty="0">
                <a:latin typeface="Calibri"/>
                <a:cs typeface="Calibri"/>
              </a:rPr>
              <a:t> </a:t>
            </a:r>
            <a:r>
              <a:rPr sz="1500" spc="-5" dirty="0">
                <a:latin typeface="Calibri"/>
                <a:cs typeface="Calibri"/>
              </a:rPr>
              <a:t>timesheet</a:t>
            </a:r>
            <a:r>
              <a:rPr sz="1500" spc="20" dirty="0">
                <a:latin typeface="Calibri"/>
                <a:cs typeface="Calibri"/>
              </a:rPr>
              <a:t> </a:t>
            </a:r>
            <a:r>
              <a:rPr sz="1500" spc="-5" dirty="0">
                <a:latin typeface="Calibri"/>
                <a:cs typeface="Calibri"/>
              </a:rPr>
              <a:t>in the online</a:t>
            </a:r>
            <a:r>
              <a:rPr sz="1500" spc="15" dirty="0">
                <a:latin typeface="Calibri"/>
                <a:cs typeface="Calibri"/>
              </a:rPr>
              <a:t> </a:t>
            </a:r>
            <a:r>
              <a:rPr sz="1500" spc="-5" dirty="0">
                <a:latin typeface="Calibri"/>
                <a:cs typeface="Calibri"/>
              </a:rPr>
              <a:t>OMNI</a:t>
            </a:r>
            <a:r>
              <a:rPr sz="1500" spc="-10" dirty="0">
                <a:latin typeface="Calibri"/>
                <a:cs typeface="Calibri"/>
              </a:rPr>
              <a:t> </a:t>
            </a:r>
            <a:r>
              <a:rPr sz="1500" dirty="0">
                <a:latin typeface="Calibri"/>
                <a:cs typeface="Calibri"/>
              </a:rPr>
              <a:t>HR</a:t>
            </a:r>
            <a:r>
              <a:rPr sz="1500" spc="-5" dirty="0">
                <a:latin typeface="Calibri"/>
                <a:cs typeface="Calibri"/>
              </a:rPr>
              <a:t> </a:t>
            </a:r>
            <a:r>
              <a:rPr sz="1500" spc="-15" dirty="0">
                <a:latin typeface="Calibri"/>
                <a:cs typeface="Calibri"/>
              </a:rPr>
              <a:t>system.</a:t>
            </a:r>
            <a:endParaRPr sz="1500">
              <a:latin typeface="Calibri"/>
              <a:cs typeface="Calibri"/>
            </a:endParaRPr>
          </a:p>
          <a:p>
            <a:pPr marL="298450" indent="-285750">
              <a:lnSpc>
                <a:spcPct val="100000"/>
              </a:lnSpc>
              <a:spcBef>
                <a:spcPts val="1000"/>
              </a:spcBef>
              <a:buFont typeface="Arial"/>
              <a:buChar char="•"/>
              <a:tabLst>
                <a:tab pos="297815" algn="l"/>
                <a:tab pos="298450" algn="l"/>
              </a:tabLst>
            </a:pPr>
            <a:r>
              <a:rPr sz="1500" spc="-5" dirty="0">
                <a:latin typeface="Calibri"/>
                <a:cs typeface="Calibri"/>
              </a:rPr>
              <a:t>Student will</a:t>
            </a:r>
            <a:r>
              <a:rPr sz="1500" spc="15" dirty="0">
                <a:latin typeface="Calibri"/>
                <a:cs typeface="Calibri"/>
              </a:rPr>
              <a:t> </a:t>
            </a:r>
            <a:r>
              <a:rPr sz="1500" spc="-5" dirty="0">
                <a:latin typeface="Calibri"/>
                <a:cs typeface="Calibri"/>
              </a:rPr>
              <a:t>earn</a:t>
            </a:r>
            <a:r>
              <a:rPr sz="1500" dirty="0">
                <a:latin typeface="Calibri"/>
                <a:cs typeface="Calibri"/>
              </a:rPr>
              <a:t> a</a:t>
            </a:r>
            <a:r>
              <a:rPr sz="1500" spc="-10" dirty="0">
                <a:latin typeface="Calibri"/>
                <a:cs typeface="Calibri"/>
              </a:rPr>
              <a:t> </a:t>
            </a:r>
            <a:r>
              <a:rPr sz="1500" spc="-5" dirty="0">
                <a:latin typeface="Calibri"/>
                <a:cs typeface="Calibri"/>
              </a:rPr>
              <a:t>bi-weekly</a:t>
            </a:r>
            <a:r>
              <a:rPr sz="1500" spc="15" dirty="0">
                <a:latin typeface="Calibri"/>
                <a:cs typeface="Calibri"/>
              </a:rPr>
              <a:t> </a:t>
            </a:r>
            <a:r>
              <a:rPr sz="1500" spc="-10" dirty="0">
                <a:latin typeface="Calibri"/>
                <a:cs typeface="Calibri"/>
              </a:rPr>
              <a:t>paycheck</a:t>
            </a:r>
            <a:r>
              <a:rPr sz="1500" spc="10" dirty="0">
                <a:latin typeface="Calibri"/>
                <a:cs typeface="Calibri"/>
              </a:rPr>
              <a:t> </a:t>
            </a:r>
            <a:r>
              <a:rPr sz="1500" spc="-10" dirty="0">
                <a:latin typeface="Calibri"/>
                <a:cs typeface="Calibri"/>
              </a:rPr>
              <a:t>through</a:t>
            </a:r>
            <a:r>
              <a:rPr sz="1500" spc="-20" dirty="0">
                <a:latin typeface="Calibri"/>
                <a:cs typeface="Calibri"/>
              </a:rPr>
              <a:t> </a:t>
            </a:r>
            <a:r>
              <a:rPr sz="1500" spc="-5" dirty="0">
                <a:latin typeface="Calibri"/>
                <a:cs typeface="Calibri"/>
              </a:rPr>
              <a:t>the</a:t>
            </a:r>
            <a:r>
              <a:rPr sz="1500" dirty="0">
                <a:latin typeface="Calibri"/>
                <a:cs typeface="Calibri"/>
              </a:rPr>
              <a:t> </a:t>
            </a:r>
            <a:r>
              <a:rPr sz="1500" spc="-10" dirty="0">
                <a:latin typeface="Calibri"/>
                <a:cs typeface="Calibri"/>
              </a:rPr>
              <a:t>FSU</a:t>
            </a:r>
            <a:r>
              <a:rPr sz="1500" dirty="0">
                <a:latin typeface="Calibri"/>
                <a:cs typeface="Calibri"/>
              </a:rPr>
              <a:t> HR</a:t>
            </a:r>
            <a:r>
              <a:rPr sz="1500" spc="-5" dirty="0">
                <a:latin typeface="Calibri"/>
                <a:cs typeface="Calibri"/>
              </a:rPr>
              <a:t> </a:t>
            </a:r>
            <a:r>
              <a:rPr sz="1500" spc="-10" dirty="0">
                <a:latin typeface="Calibri"/>
                <a:cs typeface="Calibri"/>
              </a:rPr>
              <a:t>payroll</a:t>
            </a:r>
            <a:r>
              <a:rPr sz="1500" spc="-5" dirty="0">
                <a:latin typeface="Calibri"/>
                <a:cs typeface="Calibri"/>
              </a:rPr>
              <a:t> </a:t>
            </a:r>
            <a:r>
              <a:rPr sz="1500" spc="-15" dirty="0">
                <a:latin typeface="Calibri"/>
                <a:cs typeface="Calibri"/>
              </a:rPr>
              <a:t>system.</a:t>
            </a:r>
            <a:endParaRPr sz="1500">
              <a:latin typeface="Calibri"/>
              <a:cs typeface="Calibri"/>
            </a:endParaRPr>
          </a:p>
          <a:p>
            <a:pPr marL="298450" marR="5080" indent="-285750">
              <a:lnSpc>
                <a:spcPct val="100000"/>
              </a:lnSpc>
              <a:spcBef>
                <a:spcPts val="1000"/>
              </a:spcBef>
              <a:buFont typeface="Arial"/>
              <a:buChar char="•"/>
              <a:tabLst>
                <a:tab pos="297815" algn="l"/>
                <a:tab pos="298450" algn="l"/>
              </a:tabLst>
            </a:pPr>
            <a:r>
              <a:rPr sz="1500" dirty="0">
                <a:latin typeface="Calibri"/>
                <a:cs typeface="Calibri"/>
              </a:rPr>
              <a:t>Some</a:t>
            </a:r>
            <a:r>
              <a:rPr sz="1500" spc="-10" dirty="0">
                <a:latin typeface="Calibri"/>
                <a:cs typeface="Calibri"/>
              </a:rPr>
              <a:t> </a:t>
            </a:r>
            <a:r>
              <a:rPr sz="1500" spc="-5" dirty="0">
                <a:latin typeface="Calibri"/>
                <a:cs typeface="Calibri"/>
              </a:rPr>
              <a:t>departments</a:t>
            </a:r>
            <a:r>
              <a:rPr sz="1500" dirty="0">
                <a:latin typeface="Calibri"/>
                <a:cs typeface="Calibri"/>
              </a:rPr>
              <a:t> or</a:t>
            </a:r>
            <a:r>
              <a:rPr sz="1500" spc="-5" dirty="0">
                <a:latin typeface="Calibri"/>
                <a:cs typeface="Calibri"/>
              </a:rPr>
              <a:t> agencies</a:t>
            </a:r>
            <a:r>
              <a:rPr sz="1500" dirty="0">
                <a:latin typeface="Calibri"/>
                <a:cs typeface="Calibri"/>
              </a:rPr>
              <a:t> </a:t>
            </a:r>
            <a:r>
              <a:rPr sz="1500" spc="-10" dirty="0">
                <a:latin typeface="Calibri"/>
                <a:cs typeface="Calibri"/>
              </a:rPr>
              <a:t>may require</a:t>
            </a:r>
            <a:r>
              <a:rPr sz="1500" spc="15" dirty="0">
                <a:latin typeface="Calibri"/>
                <a:cs typeface="Calibri"/>
              </a:rPr>
              <a:t> </a:t>
            </a:r>
            <a:r>
              <a:rPr sz="1500" dirty="0">
                <a:latin typeface="Calibri"/>
                <a:cs typeface="Calibri"/>
              </a:rPr>
              <a:t>a</a:t>
            </a:r>
            <a:r>
              <a:rPr sz="1500" spc="-5" dirty="0">
                <a:latin typeface="Calibri"/>
                <a:cs typeface="Calibri"/>
              </a:rPr>
              <a:t> </a:t>
            </a:r>
            <a:r>
              <a:rPr sz="1500" spc="-10" dirty="0">
                <a:latin typeface="Calibri"/>
                <a:cs typeface="Calibri"/>
              </a:rPr>
              <a:t>student</a:t>
            </a:r>
            <a:r>
              <a:rPr sz="1500" dirty="0">
                <a:latin typeface="Calibri"/>
                <a:cs typeface="Calibri"/>
              </a:rPr>
              <a:t> </a:t>
            </a:r>
            <a:r>
              <a:rPr sz="1500" spc="-10" dirty="0">
                <a:latin typeface="Calibri"/>
                <a:cs typeface="Calibri"/>
              </a:rPr>
              <a:t>to </a:t>
            </a:r>
            <a:r>
              <a:rPr sz="1500" spc="-5" dirty="0">
                <a:latin typeface="Calibri"/>
                <a:cs typeface="Calibri"/>
              </a:rPr>
              <a:t>work during</a:t>
            </a:r>
            <a:r>
              <a:rPr sz="1500" spc="15" dirty="0">
                <a:latin typeface="Calibri"/>
                <a:cs typeface="Calibri"/>
              </a:rPr>
              <a:t> </a:t>
            </a:r>
            <a:r>
              <a:rPr sz="1500" spc="-5" dirty="0">
                <a:latin typeface="Calibri"/>
                <a:cs typeface="Calibri"/>
              </a:rPr>
              <a:t>evenings,</a:t>
            </a:r>
            <a:r>
              <a:rPr sz="1500" spc="5" dirty="0">
                <a:latin typeface="Calibri"/>
                <a:cs typeface="Calibri"/>
              </a:rPr>
              <a:t> </a:t>
            </a:r>
            <a:r>
              <a:rPr sz="1500" spc="-15" dirty="0">
                <a:latin typeface="Calibri"/>
                <a:cs typeface="Calibri"/>
              </a:rPr>
              <a:t>weekends</a:t>
            </a:r>
            <a:r>
              <a:rPr sz="1500" spc="25" dirty="0">
                <a:latin typeface="Calibri"/>
                <a:cs typeface="Calibri"/>
              </a:rPr>
              <a:t> </a:t>
            </a:r>
            <a:r>
              <a:rPr sz="1500" dirty="0">
                <a:latin typeface="Calibri"/>
                <a:cs typeface="Calibri"/>
              </a:rPr>
              <a:t>or</a:t>
            </a:r>
            <a:r>
              <a:rPr sz="1500" spc="-10" dirty="0">
                <a:latin typeface="Calibri"/>
                <a:cs typeface="Calibri"/>
              </a:rPr>
              <a:t> </a:t>
            </a:r>
            <a:r>
              <a:rPr sz="1500" dirty="0">
                <a:latin typeface="Calibri"/>
                <a:cs typeface="Calibri"/>
              </a:rPr>
              <a:t>on</a:t>
            </a:r>
            <a:r>
              <a:rPr sz="1500" spc="-5" dirty="0">
                <a:latin typeface="Calibri"/>
                <a:cs typeface="Calibri"/>
              </a:rPr>
              <a:t> </a:t>
            </a:r>
            <a:r>
              <a:rPr sz="1500" spc="-10" dirty="0">
                <a:latin typeface="Calibri"/>
                <a:cs typeface="Calibri"/>
              </a:rPr>
              <a:t>holidays,</a:t>
            </a:r>
            <a:r>
              <a:rPr sz="1500" spc="-5" dirty="0">
                <a:latin typeface="Calibri"/>
                <a:cs typeface="Calibri"/>
              </a:rPr>
              <a:t> </a:t>
            </a:r>
            <a:r>
              <a:rPr sz="1500" dirty="0">
                <a:latin typeface="Calibri"/>
                <a:cs typeface="Calibri"/>
              </a:rPr>
              <a:t>so </a:t>
            </a:r>
            <a:r>
              <a:rPr sz="1500" spc="-5" dirty="0">
                <a:latin typeface="Calibri"/>
                <a:cs typeface="Calibri"/>
              </a:rPr>
              <a:t>that</a:t>
            </a:r>
            <a:r>
              <a:rPr sz="1500" spc="-20" dirty="0">
                <a:latin typeface="Calibri"/>
                <a:cs typeface="Calibri"/>
              </a:rPr>
              <a:t> </a:t>
            </a:r>
            <a:r>
              <a:rPr sz="1500" spc="-5" dirty="0">
                <a:latin typeface="Calibri"/>
                <a:cs typeface="Calibri"/>
              </a:rPr>
              <a:t>services</a:t>
            </a:r>
            <a:r>
              <a:rPr sz="1500" spc="25" dirty="0">
                <a:latin typeface="Calibri"/>
                <a:cs typeface="Calibri"/>
              </a:rPr>
              <a:t> </a:t>
            </a:r>
            <a:r>
              <a:rPr sz="1500" spc="-10" dirty="0">
                <a:latin typeface="Calibri"/>
                <a:cs typeface="Calibri"/>
              </a:rPr>
              <a:t>may</a:t>
            </a:r>
            <a:r>
              <a:rPr sz="1500" spc="-15" dirty="0">
                <a:latin typeface="Calibri"/>
                <a:cs typeface="Calibri"/>
              </a:rPr>
              <a:t> </a:t>
            </a:r>
            <a:r>
              <a:rPr sz="1500" spc="-5" dirty="0">
                <a:latin typeface="Calibri"/>
                <a:cs typeface="Calibri"/>
              </a:rPr>
              <a:t>continue </a:t>
            </a:r>
            <a:r>
              <a:rPr sz="1500" spc="-325" dirty="0">
                <a:latin typeface="Calibri"/>
                <a:cs typeface="Calibri"/>
              </a:rPr>
              <a:t> </a:t>
            </a:r>
            <a:r>
              <a:rPr sz="1500" spc="-10" dirty="0">
                <a:latin typeface="Calibri"/>
                <a:cs typeface="Calibri"/>
              </a:rPr>
              <a:t>uninterrupted.</a:t>
            </a:r>
            <a:r>
              <a:rPr sz="1500" spc="25" dirty="0">
                <a:latin typeface="Calibri"/>
                <a:cs typeface="Calibri"/>
              </a:rPr>
              <a:t> </a:t>
            </a:r>
            <a:r>
              <a:rPr sz="1500" spc="-5" dirty="0">
                <a:latin typeface="Calibri"/>
                <a:cs typeface="Calibri"/>
              </a:rPr>
              <a:t>This </a:t>
            </a:r>
            <a:r>
              <a:rPr sz="1500" spc="-10" dirty="0">
                <a:latin typeface="Calibri"/>
                <a:cs typeface="Calibri"/>
              </a:rPr>
              <a:t>expectation</a:t>
            </a:r>
            <a:r>
              <a:rPr sz="1500" dirty="0">
                <a:latin typeface="Calibri"/>
                <a:cs typeface="Calibri"/>
              </a:rPr>
              <a:t> </a:t>
            </a:r>
            <a:r>
              <a:rPr sz="1500" spc="-5" dirty="0">
                <a:latin typeface="Calibri"/>
                <a:cs typeface="Calibri"/>
              </a:rPr>
              <a:t>will</a:t>
            </a:r>
            <a:r>
              <a:rPr sz="1500" spc="20" dirty="0">
                <a:latin typeface="Calibri"/>
                <a:cs typeface="Calibri"/>
              </a:rPr>
              <a:t> </a:t>
            </a:r>
            <a:r>
              <a:rPr sz="1500" spc="-5" dirty="0">
                <a:latin typeface="Calibri"/>
                <a:cs typeface="Calibri"/>
              </a:rPr>
              <a:t>be made clear</a:t>
            </a:r>
            <a:r>
              <a:rPr sz="1500" spc="10" dirty="0">
                <a:latin typeface="Calibri"/>
                <a:cs typeface="Calibri"/>
              </a:rPr>
              <a:t> </a:t>
            </a:r>
            <a:r>
              <a:rPr sz="1500" spc="-5" dirty="0">
                <a:latin typeface="Calibri"/>
                <a:cs typeface="Calibri"/>
              </a:rPr>
              <a:t>during</a:t>
            </a:r>
            <a:r>
              <a:rPr sz="1500" dirty="0">
                <a:latin typeface="Calibri"/>
                <a:cs typeface="Calibri"/>
              </a:rPr>
              <a:t> </a:t>
            </a:r>
            <a:r>
              <a:rPr sz="1500" spc="-5" dirty="0">
                <a:latin typeface="Calibri"/>
                <a:cs typeface="Calibri"/>
              </a:rPr>
              <a:t>the </a:t>
            </a:r>
            <a:r>
              <a:rPr sz="1500" spc="-10" dirty="0">
                <a:latin typeface="Calibri"/>
                <a:cs typeface="Calibri"/>
              </a:rPr>
              <a:t>interview</a:t>
            </a:r>
            <a:r>
              <a:rPr sz="1500" spc="25" dirty="0">
                <a:latin typeface="Calibri"/>
                <a:cs typeface="Calibri"/>
              </a:rPr>
              <a:t> </a:t>
            </a:r>
            <a:r>
              <a:rPr sz="1500" spc="-5" dirty="0">
                <a:latin typeface="Calibri"/>
                <a:cs typeface="Calibri"/>
              </a:rPr>
              <a:t>and</a:t>
            </a:r>
            <a:r>
              <a:rPr sz="1500" spc="-15" dirty="0">
                <a:latin typeface="Calibri"/>
                <a:cs typeface="Calibri"/>
              </a:rPr>
              <a:t> </a:t>
            </a:r>
            <a:r>
              <a:rPr sz="1500" spc="-5" dirty="0">
                <a:latin typeface="Calibri"/>
                <a:cs typeface="Calibri"/>
              </a:rPr>
              <a:t>hiring</a:t>
            </a:r>
            <a:r>
              <a:rPr sz="1500" spc="20" dirty="0">
                <a:latin typeface="Calibri"/>
                <a:cs typeface="Calibri"/>
              </a:rPr>
              <a:t> </a:t>
            </a:r>
            <a:r>
              <a:rPr sz="1500" spc="-5" dirty="0">
                <a:latin typeface="Calibri"/>
                <a:cs typeface="Calibri"/>
              </a:rPr>
              <a:t>process.</a:t>
            </a:r>
            <a:endParaRPr sz="1500">
              <a:latin typeface="Calibri"/>
              <a:cs typeface="Calibri"/>
            </a:endParaRPr>
          </a:p>
          <a:p>
            <a:pPr marL="298450" indent="-285750">
              <a:lnSpc>
                <a:spcPct val="100000"/>
              </a:lnSpc>
              <a:spcBef>
                <a:spcPts val="1000"/>
              </a:spcBef>
              <a:buFont typeface="Arial"/>
              <a:buChar char="•"/>
              <a:tabLst>
                <a:tab pos="297815" algn="l"/>
                <a:tab pos="298450" algn="l"/>
              </a:tabLst>
            </a:pPr>
            <a:r>
              <a:rPr sz="1500" spc="-5" dirty="0">
                <a:latin typeface="Calibri"/>
                <a:cs typeface="Calibri"/>
              </a:rPr>
              <a:t>Dress code will</a:t>
            </a:r>
            <a:r>
              <a:rPr sz="1500" spc="15" dirty="0">
                <a:latin typeface="Calibri"/>
                <a:cs typeface="Calibri"/>
              </a:rPr>
              <a:t> </a:t>
            </a:r>
            <a:r>
              <a:rPr sz="1500" spc="-5" dirty="0">
                <a:latin typeface="Calibri"/>
                <a:cs typeface="Calibri"/>
              </a:rPr>
              <a:t>be </a:t>
            </a:r>
            <a:r>
              <a:rPr sz="1500" spc="-10" dirty="0">
                <a:latin typeface="Calibri"/>
                <a:cs typeface="Calibri"/>
              </a:rPr>
              <a:t>established</a:t>
            </a:r>
            <a:r>
              <a:rPr sz="1500" spc="10" dirty="0">
                <a:latin typeface="Calibri"/>
                <a:cs typeface="Calibri"/>
              </a:rPr>
              <a:t> </a:t>
            </a:r>
            <a:r>
              <a:rPr sz="1500" spc="-5" dirty="0">
                <a:latin typeface="Calibri"/>
                <a:cs typeface="Calibri"/>
              </a:rPr>
              <a:t>by department</a:t>
            </a:r>
            <a:r>
              <a:rPr sz="1500" spc="-10" dirty="0">
                <a:latin typeface="Calibri"/>
                <a:cs typeface="Calibri"/>
              </a:rPr>
              <a:t> </a:t>
            </a:r>
            <a:r>
              <a:rPr sz="1500" dirty="0">
                <a:latin typeface="Calibri"/>
                <a:cs typeface="Calibri"/>
              </a:rPr>
              <a:t>or</a:t>
            </a:r>
            <a:r>
              <a:rPr sz="1500" spc="-5" dirty="0">
                <a:latin typeface="Calibri"/>
                <a:cs typeface="Calibri"/>
              </a:rPr>
              <a:t> agency</a:t>
            </a:r>
            <a:r>
              <a:rPr sz="1500" spc="-15" dirty="0">
                <a:latin typeface="Calibri"/>
                <a:cs typeface="Calibri"/>
              </a:rPr>
              <a:t> supervisor.</a:t>
            </a:r>
            <a:endParaRPr sz="1500">
              <a:latin typeface="Calibri"/>
              <a:cs typeface="Calibri"/>
            </a:endParaRPr>
          </a:p>
          <a:p>
            <a:pPr marL="298450" marR="186690" indent="-285750">
              <a:lnSpc>
                <a:spcPct val="100000"/>
              </a:lnSpc>
              <a:spcBef>
                <a:spcPts val="1000"/>
              </a:spcBef>
              <a:buFont typeface="Arial"/>
              <a:buChar char="•"/>
              <a:tabLst>
                <a:tab pos="297815" algn="l"/>
                <a:tab pos="298450" algn="l"/>
              </a:tabLst>
            </a:pPr>
            <a:r>
              <a:rPr sz="1500" spc="-5" dirty="0">
                <a:latin typeface="Calibri"/>
                <a:cs typeface="Calibri"/>
              </a:rPr>
              <a:t>Supervisors</a:t>
            </a:r>
            <a:r>
              <a:rPr sz="1500" spc="15" dirty="0">
                <a:latin typeface="Calibri"/>
                <a:cs typeface="Calibri"/>
              </a:rPr>
              <a:t> </a:t>
            </a:r>
            <a:r>
              <a:rPr sz="1500" spc="-10" dirty="0">
                <a:latin typeface="Calibri"/>
                <a:cs typeface="Calibri"/>
              </a:rPr>
              <a:t>must</a:t>
            </a:r>
            <a:r>
              <a:rPr sz="1500" spc="5" dirty="0">
                <a:latin typeface="Calibri"/>
                <a:cs typeface="Calibri"/>
              </a:rPr>
              <a:t> </a:t>
            </a:r>
            <a:r>
              <a:rPr sz="1500" spc="-10" dirty="0">
                <a:latin typeface="Calibri"/>
                <a:cs typeface="Calibri"/>
              </a:rPr>
              <a:t>accommodate</a:t>
            </a:r>
            <a:r>
              <a:rPr sz="1500" spc="-5" dirty="0">
                <a:latin typeface="Calibri"/>
                <a:cs typeface="Calibri"/>
              </a:rPr>
              <a:t> the</a:t>
            </a:r>
            <a:r>
              <a:rPr sz="1500" dirty="0">
                <a:latin typeface="Calibri"/>
                <a:cs typeface="Calibri"/>
              </a:rPr>
              <a:t> </a:t>
            </a:r>
            <a:r>
              <a:rPr sz="1500" spc="-10" dirty="0">
                <a:latin typeface="Calibri"/>
                <a:cs typeface="Calibri"/>
              </a:rPr>
              <a:t>student’s</a:t>
            </a:r>
            <a:r>
              <a:rPr sz="1500" spc="5" dirty="0">
                <a:latin typeface="Calibri"/>
                <a:cs typeface="Calibri"/>
              </a:rPr>
              <a:t> </a:t>
            </a:r>
            <a:r>
              <a:rPr sz="1500" spc="-15" dirty="0">
                <a:latin typeface="Calibri"/>
                <a:cs typeface="Calibri"/>
              </a:rPr>
              <a:t>study/exam</a:t>
            </a:r>
            <a:r>
              <a:rPr sz="1500" dirty="0">
                <a:latin typeface="Calibri"/>
                <a:cs typeface="Calibri"/>
              </a:rPr>
              <a:t> </a:t>
            </a:r>
            <a:r>
              <a:rPr sz="1500" spc="-5" dirty="0">
                <a:latin typeface="Calibri"/>
                <a:cs typeface="Calibri"/>
              </a:rPr>
              <a:t>schedule</a:t>
            </a:r>
            <a:r>
              <a:rPr sz="1500" spc="30" dirty="0">
                <a:latin typeface="Calibri"/>
                <a:cs typeface="Calibri"/>
              </a:rPr>
              <a:t> </a:t>
            </a:r>
            <a:r>
              <a:rPr sz="1500" spc="-5" dirty="0">
                <a:latin typeface="Calibri"/>
                <a:cs typeface="Calibri"/>
              </a:rPr>
              <a:t>during</a:t>
            </a:r>
            <a:r>
              <a:rPr sz="1500" spc="15" dirty="0">
                <a:latin typeface="Calibri"/>
                <a:cs typeface="Calibri"/>
              </a:rPr>
              <a:t> </a:t>
            </a:r>
            <a:r>
              <a:rPr sz="1500" spc="-5" dirty="0">
                <a:latin typeface="Calibri"/>
                <a:cs typeface="Calibri"/>
              </a:rPr>
              <a:t>midterms</a:t>
            </a:r>
            <a:r>
              <a:rPr sz="1500" spc="25" dirty="0">
                <a:latin typeface="Calibri"/>
                <a:cs typeface="Calibri"/>
              </a:rPr>
              <a:t> </a:t>
            </a:r>
            <a:r>
              <a:rPr sz="1500" spc="-5" dirty="0">
                <a:latin typeface="Calibri"/>
                <a:cs typeface="Calibri"/>
              </a:rPr>
              <a:t>and final</a:t>
            </a:r>
            <a:r>
              <a:rPr sz="1500" spc="20" dirty="0">
                <a:latin typeface="Calibri"/>
                <a:cs typeface="Calibri"/>
              </a:rPr>
              <a:t> </a:t>
            </a:r>
            <a:r>
              <a:rPr sz="1500" spc="-15" dirty="0">
                <a:latin typeface="Calibri"/>
                <a:cs typeface="Calibri"/>
              </a:rPr>
              <a:t>exams.</a:t>
            </a:r>
            <a:r>
              <a:rPr sz="1500" spc="5" dirty="0">
                <a:latin typeface="Calibri"/>
                <a:cs typeface="Calibri"/>
              </a:rPr>
              <a:t> </a:t>
            </a:r>
            <a:r>
              <a:rPr sz="1500" spc="-5" dirty="0">
                <a:latin typeface="Calibri"/>
                <a:cs typeface="Calibri"/>
              </a:rPr>
              <a:t>Students</a:t>
            </a:r>
            <a:r>
              <a:rPr sz="1500" spc="5" dirty="0">
                <a:latin typeface="Calibri"/>
                <a:cs typeface="Calibri"/>
              </a:rPr>
              <a:t> </a:t>
            </a:r>
            <a:r>
              <a:rPr sz="1500" spc="-10" dirty="0">
                <a:latin typeface="Calibri"/>
                <a:cs typeface="Calibri"/>
              </a:rPr>
              <a:t>are</a:t>
            </a:r>
            <a:r>
              <a:rPr sz="1500" dirty="0">
                <a:latin typeface="Calibri"/>
                <a:cs typeface="Calibri"/>
              </a:rPr>
              <a:t> </a:t>
            </a:r>
            <a:r>
              <a:rPr sz="1500" spc="-5" dirty="0">
                <a:latin typeface="Calibri"/>
                <a:cs typeface="Calibri"/>
              </a:rPr>
              <a:t>not </a:t>
            </a:r>
            <a:r>
              <a:rPr sz="1500" spc="-10" dirty="0">
                <a:latin typeface="Calibri"/>
                <a:cs typeface="Calibri"/>
              </a:rPr>
              <a:t>authorized</a:t>
            </a:r>
            <a:r>
              <a:rPr sz="1500" spc="10" dirty="0">
                <a:latin typeface="Calibri"/>
                <a:cs typeface="Calibri"/>
              </a:rPr>
              <a:t> </a:t>
            </a:r>
            <a:r>
              <a:rPr sz="1500" spc="-10" dirty="0">
                <a:latin typeface="Calibri"/>
                <a:cs typeface="Calibri"/>
              </a:rPr>
              <a:t>to </a:t>
            </a:r>
            <a:r>
              <a:rPr sz="1500" spc="-325" dirty="0">
                <a:latin typeface="Calibri"/>
                <a:cs typeface="Calibri"/>
              </a:rPr>
              <a:t> </a:t>
            </a:r>
            <a:r>
              <a:rPr sz="1500" spc="-5" dirty="0">
                <a:latin typeface="Calibri"/>
                <a:cs typeface="Calibri"/>
              </a:rPr>
              <a:t>work during</a:t>
            </a:r>
            <a:r>
              <a:rPr sz="1500" spc="5" dirty="0">
                <a:latin typeface="Calibri"/>
                <a:cs typeface="Calibri"/>
              </a:rPr>
              <a:t> </a:t>
            </a:r>
            <a:r>
              <a:rPr sz="1500" spc="-5" dirty="0">
                <a:latin typeface="Calibri"/>
                <a:cs typeface="Calibri"/>
              </a:rPr>
              <a:t>scheduled</a:t>
            </a:r>
            <a:r>
              <a:rPr sz="1500" spc="20" dirty="0">
                <a:latin typeface="Calibri"/>
                <a:cs typeface="Calibri"/>
              </a:rPr>
              <a:t> </a:t>
            </a:r>
            <a:r>
              <a:rPr sz="1500" spc="-5" dirty="0">
                <a:latin typeface="Calibri"/>
                <a:cs typeface="Calibri"/>
              </a:rPr>
              <a:t>class time</a:t>
            </a:r>
            <a:r>
              <a:rPr sz="1500" spc="5" dirty="0">
                <a:latin typeface="Calibri"/>
                <a:cs typeface="Calibri"/>
              </a:rPr>
              <a:t> </a:t>
            </a:r>
            <a:r>
              <a:rPr sz="1500" spc="-5" dirty="0">
                <a:latin typeface="Calibri"/>
                <a:cs typeface="Calibri"/>
              </a:rPr>
              <a:t>including</a:t>
            </a:r>
            <a:r>
              <a:rPr sz="1500" spc="25" dirty="0">
                <a:latin typeface="Calibri"/>
                <a:cs typeface="Calibri"/>
              </a:rPr>
              <a:t> </a:t>
            </a:r>
            <a:r>
              <a:rPr sz="1500" spc="-5" dirty="0">
                <a:latin typeface="Calibri"/>
                <a:cs typeface="Calibri"/>
              </a:rPr>
              <a:t>online</a:t>
            </a:r>
            <a:r>
              <a:rPr sz="1500" spc="15" dirty="0">
                <a:latin typeface="Calibri"/>
                <a:cs typeface="Calibri"/>
              </a:rPr>
              <a:t> </a:t>
            </a:r>
            <a:r>
              <a:rPr sz="1500" spc="-5" dirty="0">
                <a:latin typeface="Calibri"/>
                <a:cs typeface="Calibri"/>
              </a:rPr>
              <a:t>class </a:t>
            </a:r>
            <a:r>
              <a:rPr sz="1500" dirty="0">
                <a:latin typeface="Calibri"/>
                <a:cs typeface="Calibri"/>
              </a:rPr>
              <a:t>or</a:t>
            </a:r>
            <a:r>
              <a:rPr sz="1500" spc="-5" dirty="0">
                <a:latin typeface="Calibri"/>
                <a:cs typeface="Calibri"/>
              </a:rPr>
              <a:t> </a:t>
            </a:r>
            <a:r>
              <a:rPr sz="1500" spc="-20" dirty="0">
                <a:latin typeface="Calibri"/>
                <a:cs typeface="Calibri"/>
              </a:rPr>
              <a:t>exam</a:t>
            </a:r>
            <a:r>
              <a:rPr sz="1500" dirty="0">
                <a:latin typeface="Calibri"/>
                <a:cs typeface="Calibri"/>
              </a:rPr>
              <a:t> </a:t>
            </a:r>
            <a:r>
              <a:rPr sz="1500" spc="-5" dirty="0">
                <a:latin typeface="Calibri"/>
                <a:cs typeface="Calibri"/>
              </a:rPr>
              <a:t>times,</a:t>
            </a:r>
            <a:r>
              <a:rPr sz="1500" spc="10" dirty="0">
                <a:latin typeface="Calibri"/>
                <a:cs typeface="Calibri"/>
              </a:rPr>
              <a:t> </a:t>
            </a:r>
            <a:r>
              <a:rPr sz="1500" spc="-10" dirty="0">
                <a:latin typeface="Calibri"/>
                <a:cs typeface="Calibri"/>
              </a:rPr>
              <a:t>even</a:t>
            </a:r>
            <a:r>
              <a:rPr sz="1500" spc="5" dirty="0">
                <a:latin typeface="Calibri"/>
                <a:cs typeface="Calibri"/>
              </a:rPr>
              <a:t> </a:t>
            </a:r>
            <a:r>
              <a:rPr sz="1500" spc="-5" dirty="0">
                <a:latin typeface="Calibri"/>
                <a:cs typeface="Calibri"/>
              </a:rPr>
              <a:t>if</a:t>
            </a:r>
            <a:r>
              <a:rPr sz="1500" spc="10" dirty="0">
                <a:latin typeface="Calibri"/>
                <a:cs typeface="Calibri"/>
              </a:rPr>
              <a:t> </a:t>
            </a:r>
            <a:r>
              <a:rPr sz="1500" spc="-5" dirty="0">
                <a:latin typeface="Calibri"/>
                <a:cs typeface="Calibri"/>
              </a:rPr>
              <a:t>class is</a:t>
            </a:r>
            <a:r>
              <a:rPr sz="1500" spc="5" dirty="0">
                <a:latin typeface="Calibri"/>
                <a:cs typeface="Calibri"/>
              </a:rPr>
              <a:t> </a:t>
            </a:r>
            <a:r>
              <a:rPr sz="1500" spc="-5" dirty="0">
                <a:latin typeface="Calibri"/>
                <a:cs typeface="Calibri"/>
              </a:rPr>
              <a:t>cancelled.</a:t>
            </a:r>
            <a:endParaRPr sz="1500">
              <a:latin typeface="Calibri"/>
              <a:cs typeface="Calibri"/>
            </a:endParaRPr>
          </a:p>
          <a:p>
            <a:pPr marL="298450" indent="-285750">
              <a:lnSpc>
                <a:spcPct val="100000"/>
              </a:lnSpc>
              <a:spcBef>
                <a:spcPts val="1000"/>
              </a:spcBef>
              <a:buFont typeface="Arial"/>
              <a:buChar char="•"/>
              <a:tabLst>
                <a:tab pos="297815" algn="l"/>
                <a:tab pos="298450" algn="l"/>
              </a:tabLst>
            </a:pPr>
            <a:r>
              <a:rPr sz="1500" spc="-5" dirty="0">
                <a:latin typeface="Calibri"/>
                <a:cs typeface="Calibri"/>
              </a:rPr>
              <a:t>Student </a:t>
            </a:r>
            <a:r>
              <a:rPr sz="1500" spc="-10" dirty="0">
                <a:latin typeface="Calibri"/>
                <a:cs typeface="Calibri"/>
              </a:rPr>
              <a:t>must</a:t>
            </a:r>
            <a:r>
              <a:rPr sz="1500" dirty="0">
                <a:latin typeface="Calibri"/>
                <a:cs typeface="Calibri"/>
              </a:rPr>
              <a:t> </a:t>
            </a:r>
            <a:r>
              <a:rPr sz="1500" spc="-10" dirty="0">
                <a:latin typeface="Calibri"/>
                <a:cs typeface="Calibri"/>
              </a:rPr>
              <a:t>provide</a:t>
            </a:r>
            <a:r>
              <a:rPr sz="1500" spc="10" dirty="0">
                <a:latin typeface="Calibri"/>
                <a:cs typeface="Calibri"/>
              </a:rPr>
              <a:t> </a:t>
            </a:r>
            <a:r>
              <a:rPr sz="1500" spc="-5" dirty="0">
                <a:latin typeface="Calibri"/>
                <a:cs typeface="Calibri"/>
              </a:rPr>
              <a:t>prior</a:t>
            </a:r>
            <a:r>
              <a:rPr sz="1500" spc="10" dirty="0">
                <a:latin typeface="Calibri"/>
                <a:cs typeface="Calibri"/>
              </a:rPr>
              <a:t> </a:t>
            </a:r>
            <a:r>
              <a:rPr sz="1500" spc="-5" dirty="0">
                <a:latin typeface="Calibri"/>
                <a:cs typeface="Calibri"/>
              </a:rPr>
              <a:t>notification</a:t>
            </a:r>
            <a:r>
              <a:rPr sz="1500" spc="10" dirty="0">
                <a:latin typeface="Calibri"/>
                <a:cs typeface="Calibri"/>
              </a:rPr>
              <a:t> </a:t>
            </a:r>
            <a:r>
              <a:rPr sz="1500" spc="-10" dirty="0">
                <a:latin typeface="Calibri"/>
                <a:cs typeface="Calibri"/>
              </a:rPr>
              <a:t>to </a:t>
            </a:r>
            <a:r>
              <a:rPr sz="1500" spc="-5" dirty="0">
                <a:latin typeface="Calibri"/>
                <a:cs typeface="Calibri"/>
              </a:rPr>
              <a:t>supervisor</a:t>
            </a:r>
            <a:r>
              <a:rPr sz="1500" spc="15" dirty="0">
                <a:latin typeface="Calibri"/>
                <a:cs typeface="Calibri"/>
              </a:rPr>
              <a:t> </a:t>
            </a:r>
            <a:r>
              <a:rPr sz="1500" dirty="0">
                <a:latin typeface="Calibri"/>
                <a:cs typeface="Calibri"/>
              </a:rPr>
              <a:t>of</a:t>
            </a:r>
            <a:r>
              <a:rPr sz="1500" spc="5" dirty="0">
                <a:latin typeface="Calibri"/>
                <a:cs typeface="Calibri"/>
              </a:rPr>
              <a:t> </a:t>
            </a:r>
            <a:r>
              <a:rPr sz="1500" spc="-5" dirty="0">
                <a:latin typeface="Calibri"/>
                <a:cs typeface="Calibri"/>
              </a:rPr>
              <a:t>inability</a:t>
            </a:r>
            <a:r>
              <a:rPr sz="1500" spc="15" dirty="0">
                <a:latin typeface="Calibri"/>
                <a:cs typeface="Calibri"/>
              </a:rPr>
              <a:t> </a:t>
            </a:r>
            <a:r>
              <a:rPr sz="1500" spc="-10" dirty="0">
                <a:latin typeface="Calibri"/>
                <a:cs typeface="Calibri"/>
              </a:rPr>
              <a:t>to</a:t>
            </a:r>
            <a:r>
              <a:rPr sz="1500" spc="-5" dirty="0">
                <a:latin typeface="Calibri"/>
                <a:cs typeface="Calibri"/>
              </a:rPr>
              <a:t> </a:t>
            </a:r>
            <a:r>
              <a:rPr sz="1500" spc="-10" dirty="0">
                <a:latin typeface="Calibri"/>
                <a:cs typeface="Calibri"/>
              </a:rPr>
              <a:t>report</a:t>
            </a:r>
            <a:r>
              <a:rPr sz="1500" spc="5" dirty="0">
                <a:latin typeface="Calibri"/>
                <a:cs typeface="Calibri"/>
              </a:rPr>
              <a:t> </a:t>
            </a:r>
            <a:r>
              <a:rPr sz="1500" spc="-15" dirty="0">
                <a:latin typeface="Calibri"/>
                <a:cs typeface="Calibri"/>
              </a:rPr>
              <a:t>for</a:t>
            </a:r>
            <a:r>
              <a:rPr sz="1500" dirty="0">
                <a:latin typeface="Calibri"/>
                <a:cs typeface="Calibri"/>
              </a:rPr>
              <a:t> </a:t>
            </a:r>
            <a:r>
              <a:rPr sz="1500" spc="-5" dirty="0">
                <a:latin typeface="Calibri"/>
                <a:cs typeface="Calibri"/>
              </a:rPr>
              <a:t>scheduled</a:t>
            </a:r>
            <a:r>
              <a:rPr sz="1500" spc="25" dirty="0">
                <a:latin typeface="Calibri"/>
                <a:cs typeface="Calibri"/>
              </a:rPr>
              <a:t> </a:t>
            </a:r>
            <a:r>
              <a:rPr sz="1500" spc="-5" dirty="0">
                <a:latin typeface="Calibri"/>
                <a:cs typeface="Calibri"/>
              </a:rPr>
              <a:t>work</a:t>
            </a:r>
            <a:r>
              <a:rPr sz="1500" spc="5" dirty="0">
                <a:latin typeface="Calibri"/>
                <a:cs typeface="Calibri"/>
              </a:rPr>
              <a:t> </a:t>
            </a:r>
            <a:r>
              <a:rPr sz="1500" spc="-10" dirty="0">
                <a:latin typeface="Calibri"/>
                <a:cs typeface="Calibri"/>
              </a:rPr>
              <a:t>hours.</a:t>
            </a:r>
            <a:endParaRPr sz="1500">
              <a:latin typeface="Calibri"/>
              <a:cs typeface="Calibri"/>
            </a:endParaRPr>
          </a:p>
          <a:p>
            <a:pPr marL="298450" marR="149225" indent="-285750">
              <a:lnSpc>
                <a:spcPct val="100000"/>
              </a:lnSpc>
              <a:spcBef>
                <a:spcPts val="1000"/>
              </a:spcBef>
              <a:buFont typeface="Arial"/>
              <a:buChar char="•"/>
              <a:tabLst>
                <a:tab pos="297815" algn="l"/>
                <a:tab pos="298450" algn="l"/>
              </a:tabLst>
            </a:pPr>
            <a:r>
              <a:rPr sz="1500" spc="-5" dirty="0">
                <a:latin typeface="Calibri"/>
                <a:cs typeface="Calibri"/>
              </a:rPr>
              <a:t>Student</a:t>
            </a:r>
            <a:r>
              <a:rPr sz="1500" dirty="0">
                <a:latin typeface="Calibri"/>
                <a:cs typeface="Calibri"/>
              </a:rPr>
              <a:t> </a:t>
            </a:r>
            <a:r>
              <a:rPr sz="1500" spc="-10" dirty="0">
                <a:latin typeface="Calibri"/>
                <a:cs typeface="Calibri"/>
              </a:rPr>
              <a:t>must</a:t>
            </a:r>
            <a:r>
              <a:rPr sz="1500" dirty="0">
                <a:latin typeface="Calibri"/>
                <a:cs typeface="Calibri"/>
              </a:rPr>
              <a:t> </a:t>
            </a:r>
            <a:r>
              <a:rPr sz="1500" spc="-10" dirty="0">
                <a:latin typeface="Calibri"/>
                <a:cs typeface="Calibri"/>
              </a:rPr>
              <a:t>provide</a:t>
            </a:r>
            <a:r>
              <a:rPr sz="1500" spc="15" dirty="0">
                <a:latin typeface="Calibri"/>
                <a:cs typeface="Calibri"/>
              </a:rPr>
              <a:t> </a:t>
            </a:r>
            <a:r>
              <a:rPr sz="1500" dirty="0">
                <a:latin typeface="Calibri"/>
                <a:cs typeface="Calibri"/>
              </a:rPr>
              <a:t>a</a:t>
            </a:r>
            <a:r>
              <a:rPr sz="1500" spc="-5" dirty="0">
                <a:latin typeface="Calibri"/>
                <a:cs typeface="Calibri"/>
              </a:rPr>
              <a:t> </a:t>
            </a:r>
            <a:r>
              <a:rPr sz="1500" spc="-10" dirty="0">
                <a:latin typeface="Calibri"/>
                <a:cs typeface="Calibri"/>
              </a:rPr>
              <a:t>five</a:t>
            </a:r>
            <a:r>
              <a:rPr sz="1500" spc="20" dirty="0">
                <a:latin typeface="Calibri"/>
                <a:cs typeface="Calibri"/>
              </a:rPr>
              <a:t> </a:t>
            </a:r>
            <a:r>
              <a:rPr sz="1500" spc="-15" dirty="0">
                <a:latin typeface="Calibri"/>
                <a:cs typeface="Calibri"/>
              </a:rPr>
              <a:t>day</a:t>
            </a:r>
            <a:r>
              <a:rPr sz="1500" spc="-5" dirty="0">
                <a:latin typeface="Calibri"/>
                <a:cs typeface="Calibri"/>
              </a:rPr>
              <a:t> prior</a:t>
            </a:r>
            <a:r>
              <a:rPr sz="1500" spc="10" dirty="0">
                <a:latin typeface="Calibri"/>
                <a:cs typeface="Calibri"/>
              </a:rPr>
              <a:t> </a:t>
            </a:r>
            <a:r>
              <a:rPr sz="1500" spc="-5" dirty="0">
                <a:latin typeface="Calibri"/>
                <a:cs typeface="Calibri"/>
              </a:rPr>
              <a:t>notice</a:t>
            </a:r>
            <a:r>
              <a:rPr sz="1500" spc="15" dirty="0">
                <a:latin typeface="Calibri"/>
                <a:cs typeface="Calibri"/>
              </a:rPr>
              <a:t> </a:t>
            </a:r>
            <a:r>
              <a:rPr sz="1500" spc="-5" dirty="0">
                <a:latin typeface="Calibri"/>
                <a:cs typeface="Calibri"/>
              </a:rPr>
              <a:t>in</a:t>
            </a:r>
            <a:r>
              <a:rPr sz="1500" spc="10" dirty="0">
                <a:latin typeface="Calibri"/>
                <a:cs typeface="Calibri"/>
              </a:rPr>
              <a:t> </a:t>
            </a:r>
            <a:r>
              <a:rPr sz="1500" spc="-5" dirty="0">
                <a:latin typeface="Calibri"/>
                <a:cs typeface="Calibri"/>
              </a:rPr>
              <a:t>writing</a:t>
            </a:r>
            <a:r>
              <a:rPr sz="1500" spc="10" dirty="0">
                <a:latin typeface="Calibri"/>
                <a:cs typeface="Calibri"/>
              </a:rPr>
              <a:t> </a:t>
            </a:r>
            <a:r>
              <a:rPr sz="1500" spc="-15" dirty="0">
                <a:latin typeface="Calibri"/>
                <a:cs typeface="Calibri"/>
              </a:rPr>
              <a:t>before</a:t>
            </a:r>
            <a:r>
              <a:rPr sz="1500" spc="15" dirty="0">
                <a:latin typeface="Calibri"/>
                <a:cs typeface="Calibri"/>
              </a:rPr>
              <a:t> </a:t>
            </a:r>
            <a:r>
              <a:rPr sz="1500" spc="-5" dirty="0">
                <a:latin typeface="Calibri"/>
                <a:cs typeface="Calibri"/>
              </a:rPr>
              <a:t>resigning</a:t>
            </a:r>
            <a:r>
              <a:rPr sz="1500" spc="10" dirty="0">
                <a:latin typeface="Calibri"/>
                <a:cs typeface="Calibri"/>
              </a:rPr>
              <a:t> </a:t>
            </a:r>
            <a:r>
              <a:rPr sz="1500" spc="-10" dirty="0">
                <a:latin typeface="Calibri"/>
                <a:cs typeface="Calibri"/>
              </a:rPr>
              <a:t>from</a:t>
            </a:r>
            <a:r>
              <a:rPr sz="1500" spc="10" dirty="0">
                <a:latin typeface="Calibri"/>
                <a:cs typeface="Calibri"/>
              </a:rPr>
              <a:t> </a:t>
            </a:r>
            <a:r>
              <a:rPr sz="1500" dirty="0">
                <a:latin typeface="Calibri"/>
                <a:cs typeface="Calibri"/>
              </a:rPr>
              <a:t>a</a:t>
            </a:r>
            <a:r>
              <a:rPr sz="1500" spc="-5" dirty="0">
                <a:latin typeface="Calibri"/>
                <a:cs typeface="Calibri"/>
              </a:rPr>
              <a:t> position.</a:t>
            </a:r>
            <a:r>
              <a:rPr sz="1500" spc="10" dirty="0">
                <a:latin typeface="Calibri"/>
                <a:cs typeface="Calibri"/>
              </a:rPr>
              <a:t> </a:t>
            </a:r>
            <a:r>
              <a:rPr sz="1500" spc="-5" dirty="0">
                <a:latin typeface="Calibri"/>
                <a:cs typeface="Calibri"/>
              </a:rPr>
              <a:t>Supervisors</a:t>
            </a:r>
            <a:r>
              <a:rPr sz="1500" spc="15" dirty="0">
                <a:latin typeface="Calibri"/>
                <a:cs typeface="Calibri"/>
              </a:rPr>
              <a:t> </a:t>
            </a:r>
            <a:r>
              <a:rPr sz="1500" spc="-10" dirty="0">
                <a:latin typeface="Calibri"/>
                <a:cs typeface="Calibri"/>
              </a:rPr>
              <a:t>must</a:t>
            </a:r>
            <a:r>
              <a:rPr sz="1500" dirty="0">
                <a:latin typeface="Calibri"/>
                <a:cs typeface="Calibri"/>
              </a:rPr>
              <a:t> </a:t>
            </a:r>
            <a:r>
              <a:rPr sz="1500" spc="-5" dirty="0">
                <a:latin typeface="Calibri"/>
                <a:cs typeface="Calibri"/>
              </a:rPr>
              <a:t>also</a:t>
            </a:r>
            <a:r>
              <a:rPr sz="1500" dirty="0">
                <a:latin typeface="Calibri"/>
                <a:cs typeface="Calibri"/>
              </a:rPr>
              <a:t> </a:t>
            </a:r>
            <a:r>
              <a:rPr sz="1500" spc="-10" dirty="0">
                <a:latin typeface="Calibri"/>
                <a:cs typeface="Calibri"/>
              </a:rPr>
              <a:t>provide</a:t>
            </a:r>
            <a:r>
              <a:rPr sz="1500" spc="15" dirty="0">
                <a:latin typeface="Calibri"/>
                <a:cs typeface="Calibri"/>
              </a:rPr>
              <a:t> </a:t>
            </a:r>
            <a:r>
              <a:rPr sz="1500" dirty="0">
                <a:latin typeface="Calibri"/>
                <a:cs typeface="Calibri"/>
              </a:rPr>
              <a:t>a </a:t>
            </a:r>
            <a:r>
              <a:rPr sz="1500" spc="-5" dirty="0">
                <a:latin typeface="Calibri"/>
                <a:cs typeface="Calibri"/>
              </a:rPr>
              <a:t>five</a:t>
            </a:r>
            <a:r>
              <a:rPr sz="1500" spc="10" dirty="0">
                <a:latin typeface="Calibri"/>
                <a:cs typeface="Calibri"/>
              </a:rPr>
              <a:t> </a:t>
            </a:r>
            <a:r>
              <a:rPr sz="1500" spc="-15" dirty="0">
                <a:latin typeface="Calibri"/>
                <a:cs typeface="Calibri"/>
              </a:rPr>
              <a:t>day</a:t>
            </a:r>
            <a:r>
              <a:rPr sz="1500" spc="-5" dirty="0">
                <a:latin typeface="Calibri"/>
                <a:cs typeface="Calibri"/>
              </a:rPr>
              <a:t> prior </a:t>
            </a:r>
            <a:r>
              <a:rPr sz="1500" spc="-320" dirty="0">
                <a:latin typeface="Calibri"/>
                <a:cs typeface="Calibri"/>
              </a:rPr>
              <a:t> </a:t>
            </a:r>
            <a:r>
              <a:rPr sz="1500" spc="-5" dirty="0">
                <a:latin typeface="Calibri"/>
                <a:cs typeface="Calibri"/>
              </a:rPr>
              <a:t>notice</a:t>
            </a:r>
            <a:r>
              <a:rPr sz="1500" spc="5" dirty="0">
                <a:latin typeface="Calibri"/>
                <a:cs typeface="Calibri"/>
              </a:rPr>
              <a:t> </a:t>
            </a:r>
            <a:r>
              <a:rPr sz="1500" spc="-10" dirty="0">
                <a:latin typeface="Calibri"/>
                <a:cs typeface="Calibri"/>
              </a:rPr>
              <a:t>to</a:t>
            </a:r>
            <a:r>
              <a:rPr sz="1500" spc="-15" dirty="0">
                <a:latin typeface="Calibri"/>
                <a:cs typeface="Calibri"/>
              </a:rPr>
              <a:t> </a:t>
            </a:r>
            <a:r>
              <a:rPr sz="1500" spc="-10" dirty="0">
                <a:latin typeface="Calibri"/>
                <a:cs typeface="Calibri"/>
              </a:rPr>
              <a:t>student</a:t>
            </a:r>
            <a:r>
              <a:rPr sz="1500" dirty="0">
                <a:latin typeface="Calibri"/>
                <a:cs typeface="Calibri"/>
              </a:rPr>
              <a:t> </a:t>
            </a:r>
            <a:r>
              <a:rPr sz="1500" spc="-15" dirty="0">
                <a:latin typeface="Calibri"/>
                <a:cs typeface="Calibri"/>
              </a:rPr>
              <a:t>for</a:t>
            </a:r>
            <a:r>
              <a:rPr sz="1500" spc="-5" dirty="0">
                <a:latin typeface="Calibri"/>
                <a:cs typeface="Calibri"/>
              </a:rPr>
              <a:t> </a:t>
            </a:r>
            <a:r>
              <a:rPr sz="1500" spc="-10" dirty="0">
                <a:latin typeface="Calibri"/>
                <a:cs typeface="Calibri"/>
              </a:rPr>
              <a:t>termination</a:t>
            </a:r>
            <a:r>
              <a:rPr sz="1500" spc="5" dirty="0">
                <a:latin typeface="Calibri"/>
                <a:cs typeface="Calibri"/>
              </a:rPr>
              <a:t> </a:t>
            </a:r>
            <a:r>
              <a:rPr sz="1500" spc="-15" dirty="0">
                <a:latin typeface="Calibri"/>
                <a:cs typeface="Calibri"/>
              </a:rPr>
              <a:t>for</a:t>
            </a:r>
            <a:r>
              <a:rPr sz="1500" spc="5" dirty="0">
                <a:latin typeface="Calibri"/>
                <a:cs typeface="Calibri"/>
              </a:rPr>
              <a:t> </a:t>
            </a:r>
            <a:r>
              <a:rPr sz="1500" spc="-5" dirty="0">
                <a:latin typeface="Calibri"/>
                <a:cs typeface="Calibri"/>
              </a:rPr>
              <a:t>reasons</a:t>
            </a:r>
            <a:r>
              <a:rPr sz="1500" spc="-10" dirty="0">
                <a:latin typeface="Calibri"/>
                <a:cs typeface="Calibri"/>
              </a:rPr>
              <a:t> </a:t>
            </a:r>
            <a:r>
              <a:rPr sz="1500" spc="-5" dirty="0">
                <a:latin typeface="Calibri"/>
                <a:cs typeface="Calibri"/>
              </a:rPr>
              <a:t>other</a:t>
            </a:r>
            <a:r>
              <a:rPr sz="1500" dirty="0">
                <a:latin typeface="Calibri"/>
                <a:cs typeface="Calibri"/>
              </a:rPr>
              <a:t> </a:t>
            </a:r>
            <a:r>
              <a:rPr sz="1500" spc="-5" dirty="0">
                <a:latin typeface="Calibri"/>
                <a:cs typeface="Calibri"/>
              </a:rPr>
              <a:t>than</a:t>
            </a:r>
            <a:r>
              <a:rPr sz="1500" spc="-15" dirty="0">
                <a:latin typeface="Calibri"/>
                <a:cs typeface="Calibri"/>
              </a:rPr>
              <a:t> </a:t>
            </a:r>
            <a:r>
              <a:rPr sz="1500" spc="-10" dirty="0">
                <a:latin typeface="Calibri"/>
                <a:cs typeface="Calibri"/>
              </a:rPr>
              <a:t>exhaustion</a:t>
            </a:r>
            <a:r>
              <a:rPr sz="1500" dirty="0">
                <a:latin typeface="Calibri"/>
                <a:cs typeface="Calibri"/>
              </a:rPr>
              <a:t> of </a:t>
            </a:r>
            <a:r>
              <a:rPr sz="1500" spc="-5" dirty="0">
                <a:latin typeface="Calibri"/>
                <a:cs typeface="Calibri"/>
              </a:rPr>
              <a:t>FWS</a:t>
            </a:r>
            <a:r>
              <a:rPr sz="1500" dirty="0">
                <a:latin typeface="Calibri"/>
                <a:cs typeface="Calibri"/>
              </a:rPr>
              <a:t> </a:t>
            </a:r>
            <a:r>
              <a:rPr sz="1500" spc="-5" dirty="0">
                <a:latin typeface="Calibri"/>
                <a:cs typeface="Calibri"/>
              </a:rPr>
              <a:t>funds.</a:t>
            </a:r>
            <a:endParaRPr sz="1500">
              <a:latin typeface="Calibri"/>
              <a:cs typeface="Calibri"/>
            </a:endParaRPr>
          </a:p>
        </p:txBody>
      </p:sp>
      <p:pic>
        <p:nvPicPr>
          <p:cNvPr id="5" name="Audio 4">
            <a:hlinkClick r:id="" action="ppaction://media"/>
            <a:extLst>
              <a:ext uri="{FF2B5EF4-FFF2-40B4-BE49-F238E27FC236}">
                <a16:creationId xmlns:a16="http://schemas.microsoft.com/office/drawing/2014/main" id="{856E6668-9817-448A-B4DC-29918B73A8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942"/>
    </mc:Choice>
    <mc:Fallback xmlns="">
      <p:transition spd="slow" advTm="124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53</a:t>
            </a:r>
          </a:p>
        </p:txBody>
      </p:sp>
      <p:sp>
        <p:nvSpPr>
          <p:cNvPr id="2" name="object 2"/>
          <p:cNvSpPr txBox="1">
            <a:spLocks noGrp="1"/>
          </p:cNvSpPr>
          <p:nvPr>
            <p:ph type="title"/>
          </p:nvPr>
        </p:nvSpPr>
        <p:spPr>
          <a:xfrm>
            <a:off x="916939" y="431237"/>
            <a:ext cx="4878070" cy="635635"/>
          </a:xfrm>
          <a:prstGeom prst="rect">
            <a:avLst/>
          </a:prstGeom>
        </p:spPr>
        <p:txBody>
          <a:bodyPr vert="horz" wrap="square" lIns="0" tIns="12700" rIns="0" bIns="0" rtlCol="0">
            <a:spAutoFit/>
          </a:bodyPr>
          <a:lstStyle/>
          <a:p>
            <a:pPr marL="12700">
              <a:lnSpc>
                <a:spcPct val="100000"/>
              </a:lnSpc>
              <a:spcBef>
                <a:spcPts val="100"/>
              </a:spcBef>
            </a:pPr>
            <a:r>
              <a:rPr b="0" spc="-10" dirty="0">
                <a:latin typeface="Calibri Light"/>
                <a:cs typeface="Calibri Light"/>
              </a:rPr>
              <a:t>Student</a:t>
            </a:r>
            <a:r>
              <a:rPr b="0" spc="-50" dirty="0">
                <a:latin typeface="Calibri Light"/>
                <a:cs typeface="Calibri Light"/>
              </a:rPr>
              <a:t> </a:t>
            </a:r>
            <a:r>
              <a:rPr b="0" spc="-10" dirty="0">
                <a:latin typeface="Calibri Light"/>
                <a:cs typeface="Calibri Light"/>
              </a:rPr>
              <a:t>Responsibilities</a:t>
            </a:r>
          </a:p>
        </p:txBody>
      </p:sp>
      <p:sp>
        <p:nvSpPr>
          <p:cNvPr id="3" name="object 3"/>
          <p:cNvSpPr txBox="1"/>
          <p:nvPr/>
        </p:nvSpPr>
        <p:spPr>
          <a:xfrm>
            <a:off x="916939" y="1647906"/>
            <a:ext cx="10286365" cy="4250055"/>
          </a:xfrm>
          <a:prstGeom prst="rect">
            <a:avLst/>
          </a:prstGeom>
        </p:spPr>
        <p:txBody>
          <a:bodyPr vert="horz" wrap="square" lIns="0" tIns="80645" rIns="0" bIns="0" rtlCol="0">
            <a:spAutoFit/>
          </a:bodyPr>
          <a:lstStyle/>
          <a:p>
            <a:pPr marL="12700">
              <a:lnSpc>
                <a:spcPct val="100000"/>
              </a:lnSpc>
              <a:spcBef>
                <a:spcPts val="635"/>
              </a:spcBef>
            </a:pPr>
            <a:r>
              <a:rPr sz="4000" spc="-20" dirty="0">
                <a:latin typeface="Calibri"/>
                <a:cs typeface="Calibri"/>
              </a:rPr>
              <a:t>Arrest </a:t>
            </a:r>
            <a:r>
              <a:rPr sz="4000" spc="-10" dirty="0">
                <a:latin typeface="Calibri"/>
                <a:cs typeface="Calibri"/>
              </a:rPr>
              <a:t>Notification</a:t>
            </a:r>
            <a:r>
              <a:rPr sz="4000" spc="-35" dirty="0">
                <a:latin typeface="Calibri"/>
                <a:cs typeface="Calibri"/>
              </a:rPr>
              <a:t> </a:t>
            </a:r>
            <a:r>
              <a:rPr sz="4000" spc="-20" dirty="0">
                <a:latin typeface="Calibri"/>
                <a:cs typeface="Calibri"/>
              </a:rPr>
              <a:t>Policy</a:t>
            </a:r>
            <a:endParaRPr sz="4000">
              <a:latin typeface="Calibri"/>
              <a:cs typeface="Calibri"/>
            </a:endParaRPr>
          </a:p>
          <a:p>
            <a:pPr marL="240665" marR="5080" indent="-228600">
              <a:lnSpc>
                <a:spcPct val="80000"/>
              </a:lnSpc>
              <a:spcBef>
                <a:spcPts val="1055"/>
              </a:spcBef>
              <a:buFont typeface="Arial"/>
              <a:buChar char="•"/>
              <a:tabLst>
                <a:tab pos="241300" algn="l"/>
              </a:tabLst>
            </a:pPr>
            <a:r>
              <a:rPr sz="2800" spc="-10" dirty="0">
                <a:latin typeface="Calibri"/>
                <a:cs typeface="Calibri"/>
              </a:rPr>
              <a:t>Reminder:</a:t>
            </a:r>
            <a:r>
              <a:rPr sz="2800" spc="-5" dirty="0">
                <a:latin typeface="Calibri"/>
                <a:cs typeface="Calibri"/>
              </a:rPr>
              <a:t> All</a:t>
            </a:r>
            <a:r>
              <a:rPr sz="2800" dirty="0">
                <a:latin typeface="Calibri"/>
                <a:cs typeface="Calibri"/>
              </a:rPr>
              <a:t> </a:t>
            </a:r>
            <a:r>
              <a:rPr sz="2800" spc="-10" dirty="0">
                <a:latin typeface="Calibri"/>
                <a:cs typeface="Calibri"/>
              </a:rPr>
              <a:t>current</a:t>
            </a:r>
            <a:r>
              <a:rPr sz="2800" spc="5" dirty="0">
                <a:latin typeface="Calibri"/>
                <a:cs typeface="Calibri"/>
              </a:rPr>
              <a:t> </a:t>
            </a:r>
            <a:r>
              <a:rPr sz="2800" spc="-90" dirty="0">
                <a:latin typeface="Calibri"/>
                <a:cs typeface="Calibri"/>
              </a:rPr>
              <a:t>A&amp;P,</a:t>
            </a:r>
            <a:r>
              <a:rPr sz="2800" spc="15" dirty="0">
                <a:latin typeface="Calibri"/>
                <a:cs typeface="Calibri"/>
              </a:rPr>
              <a:t> </a:t>
            </a:r>
            <a:r>
              <a:rPr sz="2800" dirty="0">
                <a:latin typeface="Calibri"/>
                <a:cs typeface="Calibri"/>
              </a:rPr>
              <a:t>USPS,</a:t>
            </a:r>
            <a:r>
              <a:rPr sz="2800" spc="5" dirty="0">
                <a:latin typeface="Calibri"/>
                <a:cs typeface="Calibri"/>
              </a:rPr>
              <a:t> </a:t>
            </a:r>
            <a:r>
              <a:rPr sz="2800" spc="-5" dirty="0">
                <a:latin typeface="Calibri"/>
                <a:cs typeface="Calibri"/>
              </a:rPr>
              <a:t>and</a:t>
            </a:r>
            <a:r>
              <a:rPr sz="2800" dirty="0">
                <a:latin typeface="Calibri"/>
                <a:cs typeface="Calibri"/>
              </a:rPr>
              <a:t> </a:t>
            </a:r>
            <a:r>
              <a:rPr sz="2800" spc="-5" dirty="0">
                <a:latin typeface="Calibri"/>
                <a:cs typeface="Calibri"/>
              </a:rPr>
              <a:t>OPS</a:t>
            </a:r>
            <a:r>
              <a:rPr sz="2800" spc="10" dirty="0">
                <a:latin typeface="Calibri"/>
                <a:cs typeface="Calibri"/>
              </a:rPr>
              <a:t> </a:t>
            </a:r>
            <a:r>
              <a:rPr sz="2800" spc="-5" dirty="0">
                <a:latin typeface="Calibri"/>
                <a:cs typeface="Calibri"/>
              </a:rPr>
              <a:t>(including</a:t>
            </a:r>
            <a:r>
              <a:rPr sz="2800" spc="10" dirty="0">
                <a:latin typeface="Calibri"/>
                <a:cs typeface="Calibri"/>
              </a:rPr>
              <a:t> </a:t>
            </a:r>
            <a:r>
              <a:rPr sz="2800" spc="-20" dirty="0">
                <a:latin typeface="Calibri"/>
                <a:cs typeface="Calibri"/>
              </a:rPr>
              <a:t>Graduate </a:t>
            </a:r>
            <a:r>
              <a:rPr sz="2800" spc="-15" dirty="0">
                <a:latin typeface="Calibri"/>
                <a:cs typeface="Calibri"/>
              </a:rPr>
              <a:t> </a:t>
            </a:r>
            <a:r>
              <a:rPr sz="2800" spc="-10" dirty="0">
                <a:latin typeface="Calibri"/>
                <a:cs typeface="Calibri"/>
              </a:rPr>
              <a:t>Assistants,</a:t>
            </a:r>
            <a:r>
              <a:rPr sz="2800" spc="10" dirty="0">
                <a:latin typeface="Calibri"/>
                <a:cs typeface="Calibri"/>
              </a:rPr>
              <a:t> </a:t>
            </a:r>
            <a:r>
              <a:rPr sz="2800" spc="-20" dirty="0">
                <a:latin typeface="Calibri"/>
                <a:cs typeface="Calibri"/>
              </a:rPr>
              <a:t>Post-Doctoral</a:t>
            </a:r>
            <a:r>
              <a:rPr sz="2800" spc="10" dirty="0">
                <a:latin typeface="Calibri"/>
                <a:cs typeface="Calibri"/>
              </a:rPr>
              <a:t> </a:t>
            </a:r>
            <a:r>
              <a:rPr sz="2800" spc="-5" dirty="0">
                <a:latin typeface="Calibri"/>
                <a:cs typeface="Calibri"/>
              </a:rPr>
              <a:t>Students,</a:t>
            </a:r>
            <a:r>
              <a:rPr sz="2800" spc="10" dirty="0">
                <a:latin typeface="Calibri"/>
                <a:cs typeface="Calibri"/>
              </a:rPr>
              <a:t> </a:t>
            </a:r>
            <a:r>
              <a:rPr sz="2800" spc="-5" dirty="0">
                <a:latin typeface="Calibri"/>
                <a:cs typeface="Calibri"/>
              </a:rPr>
              <a:t>and</a:t>
            </a:r>
            <a:r>
              <a:rPr sz="2800" spc="5" dirty="0">
                <a:latin typeface="Calibri"/>
                <a:cs typeface="Calibri"/>
              </a:rPr>
              <a:t> </a:t>
            </a:r>
            <a:r>
              <a:rPr sz="2800" b="1" spc="-20" dirty="0">
                <a:solidFill>
                  <a:srgbClr val="FF0000"/>
                </a:solidFill>
                <a:latin typeface="Calibri"/>
                <a:cs typeface="Calibri"/>
              </a:rPr>
              <a:t>Federal</a:t>
            </a:r>
            <a:r>
              <a:rPr sz="2800" b="1" spc="10" dirty="0">
                <a:solidFill>
                  <a:srgbClr val="FF0000"/>
                </a:solidFill>
                <a:latin typeface="Calibri"/>
                <a:cs typeface="Calibri"/>
              </a:rPr>
              <a:t> </a:t>
            </a:r>
            <a:r>
              <a:rPr sz="2800" b="1" spc="-30" dirty="0">
                <a:solidFill>
                  <a:srgbClr val="FF0000"/>
                </a:solidFill>
                <a:latin typeface="Calibri"/>
                <a:cs typeface="Calibri"/>
              </a:rPr>
              <a:t>Work</a:t>
            </a:r>
            <a:r>
              <a:rPr sz="2800" b="1" spc="5" dirty="0">
                <a:solidFill>
                  <a:srgbClr val="FF0000"/>
                </a:solidFill>
                <a:latin typeface="Calibri"/>
                <a:cs typeface="Calibri"/>
              </a:rPr>
              <a:t> </a:t>
            </a:r>
            <a:r>
              <a:rPr sz="2800" b="1" dirty="0">
                <a:solidFill>
                  <a:srgbClr val="FF0000"/>
                </a:solidFill>
                <a:latin typeface="Calibri"/>
                <a:cs typeface="Calibri"/>
              </a:rPr>
              <a:t>Study</a:t>
            </a:r>
            <a:r>
              <a:rPr sz="2800" dirty="0">
                <a:latin typeface="Calibri"/>
                <a:cs typeface="Calibri"/>
              </a:rPr>
              <a:t>) </a:t>
            </a:r>
            <a:r>
              <a:rPr sz="2800" spc="5" dirty="0">
                <a:latin typeface="Calibri"/>
                <a:cs typeface="Calibri"/>
              </a:rPr>
              <a:t> </a:t>
            </a:r>
            <a:r>
              <a:rPr sz="2800" spc="-10" dirty="0">
                <a:latin typeface="Calibri"/>
                <a:cs typeface="Calibri"/>
              </a:rPr>
              <a:t>employees</a:t>
            </a:r>
            <a:r>
              <a:rPr sz="2800" spc="-5" dirty="0">
                <a:latin typeface="Calibri"/>
                <a:cs typeface="Calibri"/>
              </a:rPr>
              <a:t> </a:t>
            </a:r>
            <a:r>
              <a:rPr sz="2800" spc="-10" dirty="0">
                <a:latin typeface="Calibri"/>
                <a:cs typeface="Calibri"/>
              </a:rPr>
              <a:t>must</a:t>
            </a:r>
            <a:r>
              <a:rPr sz="2800" spc="10" dirty="0">
                <a:latin typeface="Calibri"/>
                <a:cs typeface="Calibri"/>
              </a:rPr>
              <a:t> </a:t>
            </a:r>
            <a:r>
              <a:rPr sz="2800" spc="-15" dirty="0">
                <a:latin typeface="Calibri"/>
                <a:cs typeface="Calibri"/>
              </a:rPr>
              <a:t>inform</a:t>
            </a:r>
            <a:r>
              <a:rPr sz="2800" spc="-10" dirty="0">
                <a:latin typeface="Calibri"/>
                <a:cs typeface="Calibri"/>
              </a:rPr>
              <a:t> </a:t>
            </a:r>
            <a:r>
              <a:rPr sz="2800" spc="-5" dirty="0">
                <a:latin typeface="Calibri"/>
                <a:cs typeface="Calibri"/>
              </a:rPr>
              <a:t>their</a:t>
            </a:r>
            <a:r>
              <a:rPr sz="2800" dirty="0">
                <a:latin typeface="Calibri"/>
                <a:cs typeface="Calibri"/>
              </a:rPr>
              <a:t> supervisor</a:t>
            </a:r>
            <a:r>
              <a:rPr sz="2800" spc="-15" dirty="0">
                <a:latin typeface="Calibri"/>
                <a:cs typeface="Calibri"/>
              </a:rPr>
              <a:t> </a:t>
            </a:r>
            <a:r>
              <a:rPr sz="2800" b="1" dirty="0">
                <a:solidFill>
                  <a:srgbClr val="FF0000"/>
                </a:solidFill>
                <a:latin typeface="Calibri"/>
                <a:cs typeface="Calibri"/>
              </a:rPr>
              <a:t>within</a:t>
            </a:r>
            <a:r>
              <a:rPr sz="2800" b="1" spc="-10" dirty="0">
                <a:solidFill>
                  <a:srgbClr val="FF0000"/>
                </a:solidFill>
                <a:latin typeface="Calibri"/>
                <a:cs typeface="Calibri"/>
              </a:rPr>
              <a:t> two</a:t>
            </a:r>
            <a:r>
              <a:rPr sz="2800" b="1" spc="5" dirty="0">
                <a:solidFill>
                  <a:srgbClr val="FF0000"/>
                </a:solidFill>
                <a:latin typeface="Calibri"/>
                <a:cs typeface="Calibri"/>
              </a:rPr>
              <a:t> </a:t>
            </a:r>
            <a:r>
              <a:rPr sz="2800" b="1" spc="-5" dirty="0">
                <a:solidFill>
                  <a:srgbClr val="FF0000"/>
                </a:solidFill>
                <a:latin typeface="Calibri"/>
                <a:cs typeface="Calibri"/>
              </a:rPr>
              <a:t>(2)</a:t>
            </a:r>
            <a:r>
              <a:rPr sz="2800" b="1" spc="15" dirty="0">
                <a:solidFill>
                  <a:srgbClr val="FF0000"/>
                </a:solidFill>
                <a:latin typeface="Calibri"/>
                <a:cs typeface="Calibri"/>
              </a:rPr>
              <a:t> </a:t>
            </a:r>
            <a:r>
              <a:rPr sz="2800" b="1" spc="-5" dirty="0">
                <a:solidFill>
                  <a:srgbClr val="FF0000"/>
                </a:solidFill>
                <a:latin typeface="Calibri"/>
                <a:cs typeface="Calibri"/>
              </a:rPr>
              <a:t>business</a:t>
            </a:r>
            <a:r>
              <a:rPr sz="2800" b="1" spc="-20" dirty="0">
                <a:solidFill>
                  <a:srgbClr val="FF0000"/>
                </a:solidFill>
                <a:latin typeface="Calibri"/>
                <a:cs typeface="Calibri"/>
              </a:rPr>
              <a:t> days </a:t>
            </a:r>
            <a:r>
              <a:rPr sz="2800" b="1" spc="-620" dirty="0">
                <a:solidFill>
                  <a:srgbClr val="FF0000"/>
                </a:solidFill>
                <a:latin typeface="Calibri"/>
                <a:cs typeface="Calibri"/>
              </a:rPr>
              <a:t> </a:t>
            </a:r>
            <a:r>
              <a:rPr sz="2800" spc="-5" dirty="0">
                <a:latin typeface="Calibri"/>
                <a:cs typeface="Calibri"/>
              </a:rPr>
              <a:t>if</a:t>
            </a:r>
            <a:r>
              <a:rPr sz="2800" spc="-10" dirty="0">
                <a:latin typeface="Calibri"/>
                <a:cs typeface="Calibri"/>
              </a:rPr>
              <a:t> </a:t>
            </a:r>
            <a:r>
              <a:rPr sz="2800" spc="-15" dirty="0">
                <a:latin typeface="Calibri"/>
                <a:cs typeface="Calibri"/>
              </a:rPr>
              <a:t>arrested</a:t>
            </a:r>
            <a:r>
              <a:rPr sz="2800" spc="-5" dirty="0">
                <a:latin typeface="Calibri"/>
                <a:cs typeface="Calibri"/>
              </a:rPr>
              <a:t> </a:t>
            </a:r>
            <a:r>
              <a:rPr sz="2800" spc="-25" dirty="0">
                <a:latin typeface="Calibri"/>
                <a:cs typeface="Calibri"/>
              </a:rPr>
              <a:t>for</a:t>
            </a:r>
            <a:r>
              <a:rPr sz="2800" spc="-5" dirty="0">
                <a:latin typeface="Calibri"/>
                <a:cs typeface="Calibri"/>
              </a:rPr>
              <a:t> </a:t>
            </a:r>
            <a:r>
              <a:rPr sz="2800" spc="-20" dirty="0">
                <a:latin typeface="Calibri"/>
                <a:cs typeface="Calibri"/>
              </a:rPr>
              <a:t>any</a:t>
            </a:r>
            <a:r>
              <a:rPr sz="2800" dirty="0">
                <a:latin typeface="Calibri"/>
                <a:cs typeface="Calibri"/>
              </a:rPr>
              <a:t> </a:t>
            </a:r>
            <a:r>
              <a:rPr sz="2800" spc="-15" dirty="0">
                <a:latin typeface="Calibri"/>
                <a:cs typeface="Calibri"/>
              </a:rPr>
              <a:t>felonies</a:t>
            </a:r>
            <a:r>
              <a:rPr sz="2800" spc="-10" dirty="0">
                <a:latin typeface="Calibri"/>
                <a:cs typeface="Calibri"/>
              </a:rPr>
              <a:t> </a:t>
            </a:r>
            <a:r>
              <a:rPr sz="2800" spc="-5" dirty="0">
                <a:latin typeface="Calibri"/>
                <a:cs typeface="Calibri"/>
              </a:rPr>
              <a:t>or</a:t>
            </a:r>
            <a:r>
              <a:rPr sz="2800" spc="5" dirty="0">
                <a:latin typeface="Calibri"/>
                <a:cs typeface="Calibri"/>
              </a:rPr>
              <a:t> </a:t>
            </a:r>
            <a:r>
              <a:rPr sz="2800" spc="-20" dirty="0">
                <a:latin typeface="Calibri"/>
                <a:cs typeface="Calibri"/>
              </a:rPr>
              <a:t>first</a:t>
            </a:r>
            <a:r>
              <a:rPr sz="2800" spc="-10" dirty="0">
                <a:latin typeface="Calibri"/>
                <a:cs typeface="Calibri"/>
              </a:rPr>
              <a:t> degree</a:t>
            </a:r>
            <a:r>
              <a:rPr sz="2800" spc="-20" dirty="0">
                <a:latin typeface="Calibri"/>
                <a:cs typeface="Calibri"/>
              </a:rPr>
              <a:t> </a:t>
            </a:r>
            <a:r>
              <a:rPr sz="2800" spc="-10" dirty="0">
                <a:latin typeface="Calibri"/>
                <a:cs typeface="Calibri"/>
              </a:rPr>
              <a:t>misdemeanors</a:t>
            </a:r>
            <a:r>
              <a:rPr sz="2800" spc="-5" dirty="0">
                <a:latin typeface="Calibri"/>
                <a:cs typeface="Calibri"/>
              </a:rPr>
              <a:t> (or</a:t>
            </a:r>
            <a:r>
              <a:rPr sz="2800" spc="5" dirty="0">
                <a:latin typeface="Calibri"/>
                <a:cs typeface="Calibri"/>
              </a:rPr>
              <a:t> </a:t>
            </a:r>
            <a:r>
              <a:rPr sz="2800" spc="-5" dirty="0">
                <a:latin typeface="Calibri"/>
                <a:cs typeface="Calibri"/>
              </a:rPr>
              <a:t>the </a:t>
            </a:r>
            <a:r>
              <a:rPr sz="2800" dirty="0">
                <a:latin typeface="Calibri"/>
                <a:cs typeface="Calibri"/>
              </a:rPr>
              <a:t> </a:t>
            </a:r>
            <a:r>
              <a:rPr sz="2800" spc="-10" dirty="0">
                <a:latin typeface="Calibri"/>
                <a:cs typeface="Calibri"/>
              </a:rPr>
              <a:t>equivalent</a:t>
            </a:r>
            <a:r>
              <a:rPr sz="2800" spc="-15" dirty="0">
                <a:latin typeface="Calibri"/>
                <a:cs typeface="Calibri"/>
              </a:rPr>
              <a:t> </a:t>
            </a:r>
            <a:r>
              <a:rPr sz="2800" spc="-10" dirty="0">
                <a:latin typeface="Calibri"/>
                <a:cs typeface="Calibri"/>
              </a:rPr>
              <a:t>thereof </a:t>
            </a:r>
            <a:r>
              <a:rPr sz="2800" spc="-5" dirty="0">
                <a:latin typeface="Calibri"/>
                <a:cs typeface="Calibri"/>
              </a:rPr>
              <a:t>in</a:t>
            </a:r>
            <a:r>
              <a:rPr sz="2800" dirty="0">
                <a:latin typeface="Calibri"/>
                <a:cs typeface="Calibri"/>
              </a:rPr>
              <a:t> </a:t>
            </a:r>
            <a:r>
              <a:rPr sz="2800" spc="-5" dirty="0">
                <a:latin typeface="Calibri"/>
                <a:cs typeface="Calibri"/>
              </a:rPr>
              <a:t>another</a:t>
            </a:r>
            <a:r>
              <a:rPr sz="2800" dirty="0">
                <a:latin typeface="Calibri"/>
                <a:cs typeface="Calibri"/>
              </a:rPr>
              <a:t> </a:t>
            </a:r>
            <a:r>
              <a:rPr sz="2800" spc="-20" dirty="0">
                <a:latin typeface="Calibri"/>
                <a:cs typeface="Calibri"/>
              </a:rPr>
              <a:t>state).</a:t>
            </a:r>
            <a:r>
              <a:rPr sz="2800" spc="-5" dirty="0">
                <a:latin typeface="Calibri"/>
                <a:cs typeface="Calibri"/>
              </a:rPr>
              <a:t> The</a:t>
            </a:r>
            <a:r>
              <a:rPr sz="2800" spc="5" dirty="0">
                <a:latin typeface="Calibri"/>
                <a:cs typeface="Calibri"/>
              </a:rPr>
              <a:t> </a:t>
            </a:r>
            <a:r>
              <a:rPr sz="2800" spc="-10" dirty="0">
                <a:latin typeface="Calibri"/>
                <a:cs typeface="Calibri"/>
              </a:rPr>
              <a:t>employee must</a:t>
            </a:r>
            <a:r>
              <a:rPr sz="2800" spc="5" dirty="0">
                <a:latin typeface="Calibri"/>
                <a:cs typeface="Calibri"/>
              </a:rPr>
              <a:t> </a:t>
            </a:r>
            <a:r>
              <a:rPr sz="2800" spc="-5" dirty="0">
                <a:latin typeface="Calibri"/>
                <a:cs typeface="Calibri"/>
              </a:rPr>
              <a:t>also </a:t>
            </a:r>
            <a:r>
              <a:rPr sz="2800" dirty="0">
                <a:latin typeface="Calibri"/>
                <a:cs typeface="Calibri"/>
              </a:rPr>
              <a:t>notify </a:t>
            </a:r>
            <a:r>
              <a:rPr sz="2800" spc="5" dirty="0">
                <a:latin typeface="Calibri"/>
                <a:cs typeface="Calibri"/>
              </a:rPr>
              <a:t> </a:t>
            </a:r>
            <a:r>
              <a:rPr sz="2800" spc="-5" dirty="0">
                <a:latin typeface="Calibri"/>
                <a:cs typeface="Calibri"/>
              </a:rPr>
              <a:t>their </a:t>
            </a:r>
            <a:r>
              <a:rPr sz="2800" dirty="0">
                <a:latin typeface="Calibri"/>
                <a:cs typeface="Calibri"/>
              </a:rPr>
              <a:t>supervisor </a:t>
            </a:r>
            <a:r>
              <a:rPr sz="2800" spc="-5" dirty="0">
                <a:latin typeface="Calibri"/>
                <a:cs typeface="Calibri"/>
              </a:rPr>
              <a:t>of</a:t>
            </a:r>
            <a:r>
              <a:rPr sz="2800" dirty="0">
                <a:latin typeface="Calibri"/>
                <a:cs typeface="Calibri"/>
              </a:rPr>
              <a:t> </a:t>
            </a:r>
            <a:r>
              <a:rPr sz="2800" spc="-5" dirty="0">
                <a:latin typeface="Calibri"/>
                <a:cs typeface="Calibri"/>
              </a:rPr>
              <a:t>the</a:t>
            </a:r>
            <a:r>
              <a:rPr sz="2800" dirty="0">
                <a:latin typeface="Calibri"/>
                <a:cs typeface="Calibri"/>
              </a:rPr>
              <a:t> </a:t>
            </a:r>
            <a:r>
              <a:rPr sz="2800" spc="-5" dirty="0">
                <a:latin typeface="Calibri"/>
                <a:cs typeface="Calibri"/>
              </a:rPr>
              <a:t>final disposition</a:t>
            </a:r>
            <a:r>
              <a:rPr sz="2800" spc="5" dirty="0">
                <a:latin typeface="Calibri"/>
                <a:cs typeface="Calibri"/>
              </a:rPr>
              <a:t> </a:t>
            </a:r>
            <a:r>
              <a:rPr sz="2800" spc="-5" dirty="0">
                <a:latin typeface="Calibri"/>
                <a:cs typeface="Calibri"/>
              </a:rPr>
              <a:t>of their</a:t>
            </a:r>
            <a:r>
              <a:rPr sz="2800" dirty="0">
                <a:latin typeface="Calibri"/>
                <a:cs typeface="Calibri"/>
              </a:rPr>
              <a:t> </a:t>
            </a:r>
            <a:r>
              <a:rPr sz="2800" spc="-10" dirty="0">
                <a:latin typeface="Calibri"/>
                <a:cs typeface="Calibri"/>
              </a:rPr>
              <a:t>case</a:t>
            </a:r>
            <a:r>
              <a:rPr sz="2800" spc="5" dirty="0">
                <a:latin typeface="Calibri"/>
                <a:cs typeface="Calibri"/>
              </a:rPr>
              <a:t> </a:t>
            </a:r>
            <a:r>
              <a:rPr sz="2800" spc="-5" dirty="0">
                <a:latin typeface="Calibri"/>
                <a:cs typeface="Calibri"/>
              </a:rPr>
              <a:t>within</a:t>
            </a:r>
            <a:r>
              <a:rPr sz="2800" dirty="0">
                <a:latin typeface="Calibri"/>
                <a:cs typeface="Calibri"/>
              </a:rPr>
              <a:t> </a:t>
            </a:r>
            <a:r>
              <a:rPr sz="2800" spc="-10" dirty="0">
                <a:latin typeface="Calibri"/>
                <a:cs typeface="Calibri"/>
              </a:rPr>
              <a:t>two</a:t>
            </a:r>
            <a:r>
              <a:rPr sz="2800" spc="-5" dirty="0">
                <a:latin typeface="Calibri"/>
                <a:cs typeface="Calibri"/>
              </a:rPr>
              <a:t> </a:t>
            </a:r>
            <a:r>
              <a:rPr sz="2800" dirty="0">
                <a:latin typeface="Calibri"/>
                <a:cs typeface="Calibri"/>
              </a:rPr>
              <a:t>(2) </a:t>
            </a:r>
            <a:r>
              <a:rPr sz="2800" spc="5" dirty="0">
                <a:latin typeface="Calibri"/>
                <a:cs typeface="Calibri"/>
              </a:rPr>
              <a:t> </a:t>
            </a:r>
            <a:r>
              <a:rPr sz="2800" spc="-5" dirty="0">
                <a:latin typeface="Calibri"/>
                <a:cs typeface="Calibri"/>
              </a:rPr>
              <a:t>business</a:t>
            </a:r>
            <a:r>
              <a:rPr sz="2800" spc="10" dirty="0">
                <a:latin typeface="Calibri"/>
                <a:cs typeface="Calibri"/>
              </a:rPr>
              <a:t> </a:t>
            </a:r>
            <a:r>
              <a:rPr sz="2800" spc="-20" dirty="0">
                <a:latin typeface="Calibri"/>
                <a:cs typeface="Calibri"/>
              </a:rPr>
              <a:t>days.</a:t>
            </a:r>
            <a:r>
              <a:rPr sz="2800" spc="5" dirty="0">
                <a:latin typeface="Calibri"/>
                <a:cs typeface="Calibri"/>
              </a:rPr>
              <a:t> </a:t>
            </a:r>
            <a:r>
              <a:rPr sz="2800" dirty="0">
                <a:latin typeface="Calibri"/>
                <a:cs typeface="Calibri"/>
              </a:rPr>
              <a:t>In </a:t>
            </a:r>
            <a:r>
              <a:rPr sz="2800" spc="-5" dirty="0">
                <a:latin typeface="Calibri"/>
                <a:cs typeface="Calibri"/>
              </a:rPr>
              <a:t>both</a:t>
            </a:r>
            <a:r>
              <a:rPr sz="2800" spc="5" dirty="0">
                <a:latin typeface="Calibri"/>
                <a:cs typeface="Calibri"/>
              </a:rPr>
              <a:t> </a:t>
            </a:r>
            <a:r>
              <a:rPr sz="2800" spc="-10" dirty="0">
                <a:latin typeface="Calibri"/>
                <a:cs typeface="Calibri"/>
              </a:rPr>
              <a:t>circumstances,</a:t>
            </a:r>
            <a:r>
              <a:rPr sz="2800" spc="15" dirty="0">
                <a:latin typeface="Calibri"/>
                <a:cs typeface="Calibri"/>
              </a:rPr>
              <a:t> </a:t>
            </a:r>
            <a:r>
              <a:rPr sz="2800" b="1" dirty="0">
                <a:latin typeface="Calibri"/>
                <a:cs typeface="Calibri"/>
              </a:rPr>
              <a:t>the supervisor</a:t>
            </a:r>
            <a:r>
              <a:rPr sz="2800" b="1" spc="-15" dirty="0">
                <a:latin typeface="Calibri"/>
                <a:cs typeface="Calibri"/>
              </a:rPr>
              <a:t> </a:t>
            </a:r>
            <a:r>
              <a:rPr sz="2800" b="1" spc="-10" dirty="0">
                <a:latin typeface="Calibri"/>
                <a:cs typeface="Calibri"/>
              </a:rPr>
              <a:t>must </a:t>
            </a:r>
            <a:r>
              <a:rPr sz="2800" b="1" spc="-5" dirty="0">
                <a:latin typeface="Calibri"/>
                <a:cs typeface="Calibri"/>
              </a:rPr>
              <a:t> </a:t>
            </a:r>
            <a:r>
              <a:rPr sz="2800" b="1" spc="-10" dirty="0">
                <a:latin typeface="Calibri"/>
                <a:cs typeface="Calibri"/>
              </a:rPr>
              <a:t>immediately </a:t>
            </a:r>
            <a:r>
              <a:rPr sz="2800" b="1" spc="-5" dirty="0">
                <a:latin typeface="Calibri"/>
                <a:cs typeface="Calibri"/>
              </a:rPr>
              <a:t>consult with </a:t>
            </a:r>
            <a:r>
              <a:rPr sz="2800" b="1" spc="-10" dirty="0">
                <a:latin typeface="Calibri"/>
                <a:cs typeface="Calibri"/>
              </a:rPr>
              <a:t>Employee </a:t>
            </a:r>
            <a:r>
              <a:rPr sz="2800" b="1" dirty="0">
                <a:latin typeface="Calibri"/>
                <a:cs typeface="Calibri"/>
              </a:rPr>
              <a:t>&amp; </a:t>
            </a:r>
            <a:r>
              <a:rPr sz="2800" b="1" spc="-5" dirty="0">
                <a:latin typeface="Calibri"/>
                <a:cs typeface="Calibri"/>
              </a:rPr>
              <a:t>Labor </a:t>
            </a:r>
            <a:r>
              <a:rPr sz="2800" b="1" spc="-10" dirty="0">
                <a:latin typeface="Calibri"/>
                <a:cs typeface="Calibri"/>
              </a:rPr>
              <a:t>Relations </a:t>
            </a:r>
            <a:r>
              <a:rPr sz="2800" b="1" dirty="0">
                <a:latin typeface="Calibri"/>
                <a:cs typeface="Calibri"/>
              </a:rPr>
              <a:t>in the Office </a:t>
            </a:r>
            <a:r>
              <a:rPr sz="2800" b="1" spc="5" dirty="0">
                <a:latin typeface="Calibri"/>
                <a:cs typeface="Calibri"/>
              </a:rPr>
              <a:t> </a:t>
            </a:r>
            <a:r>
              <a:rPr sz="2800" b="1" spc="-5" dirty="0">
                <a:latin typeface="Calibri"/>
                <a:cs typeface="Calibri"/>
              </a:rPr>
              <a:t>of</a:t>
            </a:r>
            <a:r>
              <a:rPr sz="2800" b="1" spc="-10" dirty="0">
                <a:latin typeface="Calibri"/>
                <a:cs typeface="Calibri"/>
              </a:rPr>
              <a:t> </a:t>
            </a:r>
            <a:r>
              <a:rPr sz="2800" b="1" dirty="0">
                <a:latin typeface="Calibri"/>
                <a:cs typeface="Calibri"/>
              </a:rPr>
              <a:t>Human</a:t>
            </a:r>
            <a:r>
              <a:rPr sz="2800" b="1" spc="-5" dirty="0">
                <a:latin typeface="Calibri"/>
                <a:cs typeface="Calibri"/>
              </a:rPr>
              <a:t> </a:t>
            </a:r>
            <a:r>
              <a:rPr sz="2800" b="1" spc="-15" dirty="0">
                <a:latin typeface="Calibri"/>
                <a:cs typeface="Calibri"/>
              </a:rPr>
              <a:t>Resources</a:t>
            </a:r>
            <a:r>
              <a:rPr sz="2800" b="1" spc="-5" dirty="0">
                <a:latin typeface="Calibri"/>
                <a:cs typeface="Calibri"/>
              </a:rPr>
              <a:t> </a:t>
            </a:r>
            <a:r>
              <a:rPr sz="2800" b="1" spc="-15" dirty="0">
                <a:latin typeface="Calibri"/>
                <a:cs typeface="Calibri"/>
              </a:rPr>
              <a:t>to</a:t>
            </a:r>
            <a:r>
              <a:rPr sz="2800" b="1" dirty="0">
                <a:latin typeface="Calibri"/>
                <a:cs typeface="Calibri"/>
              </a:rPr>
              <a:t> </a:t>
            </a:r>
            <a:r>
              <a:rPr sz="2800" b="1" spc="-10" dirty="0">
                <a:latin typeface="Calibri"/>
                <a:cs typeface="Calibri"/>
              </a:rPr>
              <a:t>determine</a:t>
            </a:r>
            <a:r>
              <a:rPr sz="2800" b="1" dirty="0">
                <a:latin typeface="Calibri"/>
                <a:cs typeface="Calibri"/>
              </a:rPr>
              <a:t> if the </a:t>
            </a:r>
            <a:r>
              <a:rPr sz="2800" b="1" spc="-10" dirty="0">
                <a:latin typeface="Calibri"/>
                <a:cs typeface="Calibri"/>
              </a:rPr>
              <a:t>offense </a:t>
            </a:r>
            <a:r>
              <a:rPr sz="2800" b="1" dirty="0">
                <a:latin typeface="Calibri"/>
                <a:cs typeface="Calibri"/>
              </a:rPr>
              <a:t>is</a:t>
            </a:r>
            <a:r>
              <a:rPr sz="2800" b="1" spc="-5" dirty="0">
                <a:latin typeface="Calibri"/>
                <a:cs typeface="Calibri"/>
              </a:rPr>
              <a:t> job</a:t>
            </a:r>
            <a:r>
              <a:rPr sz="2800" b="1" spc="-10" dirty="0">
                <a:latin typeface="Calibri"/>
                <a:cs typeface="Calibri"/>
              </a:rPr>
              <a:t> </a:t>
            </a:r>
            <a:r>
              <a:rPr sz="2800" b="1" spc="-15" dirty="0">
                <a:latin typeface="Calibri"/>
                <a:cs typeface="Calibri"/>
              </a:rPr>
              <a:t>related</a:t>
            </a:r>
            <a:r>
              <a:rPr sz="2800" b="1" spc="10" dirty="0">
                <a:latin typeface="Calibri"/>
                <a:cs typeface="Calibri"/>
              </a:rPr>
              <a:t> </a:t>
            </a:r>
            <a:r>
              <a:rPr sz="2800" b="1" dirty="0">
                <a:latin typeface="Calibri"/>
                <a:cs typeface="Calibri"/>
              </a:rPr>
              <a:t>and </a:t>
            </a:r>
            <a:r>
              <a:rPr sz="2800" b="1" spc="5" dirty="0">
                <a:latin typeface="Calibri"/>
                <a:cs typeface="Calibri"/>
              </a:rPr>
              <a:t> </a:t>
            </a:r>
            <a:r>
              <a:rPr sz="2800" b="1" spc="-20" dirty="0">
                <a:latin typeface="Calibri"/>
                <a:cs typeface="Calibri"/>
              </a:rPr>
              <a:t>for</a:t>
            </a:r>
            <a:r>
              <a:rPr sz="2800" b="1" spc="-5" dirty="0">
                <a:latin typeface="Calibri"/>
                <a:cs typeface="Calibri"/>
              </a:rPr>
              <a:t> additional</a:t>
            </a:r>
            <a:r>
              <a:rPr sz="2800" b="1" spc="-15" dirty="0">
                <a:latin typeface="Calibri"/>
                <a:cs typeface="Calibri"/>
              </a:rPr>
              <a:t> </a:t>
            </a:r>
            <a:r>
              <a:rPr sz="2800" b="1" spc="-5" dirty="0">
                <a:latin typeface="Calibri"/>
                <a:cs typeface="Calibri"/>
              </a:rPr>
              <a:t>guidance.</a:t>
            </a:r>
            <a:endParaRPr sz="2800">
              <a:latin typeface="Calibri"/>
              <a:cs typeface="Calibri"/>
            </a:endParaRPr>
          </a:p>
        </p:txBody>
      </p:sp>
      <p:pic>
        <p:nvPicPr>
          <p:cNvPr id="5" name="Audio 4">
            <a:hlinkClick r:id="" action="ppaction://media"/>
            <a:extLst>
              <a:ext uri="{FF2B5EF4-FFF2-40B4-BE49-F238E27FC236}">
                <a16:creationId xmlns:a16="http://schemas.microsoft.com/office/drawing/2014/main" id="{31A883CA-C549-4CE7-8E93-AB91C1CDD9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456"/>
    </mc:Choice>
    <mc:Fallback xmlns="">
      <p:transition spd="slow" advTm="5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14300">
              <a:lnSpc>
                <a:spcPts val="1240"/>
              </a:lnSpc>
            </a:pPr>
            <a:fld id="{81D60167-4931-47E6-BA6A-407CBD079E47}" type="slidenum">
              <a:rPr dirty="0"/>
              <a:t>7</a:t>
            </a:fld>
            <a:endParaRPr dirty="0"/>
          </a:p>
        </p:txBody>
      </p:sp>
      <p:sp>
        <p:nvSpPr>
          <p:cNvPr id="2" name="object 2"/>
          <p:cNvSpPr txBox="1">
            <a:spLocks noGrp="1"/>
          </p:cNvSpPr>
          <p:nvPr>
            <p:ph type="title"/>
          </p:nvPr>
        </p:nvSpPr>
        <p:spPr>
          <a:xfrm>
            <a:off x="916939" y="647160"/>
            <a:ext cx="6804025" cy="635635"/>
          </a:xfrm>
          <a:prstGeom prst="rect">
            <a:avLst/>
          </a:prstGeom>
        </p:spPr>
        <p:txBody>
          <a:bodyPr vert="horz" wrap="square" lIns="0" tIns="12700" rIns="0" bIns="0" rtlCol="0">
            <a:spAutoFit/>
          </a:bodyPr>
          <a:lstStyle/>
          <a:p>
            <a:pPr marL="12700">
              <a:lnSpc>
                <a:spcPct val="100000"/>
              </a:lnSpc>
              <a:spcBef>
                <a:spcPts val="100"/>
              </a:spcBef>
            </a:pPr>
            <a:r>
              <a:rPr b="0" spc="-40" dirty="0">
                <a:latin typeface="Calibri Light"/>
                <a:cs typeface="Calibri Light"/>
              </a:rPr>
              <a:t>FWS</a:t>
            </a:r>
            <a:r>
              <a:rPr b="0" spc="-75" dirty="0">
                <a:latin typeface="Calibri Light"/>
                <a:cs typeface="Calibri Light"/>
              </a:rPr>
              <a:t> </a:t>
            </a:r>
            <a:r>
              <a:rPr b="0" spc="-45" dirty="0">
                <a:latin typeface="Calibri Light"/>
                <a:cs typeface="Calibri Light"/>
              </a:rPr>
              <a:t>Process</a:t>
            </a:r>
            <a:r>
              <a:rPr b="0" spc="-65" dirty="0">
                <a:latin typeface="Calibri Light"/>
                <a:cs typeface="Calibri Light"/>
              </a:rPr>
              <a:t> </a:t>
            </a:r>
            <a:r>
              <a:rPr b="0" spc="-30" dirty="0">
                <a:latin typeface="Calibri Light"/>
                <a:cs typeface="Calibri Light"/>
              </a:rPr>
              <a:t>Timeline</a:t>
            </a:r>
            <a:r>
              <a:rPr b="0" spc="-95" dirty="0">
                <a:latin typeface="Calibri Light"/>
                <a:cs typeface="Calibri Light"/>
              </a:rPr>
              <a:t> </a:t>
            </a:r>
            <a:r>
              <a:rPr b="0" spc="-45" dirty="0">
                <a:latin typeface="Calibri Light"/>
                <a:cs typeface="Calibri Light"/>
              </a:rPr>
              <a:t>(continued)</a:t>
            </a:r>
          </a:p>
        </p:txBody>
      </p:sp>
      <p:sp>
        <p:nvSpPr>
          <p:cNvPr id="3" name="object 3"/>
          <p:cNvSpPr txBox="1"/>
          <p:nvPr/>
        </p:nvSpPr>
        <p:spPr>
          <a:xfrm>
            <a:off x="916939" y="1456371"/>
            <a:ext cx="10208895" cy="3221990"/>
          </a:xfrm>
          <a:prstGeom prst="rect">
            <a:avLst/>
          </a:prstGeom>
        </p:spPr>
        <p:txBody>
          <a:bodyPr vert="horz" wrap="square" lIns="0" tIns="97155" rIns="0" bIns="0" rtlCol="0">
            <a:spAutoFit/>
          </a:bodyPr>
          <a:lstStyle/>
          <a:p>
            <a:pPr marL="241300" indent="-228600">
              <a:lnSpc>
                <a:spcPct val="100000"/>
              </a:lnSpc>
              <a:spcBef>
                <a:spcPts val="765"/>
              </a:spcBef>
              <a:buFont typeface="Arial"/>
              <a:buChar char="•"/>
              <a:tabLst>
                <a:tab pos="241300" algn="l"/>
              </a:tabLst>
            </a:pPr>
            <a:r>
              <a:rPr sz="2800" spc="-10" dirty="0">
                <a:latin typeface="Calibri"/>
                <a:cs typeface="Calibri"/>
              </a:rPr>
              <a:t>Students</a:t>
            </a:r>
            <a:r>
              <a:rPr sz="2800" spc="15" dirty="0">
                <a:latin typeface="Calibri"/>
                <a:cs typeface="Calibri"/>
              </a:rPr>
              <a:t> </a:t>
            </a:r>
            <a:r>
              <a:rPr sz="2800" spc="-5" dirty="0">
                <a:latin typeface="Calibri"/>
                <a:cs typeface="Calibri"/>
              </a:rPr>
              <a:t>Apply</a:t>
            </a:r>
            <a:r>
              <a:rPr sz="2800" spc="10" dirty="0">
                <a:latin typeface="Calibri"/>
                <a:cs typeface="Calibri"/>
              </a:rPr>
              <a:t> </a:t>
            </a:r>
            <a:r>
              <a:rPr sz="2800" spc="-25" dirty="0">
                <a:latin typeface="Calibri"/>
                <a:cs typeface="Calibri"/>
              </a:rPr>
              <a:t>for</a:t>
            </a:r>
            <a:r>
              <a:rPr sz="2800" spc="-5" dirty="0">
                <a:latin typeface="Calibri"/>
                <a:cs typeface="Calibri"/>
              </a:rPr>
              <a:t> Jobs:</a:t>
            </a:r>
            <a:r>
              <a:rPr sz="2800" dirty="0">
                <a:latin typeface="Calibri"/>
                <a:cs typeface="Calibri"/>
              </a:rPr>
              <a:t> </a:t>
            </a:r>
            <a:r>
              <a:rPr sz="2800" spc="-5" dirty="0">
                <a:latin typeface="Calibri"/>
                <a:cs typeface="Calibri"/>
              </a:rPr>
              <a:t>June</a:t>
            </a:r>
            <a:r>
              <a:rPr sz="2800" dirty="0">
                <a:latin typeface="Calibri"/>
                <a:cs typeface="Calibri"/>
              </a:rPr>
              <a:t> 202</a:t>
            </a:r>
            <a:r>
              <a:rPr lang="en-US" sz="2800" dirty="0">
                <a:latin typeface="Calibri"/>
                <a:cs typeface="Calibri"/>
              </a:rPr>
              <a:t>2</a:t>
            </a:r>
            <a:r>
              <a:rPr sz="2800" spc="20" dirty="0">
                <a:latin typeface="Calibri"/>
                <a:cs typeface="Calibri"/>
              </a:rPr>
              <a:t> </a:t>
            </a:r>
            <a:r>
              <a:rPr sz="2800" spc="-25" dirty="0">
                <a:latin typeface="Calibri"/>
                <a:cs typeface="Calibri"/>
              </a:rPr>
              <a:t>for</a:t>
            </a:r>
            <a:r>
              <a:rPr sz="2800" spc="-5" dirty="0">
                <a:latin typeface="Calibri"/>
                <a:cs typeface="Calibri"/>
              </a:rPr>
              <a:t> </a:t>
            </a:r>
            <a:r>
              <a:rPr sz="2800" spc="-20" dirty="0">
                <a:latin typeface="Calibri"/>
                <a:cs typeface="Calibri"/>
              </a:rPr>
              <a:t>fall </a:t>
            </a:r>
            <a:r>
              <a:rPr sz="2800" spc="-10" dirty="0">
                <a:latin typeface="Calibri"/>
                <a:cs typeface="Calibri"/>
              </a:rPr>
              <a:t>semester</a:t>
            </a:r>
            <a:endParaRPr sz="2800" dirty="0">
              <a:latin typeface="Calibri"/>
              <a:cs typeface="Calibri"/>
            </a:endParaRPr>
          </a:p>
          <a:p>
            <a:pPr marL="241300" marR="760095" indent="-228600">
              <a:lnSpc>
                <a:spcPts val="3020"/>
              </a:lnSpc>
              <a:spcBef>
                <a:spcPts val="1050"/>
              </a:spcBef>
              <a:buFont typeface="Arial"/>
              <a:buChar char="•"/>
              <a:tabLst>
                <a:tab pos="241300" algn="l"/>
              </a:tabLst>
            </a:pPr>
            <a:r>
              <a:rPr sz="2800" spc="-5" dirty="0">
                <a:latin typeface="Calibri"/>
                <a:cs typeface="Calibri"/>
              </a:rPr>
              <a:t>Department</a:t>
            </a:r>
            <a:r>
              <a:rPr sz="2800" spc="-10" dirty="0">
                <a:latin typeface="Calibri"/>
                <a:cs typeface="Calibri"/>
              </a:rPr>
              <a:t> </a:t>
            </a:r>
            <a:r>
              <a:rPr sz="2800" spc="-15" dirty="0">
                <a:latin typeface="Calibri"/>
                <a:cs typeface="Calibri"/>
              </a:rPr>
              <a:t>reviews </a:t>
            </a:r>
            <a:r>
              <a:rPr sz="2800" spc="-10" dirty="0">
                <a:latin typeface="Calibri"/>
                <a:cs typeface="Calibri"/>
              </a:rPr>
              <a:t>applications,</a:t>
            </a:r>
            <a:r>
              <a:rPr sz="2800" dirty="0">
                <a:latin typeface="Calibri"/>
                <a:cs typeface="Calibri"/>
              </a:rPr>
              <a:t> </a:t>
            </a:r>
            <a:r>
              <a:rPr sz="2800" spc="-10" dirty="0">
                <a:latin typeface="Calibri"/>
                <a:cs typeface="Calibri"/>
              </a:rPr>
              <a:t>interviews, </a:t>
            </a:r>
            <a:r>
              <a:rPr sz="2800" spc="-5" dirty="0">
                <a:latin typeface="Calibri"/>
                <a:cs typeface="Calibri"/>
              </a:rPr>
              <a:t>and</a:t>
            </a:r>
            <a:r>
              <a:rPr sz="2800" spc="5" dirty="0">
                <a:latin typeface="Calibri"/>
                <a:cs typeface="Calibri"/>
              </a:rPr>
              <a:t> </a:t>
            </a:r>
            <a:r>
              <a:rPr sz="2800" spc="-10" dirty="0">
                <a:latin typeface="Calibri"/>
                <a:cs typeface="Calibri"/>
              </a:rPr>
              <a:t>hires</a:t>
            </a:r>
            <a:r>
              <a:rPr sz="2800" dirty="0">
                <a:latin typeface="Calibri"/>
                <a:cs typeface="Calibri"/>
              </a:rPr>
              <a:t> </a:t>
            </a:r>
            <a:r>
              <a:rPr sz="2800" spc="-10" dirty="0">
                <a:latin typeface="Calibri"/>
                <a:cs typeface="Calibri"/>
              </a:rPr>
              <a:t>student: </a:t>
            </a:r>
            <a:r>
              <a:rPr sz="2800" spc="-615" dirty="0">
                <a:latin typeface="Calibri"/>
                <a:cs typeface="Calibri"/>
              </a:rPr>
              <a:t> </a:t>
            </a:r>
            <a:r>
              <a:rPr sz="2800" spc="-10" dirty="0">
                <a:latin typeface="Calibri"/>
                <a:cs typeface="Calibri"/>
              </a:rPr>
              <a:t>Starting </a:t>
            </a:r>
            <a:r>
              <a:rPr sz="2800" spc="-5" dirty="0">
                <a:latin typeface="Calibri"/>
                <a:cs typeface="Calibri"/>
              </a:rPr>
              <a:t>in</a:t>
            </a:r>
            <a:r>
              <a:rPr sz="2800" spc="5" dirty="0">
                <a:latin typeface="Calibri"/>
                <a:cs typeface="Calibri"/>
              </a:rPr>
              <a:t> </a:t>
            </a:r>
            <a:r>
              <a:rPr sz="2800" spc="-5" dirty="0">
                <a:latin typeface="Calibri"/>
                <a:cs typeface="Calibri"/>
              </a:rPr>
              <a:t>June</a:t>
            </a:r>
            <a:r>
              <a:rPr sz="2800" spc="5" dirty="0">
                <a:latin typeface="Calibri"/>
                <a:cs typeface="Calibri"/>
              </a:rPr>
              <a:t> </a:t>
            </a:r>
            <a:r>
              <a:rPr sz="2800" dirty="0">
                <a:latin typeface="Calibri"/>
                <a:cs typeface="Calibri"/>
              </a:rPr>
              <a:t>202</a:t>
            </a:r>
            <a:r>
              <a:rPr lang="en-US" sz="2800" dirty="0">
                <a:latin typeface="Calibri"/>
                <a:cs typeface="Calibri"/>
              </a:rPr>
              <a:t>2</a:t>
            </a:r>
            <a:r>
              <a:rPr sz="2800" spc="25" dirty="0">
                <a:latin typeface="Calibri"/>
                <a:cs typeface="Calibri"/>
              </a:rPr>
              <a:t> </a:t>
            </a:r>
            <a:r>
              <a:rPr sz="2800" spc="-5" dirty="0">
                <a:latin typeface="Calibri"/>
                <a:cs typeface="Calibri"/>
              </a:rPr>
              <a:t>and</a:t>
            </a:r>
            <a:r>
              <a:rPr sz="2800" dirty="0">
                <a:latin typeface="Calibri"/>
                <a:cs typeface="Calibri"/>
              </a:rPr>
              <a:t> </a:t>
            </a:r>
            <a:r>
              <a:rPr sz="2800" spc="-10" dirty="0">
                <a:latin typeface="Calibri"/>
                <a:cs typeface="Calibri"/>
              </a:rPr>
              <a:t>continuing</a:t>
            </a:r>
            <a:r>
              <a:rPr sz="2800" spc="20" dirty="0">
                <a:latin typeface="Calibri"/>
                <a:cs typeface="Calibri"/>
              </a:rPr>
              <a:t> </a:t>
            </a:r>
            <a:r>
              <a:rPr sz="2800" spc="-10" dirty="0">
                <a:latin typeface="Calibri"/>
                <a:cs typeface="Calibri"/>
              </a:rPr>
              <a:t>through</a:t>
            </a:r>
            <a:r>
              <a:rPr sz="2800" spc="15" dirty="0">
                <a:latin typeface="Calibri"/>
                <a:cs typeface="Calibri"/>
              </a:rPr>
              <a:t> </a:t>
            </a:r>
            <a:r>
              <a:rPr sz="2800" spc="-5" dirty="0">
                <a:latin typeface="Calibri"/>
                <a:cs typeface="Calibri"/>
              </a:rPr>
              <a:t>the</a:t>
            </a:r>
            <a:r>
              <a:rPr sz="2800" spc="5" dirty="0">
                <a:latin typeface="Calibri"/>
                <a:cs typeface="Calibri"/>
              </a:rPr>
              <a:t> </a:t>
            </a:r>
            <a:r>
              <a:rPr sz="2800" spc="-15" dirty="0">
                <a:latin typeface="Calibri"/>
                <a:cs typeface="Calibri"/>
              </a:rPr>
              <a:t>fall</a:t>
            </a:r>
            <a:r>
              <a:rPr sz="2800" dirty="0">
                <a:latin typeface="Calibri"/>
                <a:cs typeface="Calibri"/>
              </a:rPr>
              <a:t> </a:t>
            </a:r>
            <a:r>
              <a:rPr sz="2800" spc="-15" dirty="0">
                <a:latin typeface="Calibri"/>
                <a:cs typeface="Calibri"/>
              </a:rPr>
              <a:t>semester</a:t>
            </a:r>
            <a:endParaRPr sz="2800" dirty="0">
              <a:latin typeface="Calibri"/>
              <a:cs typeface="Calibri"/>
            </a:endParaRPr>
          </a:p>
          <a:p>
            <a:pPr marL="241300" marR="5080" indent="-228600">
              <a:lnSpc>
                <a:spcPts val="3020"/>
              </a:lnSpc>
              <a:spcBef>
                <a:spcPts val="1005"/>
              </a:spcBef>
              <a:buFont typeface="Arial"/>
              <a:buChar char="•"/>
              <a:tabLst>
                <a:tab pos="241300" algn="l"/>
              </a:tabLst>
            </a:pPr>
            <a:r>
              <a:rPr sz="2800" spc="-5" dirty="0">
                <a:latin typeface="Calibri"/>
                <a:cs typeface="Calibri"/>
              </a:rPr>
              <a:t>Department</a:t>
            </a:r>
            <a:r>
              <a:rPr sz="2800" spc="-10" dirty="0">
                <a:latin typeface="Calibri"/>
                <a:cs typeface="Calibri"/>
              </a:rPr>
              <a:t> </a:t>
            </a:r>
            <a:r>
              <a:rPr sz="2800" spc="-5" dirty="0">
                <a:latin typeface="Calibri"/>
                <a:cs typeface="Calibri"/>
              </a:rPr>
              <a:t>submits</a:t>
            </a:r>
            <a:r>
              <a:rPr sz="2800" spc="15" dirty="0">
                <a:latin typeface="Calibri"/>
                <a:cs typeface="Calibri"/>
              </a:rPr>
              <a:t> </a:t>
            </a:r>
            <a:r>
              <a:rPr sz="2800" spc="-5" dirty="0">
                <a:latin typeface="Calibri"/>
                <a:cs typeface="Calibri"/>
              </a:rPr>
              <a:t>Job</a:t>
            </a:r>
            <a:r>
              <a:rPr sz="2800" dirty="0">
                <a:latin typeface="Calibri"/>
                <a:cs typeface="Calibri"/>
              </a:rPr>
              <a:t> </a:t>
            </a:r>
            <a:r>
              <a:rPr sz="2800" spc="-25" dirty="0">
                <a:latin typeface="Calibri"/>
                <a:cs typeface="Calibri"/>
              </a:rPr>
              <a:t>Offer</a:t>
            </a:r>
            <a:r>
              <a:rPr sz="2800" spc="-10" dirty="0">
                <a:latin typeface="Calibri"/>
                <a:cs typeface="Calibri"/>
              </a:rPr>
              <a:t> </a:t>
            </a:r>
            <a:r>
              <a:rPr sz="2800" spc="-5" dirty="0">
                <a:latin typeface="Calibri"/>
                <a:cs typeface="Calibri"/>
              </a:rPr>
              <a:t>or </a:t>
            </a:r>
            <a:r>
              <a:rPr sz="2800" spc="-10" dirty="0">
                <a:latin typeface="Calibri"/>
                <a:cs typeface="Calibri"/>
              </a:rPr>
              <a:t>Electronic</a:t>
            </a:r>
            <a:r>
              <a:rPr sz="2800" dirty="0">
                <a:latin typeface="Calibri"/>
                <a:cs typeface="Calibri"/>
              </a:rPr>
              <a:t> </a:t>
            </a:r>
            <a:r>
              <a:rPr sz="2800" spc="-15" dirty="0">
                <a:latin typeface="Calibri"/>
                <a:cs typeface="Calibri"/>
              </a:rPr>
              <a:t>Personnel</a:t>
            </a:r>
            <a:r>
              <a:rPr sz="2800" spc="5" dirty="0">
                <a:latin typeface="Calibri"/>
                <a:cs typeface="Calibri"/>
              </a:rPr>
              <a:t> </a:t>
            </a:r>
            <a:r>
              <a:rPr sz="2800" spc="-5" dirty="0">
                <a:latin typeface="Calibri"/>
                <a:cs typeface="Calibri"/>
              </a:rPr>
              <a:t>Actions</a:t>
            </a:r>
            <a:r>
              <a:rPr sz="2800" spc="15" dirty="0">
                <a:latin typeface="Calibri"/>
                <a:cs typeface="Calibri"/>
              </a:rPr>
              <a:t> </a:t>
            </a:r>
            <a:r>
              <a:rPr sz="2800" spc="-10" dirty="0">
                <a:latin typeface="Calibri"/>
                <a:cs typeface="Calibri"/>
              </a:rPr>
              <a:t>(ePaf): </a:t>
            </a:r>
            <a:r>
              <a:rPr sz="2800" spc="-620" dirty="0">
                <a:latin typeface="Calibri"/>
                <a:cs typeface="Calibri"/>
              </a:rPr>
              <a:t> </a:t>
            </a:r>
            <a:r>
              <a:rPr sz="2800" spc="-5" dirty="0">
                <a:latin typeface="Calibri"/>
                <a:cs typeface="Calibri"/>
              </a:rPr>
              <a:t>June </a:t>
            </a:r>
            <a:r>
              <a:rPr sz="2800" dirty="0">
                <a:latin typeface="Calibri"/>
                <a:cs typeface="Calibri"/>
              </a:rPr>
              <a:t>202</a:t>
            </a:r>
            <a:r>
              <a:rPr lang="en-US" sz="2800" dirty="0">
                <a:latin typeface="Calibri"/>
                <a:cs typeface="Calibri"/>
              </a:rPr>
              <a:t>2</a:t>
            </a:r>
            <a:r>
              <a:rPr sz="2800" spc="15" dirty="0">
                <a:latin typeface="Calibri"/>
                <a:cs typeface="Calibri"/>
              </a:rPr>
              <a:t> </a:t>
            </a:r>
            <a:r>
              <a:rPr sz="2800" spc="-5" dirty="0">
                <a:latin typeface="Calibri"/>
                <a:cs typeface="Calibri"/>
              </a:rPr>
              <a:t>and</a:t>
            </a:r>
            <a:r>
              <a:rPr sz="2800" spc="5" dirty="0">
                <a:latin typeface="Calibri"/>
                <a:cs typeface="Calibri"/>
              </a:rPr>
              <a:t> </a:t>
            </a:r>
            <a:r>
              <a:rPr sz="2800" spc="-10" dirty="0">
                <a:latin typeface="Calibri"/>
                <a:cs typeface="Calibri"/>
              </a:rPr>
              <a:t>continuing</a:t>
            </a:r>
            <a:r>
              <a:rPr sz="2800" spc="15" dirty="0">
                <a:latin typeface="Calibri"/>
                <a:cs typeface="Calibri"/>
              </a:rPr>
              <a:t> </a:t>
            </a:r>
            <a:r>
              <a:rPr sz="2800" spc="-10" dirty="0">
                <a:latin typeface="Calibri"/>
                <a:cs typeface="Calibri"/>
              </a:rPr>
              <a:t>through</a:t>
            </a:r>
            <a:r>
              <a:rPr sz="2800" spc="5" dirty="0">
                <a:latin typeface="Calibri"/>
                <a:cs typeface="Calibri"/>
              </a:rPr>
              <a:t> </a:t>
            </a:r>
            <a:r>
              <a:rPr sz="2800" spc="-15" dirty="0">
                <a:latin typeface="Calibri"/>
                <a:cs typeface="Calibri"/>
              </a:rPr>
              <a:t>fall</a:t>
            </a:r>
            <a:r>
              <a:rPr sz="2800" spc="-5" dirty="0">
                <a:latin typeface="Calibri"/>
                <a:cs typeface="Calibri"/>
              </a:rPr>
              <a:t> </a:t>
            </a:r>
            <a:r>
              <a:rPr sz="2800" spc="-15" dirty="0">
                <a:latin typeface="Calibri"/>
                <a:cs typeface="Calibri"/>
              </a:rPr>
              <a:t>semester</a:t>
            </a:r>
            <a:endParaRPr sz="2800" dirty="0">
              <a:latin typeface="Calibri"/>
              <a:cs typeface="Calibri"/>
            </a:endParaRPr>
          </a:p>
          <a:p>
            <a:pPr marL="241300" marR="203200" indent="-228600">
              <a:lnSpc>
                <a:spcPts val="3020"/>
              </a:lnSpc>
              <a:spcBef>
                <a:spcPts val="1010"/>
              </a:spcBef>
              <a:buFont typeface="Arial"/>
              <a:buChar char="•"/>
              <a:tabLst>
                <a:tab pos="241300" algn="l"/>
              </a:tabLst>
            </a:pPr>
            <a:r>
              <a:rPr sz="2800" spc="-55" dirty="0">
                <a:latin typeface="Calibri"/>
                <a:cs typeface="Calibri"/>
              </a:rPr>
              <a:t>OFA</a:t>
            </a:r>
            <a:r>
              <a:rPr sz="2800" spc="5" dirty="0">
                <a:latin typeface="Calibri"/>
                <a:cs typeface="Calibri"/>
              </a:rPr>
              <a:t> </a:t>
            </a:r>
            <a:r>
              <a:rPr sz="2800" spc="-15" dirty="0">
                <a:latin typeface="Calibri"/>
                <a:cs typeface="Calibri"/>
              </a:rPr>
              <a:t>completes</a:t>
            </a:r>
            <a:r>
              <a:rPr sz="2800" spc="15" dirty="0">
                <a:latin typeface="Calibri"/>
                <a:cs typeface="Calibri"/>
              </a:rPr>
              <a:t> </a:t>
            </a:r>
            <a:r>
              <a:rPr sz="2800" spc="-5" dirty="0">
                <a:latin typeface="Calibri"/>
                <a:cs typeface="Calibri"/>
              </a:rPr>
              <a:t>FWS hiring</a:t>
            </a:r>
            <a:r>
              <a:rPr sz="2800" dirty="0">
                <a:latin typeface="Calibri"/>
                <a:cs typeface="Calibri"/>
              </a:rPr>
              <a:t> </a:t>
            </a:r>
            <a:r>
              <a:rPr sz="2800" spc="-10" dirty="0">
                <a:latin typeface="Calibri"/>
                <a:cs typeface="Calibri"/>
              </a:rPr>
              <a:t>process:</a:t>
            </a:r>
            <a:r>
              <a:rPr sz="2800" spc="20" dirty="0">
                <a:latin typeface="Calibri"/>
                <a:cs typeface="Calibri"/>
              </a:rPr>
              <a:t> </a:t>
            </a:r>
            <a:r>
              <a:rPr sz="2800" spc="-5" dirty="0">
                <a:latin typeface="Calibri"/>
                <a:cs typeface="Calibri"/>
              </a:rPr>
              <a:t>June</a:t>
            </a:r>
            <a:r>
              <a:rPr sz="2800" spc="10" dirty="0">
                <a:latin typeface="Calibri"/>
                <a:cs typeface="Calibri"/>
              </a:rPr>
              <a:t> </a:t>
            </a:r>
            <a:r>
              <a:rPr sz="2800" dirty="0">
                <a:latin typeface="Calibri"/>
                <a:cs typeface="Calibri"/>
              </a:rPr>
              <a:t>202</a:t>
            </a:r>
            <a:r>
              <a:rPr lang="en-US" sz="2800" dirty="0">
                <a:latin typeface="Calibri"/>
                <a:cs typeface="Calibri"/>
              </a:rPr>
              <a:t>2</a:t>
            </a:r>
            <a:r>
              <a:rPr sz="2800" spc="20" dirty="0">
                <a:latin typeface="Calibri"/>
                <a:cs typeface="Calibri"/>
              </a:rPr>
              <a:t> </a:t>
            </a:r>
            <a:r>
              <a:rPr sz="2800" spc="-5" dirty="0">
                <a:latin typeface="Calibri"/>
                <a:cs typeface="Calibri"/>
              </a:rPr>
              <a:t>and</a:t>
            </a:r>
            <a:r>
              <a:rPr sz="2800" spc="10" dirty="0">
                <a:latin typeface="Calibri"/>
                <a:cs typeface="Calibri"/>
              </a:rPr>
              <a:t> </a:t>
            </a:r>
            <a:r>
              <a:rPr sz="2800" spc="-10" dirty="0">
                <a:latin typeface="Calibri"/>
                <a:cs typeface="Calibri"/>
              </a:rPr>
              <a:t>ongoing</a:t>
            </a:r>
            <a:r>
              <a:rPr sz="2800" spc="-5" dirty="0">
                <a:latin typeface="Calibri"/>
                <a:cs typeface="Calibri"/>
              </a:rPr>
              <a:t> </a:t>
            </a:r>
            <a:r>
              <a:rPr sz="2800" spc="-10" dirty="0">
                <a:latin typeface="Calibri"/>
                <a:cs typeface="Calibri"/>
              </a:rPr>
              <a:t>until</a:t>
            </a:r>
            <a:r>
              <a:rPr sz="2800" spc="5" dirty="0">
                <a:latin typeface="Calibri"/>
                <a:cs typeface="Calibri"/>
              </a:rPr>
              <a:t> </a:t>
            </a:r>
            <a:r>
              <a:rPr sz="2800" spc="-5" dirty="0">
                <a:latin typeface="Calibri"/>
                <a:cs typeface="Calibri"/>
              </a:rPr>
              <a:t>job </a:t>
            </a:r>
            <a:r>
              <a:rPr sz="2800" spc="-615" dirty="0">
                <a:latin typeface="Calibri"/>
                <a:cs typeface="Calibri"/>
              </a:rPr>
              <a:t> </a:t>
            </a:r>
            <a:r>
              <a:rPr sz="2800" spc="-10" dirty="0">
                <a:latin typeface="Calibri"/>
                <a:cs typeface="Calibri"/>
              </a:rPr>
              <a:t>listing</a:t>
            </a:r>
            <a:r>
              <a:rPr sz="2800" spc="-20" dirty="0">
                <a:latin typeface="Calibri"/>
                <a:cs typeface="Calibri"/>
              </a:rPr>
              <a:t> </a:t>
            </a:r>
            <a:r>
              <a:rPr sz="2800" spc="-5" dirty="0">
                <a:latin typeface="Calibri"/>
                <a:cs typeface="Calibri"/>
              </a:rPr>
              <a:t>is</a:t>
            </a:r>
            <a:r>
              <a:rPr sz="2800" dirty="0">
                <a:latin typeface="Calibri"/>
                <a:cs typeface="Calibri"/>
              </a:rPr>
              <a:t> </a:t>
            </a:r>
            <a:r>
              <a:rPr sz="2800" spc="-5" dirty="0">
                <a:latin typeface="Calibri"/>
                <a:cs typeface="Calibri"/>
              </a:rPr>
              <a:t>closed</a:t>
            </a:r>
            <a:endParaRPr sz="2800" dirty="0">
              <a:latin typeface="Calibri"/>
              <a:cs typeface="Calibri"/>
            </a:endParaRPr>
          </a:p>
        </p:txBody>
      </p:sp>
      <p:pic>
        <p:nvPicPr>
          <p:cNvPr id="5" name="Recorded Sound">
            <a:hlinkClick r:id="" action="ppaction://media"/>
            <a:extLst>
              <a:ext uri="{FF2B5EF4-FFF2-40B4-BE49-F238E27FC236}">
                <a16:creationId xmlns:a16="http://schemas.microsoft.com/office/drawing/2014/main" id="{B9D591B1-35BD-4EFD-9437-A3B7EBC19E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92202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091"/>
    </mc:Choice>
    <mc:Fallback xmlns="">
      <p:transition spd="slow" advTm="44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54</a:t>
            </a:r>
          </a:p>
        </p:txBody>
      </p:sp>
      <p:sp>
        <p:nvSpPr>
          <p:cNvPr id="2" name="object 2"/>
          <p:cNvSpPr txBox="1">
            <a:spLocks noGrp="1"/>
          </p:cNvSpPr>
          <p:nvPr>
            <p:ph type="title"/>
          </p:nvPr>
        </p:nvSpPr>
        <p:spPr>
          <a:xfrm>
            <a:off x="916939" y="610584"/>
            <a:ext cx="5979795" cy="695960"/>
          </a:xfrm>
          <a:prstGeom prst="rect">
            <a:avLst/>
          </a:prstGeom>
        </p:spPr>
        <p:txBody>
          <a:bodyPr vert="horz" wrap="square" lIns="0" tIns="12065" rIns="0" bIns="0" rtlCol="0">
            <a:spAutoFit/>
          </a:bodyPr>
          <a:lstStyle/>
          <a:p>
            <a:pPr marL="12700">
              <a:lnSpc>
                <a:spcPct val="100000"/>
              </a:lnSpc>
              <a:spcBef>
                <a:spcPts val="95"/>
              </a:spcBef>
            </a:pPr>
            <a:r>
              <a:rPr sz="4400" b="0" dirty="0">
                <a:latin typeface="Calibri Light"/>
                <a:cs typeface="Calibri Light"/>
              </a:rPr>
              <a:t>Supervisor</a:t>
            </a:r>
            <a:r>
              <a:rPr sz="4400" b="0" spc="-35" dirty="0">
                <a:latin typeface="Calibri Light"/>
                <a:cs typeface="Calibri Light"/>
              </a:rPr>
              <a:t> </a:t>
            </a:r>
            <a:r>
              <a:rPr sz="4400" b="0" spc="-10" dirty="0">
                <a:latin typeface="Calibri Light"/>
                <a:cs typeface="Calibri Light"/>
              </a:rPr>
              <a:t>Responsibilities</a:t>
            </a:r>
            <a:endParaRPr sz="4400">
              <a:latin typeface="Calibri Light"/>
              <a:cs typeface="Calibri Light"/>
            </a:endParaRPr>
          </a:p>
        </p:txBody>
      </p:sp>
      <p:sp>
        <p:nvSpPr>
          <p:cNvPr id="3" name="object 3"/>
          <p:cNvSpPr txBox="1"/>
          <p:nvPr/>
        </p:nvSpPr>
        <p:spPr>
          <a:xfrm>
            <a:off x="1114399" y="1431641"/>
            <a:ext cx="9709785" cy="4371975"/>
          </a:xfrm>
          <a:prstGeom prst="rect">
            <a:avLst/>
          </a:prstGeom>
        </p:spPr>
        <p:txBody>
          <a:bodyPr vert="horz" wrap="square" lIns="0" tIns="12700" rIns="0" bIns="0" rtlCol="0">
            <a:spAutoFit/>
          </a:bodyPr>
          <a:lstStyle/>
          <a:p>
            <a:pPr marL="241300" indent="-228600">
              <a:lnSpc>
                <a:spcPts val="2840"/>
              </a:lnSpc>
              <a:spcBef>
                <a:spcPts val="100"/>
              </a:spcBef>
              <a:buFont typeface="Arial"/>
              <a:buChar char="•"/>
              <a:tabLst>
                <a:tab pos="241300" algn="l"/>
              </a:tabLst>
            </a:pPr>
            <a:r>
              <a:rPr sz="2400" spc="-10" dirty="0">
                <a:latin typeface="Calibri"/>
                <a:cs typeface="Calibri"/>
              </a:rPr>
              <a:t>Provide </a:t>
            </a:r>
            <a:r>
              <a:rPr sz="2400" spc="-5" dirty="0">
                <a:latin typeface="Calibri"/>
                <a:cs typeface="Calibri"/>
              </a:rPr>
              <a:t>clear</a:t>
            </a:r>
            <a:r>
              <a:rPr sz="2400" spc="-10" dirty="0">
                <a:latin typeface="Calibri"/>
                <a:cs typeface="Calibri"/>
              </a:rPr>
              <a:t> </a:t>
            </a:r>
            <a:r>
              <a:rPr sz="2400" spc="-15" dirty="0">
                <a:latin typeface="Calibri"/>
                <a:cs typeface="Calibri"/>
              </a:rPr>
              <a:t>expectations</a:t>
            </a:r>
            <a:r>
              <a:rPr sz="2400" spc="-10" dirty="0">
                <a:latin typeface="Calibri"/>
                <a:cs typeface="Calibri"/>
              </a:rPr>
              <a:t> </a:t>
            </a:r>
            <a:r>
              <a:rPr sz="2400" spc="-15" dirty="0">
                <a:latin typeface="Calibri"/>
                <a:cs typeface="Calibri"/>
              </a:rPr>
              <a:t>to </a:t>
            </a:r>
            <a:r>
              <a:rPr sz="2400" dirty="0">
                <a:latin typeface="Calibri"/>
                <a:cs typeface="Calibri"/>
              </a:rPr>
              <a:t>the</a:t>
            </a:r>
            <a:r>
              <a:rPr sz="2400" spc="-10" dirty="0">
                <a:latin typeface="Calibri"/>
                <a:cs typeface="Calibri"/>
              </a:rPr>
              <a:t> student</a:t>
            </a:r>
            <a:endParaRPr sz="2400">
              <a:latin typeface="Calibri"/>
              <a:cs typeface="Calibri"/>
            </a:endParaRPr>
          </a:p>
          <a:p>
            <a:pPr marL="698500" lvl="1" indent="-228600">
              <a:lnSpc>
                <a:spcPts val="2805"/>
              </a:lnSpc>
              <a:buFont typeface="Arial"/>
              <a:buChar char="•"/>
              <a:tabLst>
                <a:tab pos="698500" algn="l"/>
              </a:tabLst>
            </a:pPr>
            <a:r>
              <a:rPr sz="2400" spc="-10" dirty="0">
                <a:latin typeface="Calibri"/>
                <a:cs typeface="Calibri"/>
              </a:rPr>
              <a:t>Dress</a:t>
            </a:r>
            <a:r>
              <a:rPr sz="2400" spc="-25" dirty="0">
                <a:latin typeface="Calibri"/>
                <a:cs typeface="Calibri"/>
              </a:rPr>
              <a:t> </a:t>
            </a:r>
            <a:r>
              <a:rPr sz="2400" spc="-10" dirty="0">
                <a:latin typeface="Calibri"/>
                <a:cs typeface="Calibri"/>
              </a:rPr>
              <a:t>code</a:t>
            </a:r>
            <a:endParaRPr sz="2400">
              <a:latin typeface="Calibri"/>
              <a:cs typeface="Calibri"/>
            </a:endParaRPr>
          </a:p>
          <a:p>
            <a:pPr marL="698500" lvl="1" indent="-228600">
              <a:lnSpc>
                <a:spcPts val="2805"/>
              </a:lnSpc>
              <a:buFont typeface="Arial"/>
              <a:buChar char="•"/>
              <a:tabLst>
                <a:tab pos="698500" algn="l"/>
              </a:tabLst>
            </a:pPr>
            <a:r>
              <a:rPr sz="2400" spc="-10" dirty="0">
                <a:latin typeface="Calibri"/>
                <a:cs typeface="Calibri"/>
              </a:rPr>
              <a:t>Responsibilities</a:t>
            </a:r>
            <a:endParaRPr sz="2400">
              <a:latin typeface="Calibri"/>
              <a:cs typeface="Calibri"/>
            </a:endParaRPr>
          </a:p>
          <a:p>
            <a:pPr marL="698500" lvl="1" indent="-228600">
              <a:lnSpc>
                <a:spcPts val="2800"/>
              </a:lnSpc>
              <a:buFont typeface="Arial"/>
              <a:buChar char="•"/>
              <a:tabLst>
                <a:tab pos="698500" algn="l"/>
              </a:tabLst>
            </a:pPr>
            <a:r>
              <a:rPr sz="2400" spc="-10" dirty="0">
                <a:latin typeface="Calibri"/>
                <a:cs typeface="Calibri"/>
              </a:rPr>
              <a:t>Agreed </a:t>
            </a:r>
            <a:r>
              <a:rPr sz="2400" spc="-5" dirty="0">
                <a:latin typeface="Calibri"/>
                <a:cs typeface="Calibri"/>
              </a:rPr>
              <a:t>upon</a:t>
            </a:r>
            <a:r>
              <a:rPr sz="2400" spc="-15" dirty="0">
                <a:latin typeface="Calibri"/>
                <a:cs typeface="Calibri"/>
              </a:rPr>
              <a:t> </a:t>
            </a:r>
            <a:r>
              <a:rPr sz="2400" spc="-5" dirty="0">
                <a:latin typeface="Calibri"/>
                <a:cs typeface="Calibri"/>
              </a:rPr>
              <a:t>schedule</a:t>
            </a:r>
            <a:endParaRPr sz="2400">
              <a:latin typeface="Calibri"/>
              <a:cs typeface="Calibri"/>
            </a:endParaRPr>
          </a:p>
          <a:p>
            <a:pPr marL="698500" lvl="1" indent="-228600">
              <a:lnSpc>
                <a:spcPts val="2840"/>
              </a:lnSpc>
              <a:buFont typeface="Arial"/>
              <a:buChar char="•"/>
              <a:tabLst>
                <a:tab pos="698500" algn="l"/>
              </a:tabLst>
            </a:pPr>
            <a:r>
              <a:rPr sz="2400" spc="-5" dirty="0">
                <a:latin typeface="Calibri"/>
                <a:cs typeface="Calibri"/>
              </a:rPr>
              <a:t>Daily</a:t>
            </a:r>
            <a:r>
              <a:rPr sz="2400" spc="-25" dirty="0">
                <a:latin typeface="Calibri"/>
                <a:cs typeface="Calibri"/>
              </a:rPr>
              <a:t> </a:t>
            </a:r>
            <a:r>
              <a:rPr sz="2400" spc="-10" dirty="0">
                <a:latin typeface="Calibri"/>
                <a:cs typeface="Calibri"/>
              </a:rPr>
              <a:t>tasks/assignments</a:t>
            </a:r>
            <a:endParaRPr sz="2400">
              <a:latin typeface="Calibri"/>
              <a:cs typeface="Calibri"/>
            </a:endParaRPr>
          </a:p>
          <a:p>
            <a:pPr marL="241300" indent="-228600">
              <a:lnSpc>
                <a:spcPts val="2840"/>
              </a:lnSpc>
              <a:spcBef>
                <a:spcPts val="425"/>
              </a:spcBef>
              <a:buFont typeface="Arial"/>
              <a:buChar char="•"/>
              <a:tabLst>
                <a:tab pos="241300" algn="l"/>
              </a:tabLst>
            </a:pPr>
            <a:r>
              <a:rPr sz="2400" spc="-20" dirty="0">
                <a:latin typeface="Calibri"/>
                <a:cs typeface="Calibri"/>
              </a:rPr>
              <a:t>Verify</a:t>
            </a:r>
            <a:r>
              <a:rPr sz="2400" dirty="0">
                <a:latin typeface="Calibri"/>
                <a:cs typeface="Calibri"/>
              </a:rPr>
              <a:t> the</a:t>
            </a:r>
            <a:r>
              <a:rPr sz="2400" spc="-5" dirty="0">
                <a:latin typeface="Calibri"/>
                <a:cs typeface="Calibri"/>
              </a:rPr>
              <a:t> </a:t>
            </a:r>
            <a:r>
              <a:rPr sz="2400" spc="-15" dirty="0">
                <a:latin typeface="Calibri"/>
                <a:cs typeface="Calibri"/>
              </a:rPr>
              <a:t>student’s</a:t>
            </a:r>
            <a:r>
              <a:rPr sz="2400" dirty="0">
                <a:latin typeface="Calibri"/>
                <a:cs typeface="Calibri"/>
              </a:rPr>
              <a:t> </a:t>
            </a:r>
            <a:r>
              <a:rPr sz="2400" spc="-5" dirty="0">
                <a:latin typeface="Calibri"/>
                <a:cs typeface="Calibri"/>
              </a:rPr>
              <a:t>schedule</a:t>
            </a:r>
            <a:r>
              <a:rPr sz="2400" spc="5" dirty="0">
                <a:latin typeface="Calibri"/>
                <a:cs typeface="Calibri"/>
              </a:rPr>
              <a:t> </a:t>
            </a:r>
            <a:r>
              <a:rPr sz="2400" spc="-5" dirty="0">
                <a:latin typeface="Calibri"/>
                <a:cs typeface="Calibri"/>
              </a:rPr>
              <a:t>does not</a:t>
            </a:r>
            <a:r>
              <a:rPr sz="2400" spc="-15" dirty="0">
                <a:latin typeface="Calibri"/>
                <a:cs typeface="Calibri"/>
              </a:rPr>
              <a:t> </a:t>
            </a:r>
            <a:r>
              <a:rPr sz="2400" spc="-10" dirty="0">
                <a:latin typeface="Calibri"/>
                <a:cs typeface="Calibri"/>
              </a:rPr>
              <a:t>overlap </a:t>
            </a:r>
            <a:r>
              <a:rPr sz="2400" dirty="0">
                <a:latin typeface="Calibri"/>
                <a:cs typeface="Calibri"/>
              </a:rPr>
              <a:t>with</a:t>
            </a:r>
            <a:r>
              <a:rPr sz="2400" spc="-10" dirty="0">
                <a:latin typeface="Calibri"/>
                <a:cs typeface="Calibri"/>
              </a:rPr>
              <a:t> </a:t>
            </a:r>
            <a:r>
              <a:rPr sz="2400" spc="-5" dirty="0">
                <a:latin typeface="Calibri"/>
                <a:cs typeface="Calibri"/>
              </a:rPr>
              <a:t>class</a:t>
            </a:r>
            <a:r>
              <a:rPr sz="2400" spc="-20" dirty="0">
                <a:latin typeface="Calibri"/>
                <a:cs typeface="Calibri"/>
              </a:rPr>
              <a:t> </a:t>
            </a:r>
            <a:r>
              <a:rPr sz="2400" spc="-5" dirty="0">
                <a:latin typeface="Calibri"/>
                <a:cs typeface="Calibri"/>
              </a:rPr>
              <a:t>schedule</a:t>
            </a:r>
            <a:endParaRPr sz="2400">
              <a:latin typeface="Calibri"/>
              <a:cs typeface="Calibri"/>
            </a:endParaRPr>
          </a:p>
          <a:p>
            <a:pPr marL="698500" lvl="1" indent="-228600">
              <a:lnSpc>
                <a:spcPts val="2805"/>
              </a:lnSpc>
              <a:buFont typeface="Arial"/>
              <a:buChar char="•"/>
              <a:tabLst>
                <a:tab pos="698500" algn="l"/>
              </a:tabLst>
            </a:pPr>
            <a:r>
              <a:rPr sz="2400" spc="-10" dirty="0">
                <a:latin typeface="Calibri"/>
                <a:cs typeface="Calibri"/>
              </a:rPr>
              <a:t>Must </a:t>
            </a:r>
            <a:r>
              <a:rPr sz="2400" spc="-5" dirty="0">
                <a:latin typeface="Calibri"/>
                <a:cs typeface="Calibri"/>
              </a:rPr>
              <a:t>verify</a:t>
            </a:r>
            <a:r>
              <a:rPr sz="2400" dirty="0">
                <a:latin typeface="Calibri"/>
                <a:cs typeface="Calibri"/>
              </a:rPr>
              <a:t> </a:t>
            </a:r>
            <a:r>
              <a:rPr sz="2400" spc="-15" dirty="0">
                <a:latin typeface="Calibri"/>
                <a:cs typeface="Calibri"/>
              </a:rPr>
              <a:t>to</a:t>
            </a:r>
            <a:r>
              <a:rPr sz="2400" spc="-25" dirty="0">
                <a:latin typeface="Calibri"/>
                <a:cs typeface="Calibri"/>
              </a:rPr>
              <a:t> </a:t>
            </a:r>
            <a:r>
              <a:rPr sz="2400" spc="-10" dirty="0">
                <a:latin typeface="Calibri"/>
                <a:cs typeface="Calibri"/>
              </a:rPr>
              <a:t>maintain</a:t>
            </a:r>
            <a:r>
              <a:rPr sz="2400" spc="-20" dirty="0">
                <a:latin typeface="Calibri"/>
                <a:cs typeface="Calibri"/>
              </a:rPr>
              <a:t> </a:t>
            </a:r>
            <a:r>
              <a:rPr sz="2400" spc="-15" dirty="0">
                <a:latin typeface="Calibri"/>
                <a:cs typeface="Calibri"/>
              </a:rPr>
              <a:t>Federal</a:t>
            </a:r>
            <a:r>
              <a:rPr sz="2400" spc="-5" dirty="0">
                <a:latin typeface="Calibri"/>
                <a:cs typeface="Calibri"/>
              </a:rPr>
              <a:t> Compliance</a:t>
            </a:r>
            <a:endParaRPr sz="2400">
              <a:latin typeface="Calibri"/>
              <a:cs typeface="Calibri"/>
            </a:endParaRPr>
          </a:p>
          <a:p>
            <a:pPr marL="697865" marR="647065" lvl="1" indent="-228600">
              <a:lnSpc>
                <a:spcPct val="80000"/>
              </a:lnSpc>
              <a:spcBef>
                <a:spcPts val="540"/>
              </a:spcBef>
              <a:buFont typeface="Arial"/>
              <a:buChar char="•"/>
              <a:tabLst>
                <a:tab pos="698500" algn="l"/>
              </a:tabLst>
            </a:pPr>
            <a:r>
              <a:rPr sz="2400" spc="-5" dirty="0">
                <a:latin typeface="Calibri"/>
                <a:cs typeface="Calibri"/>
              </a:rPr>
              <a:t>Student </a:t>
            </a:r>
            <a:r>
              <a:rPr sz="2400" spc="-10" dirty="0">
                <a:latin typeface="Calibri"/>
                <a:cs typeface="Calibri"/>
              </a:rPr>
              <a:t>must </a:t>
            </a:r>
            <a:r>
              <a:rPr sz="2400" spc="-5" dirty="0">
                <a:latin typeface="Calibri"/>
                <a:cs typeface="Calibri"/>
              </a:rPr>
              <a:t>not </a:t>
            </a:r>
            <a:r>
              <a:rPr sz="2400" spc="-10" dirty="0">
                <a:latin typeface="Calibri"/>
                <a:cs typeface="Calibri"/>
              </a:rPr>
              <a:t>work </a:t>
            </a:r>
            <a:r>
              <a:rPr sz="2400" spc="-5" dirty="0">
                <a:latin typeface="Calibri"/>
                <a:cs typeface="Calibri"/>
              </a:rPr>
              <a:t>during scheduled class </a:t>
            </a:r>
            <a:r>
              <a:rPr sz="2400" dirty="0">
                <a:latin typeface="Calibri"/>
                <a:cs typeface="Calibri"/>
              </a:rPr>
              <a:t>time </a:t>
            </a:r>
            <a:r>
              <a:rPr sz="2400" spc="-5" dirty="0">
                <a:latin typeface="Calibri"/>
                <a:cs typeface="Calibri"/>
              </a:rPr>
              <a:t>including online </a:t>
            </a:r>
            <a:r>
              <a:rPr sz="2400" spc="-530" dirty="0">
                <a:latin typeface="Calibri"/>
                <a:cs typeface="Calibri"/>
              </a:rPr>
              <a:t> </a:t>
            </a:r>
            <a:r>
              <a:rPr sz="2400" spc="-5" dirty="0">
                <a:latin typeface="Calibri"/>
                <a:cs typeface="Calibri"/>
              </a:rPr>
              <a:t>classes, </a:t>
            </a:r>
            <a:r>
              <a:rPr sz="2400" b="1" spc="-15" dirty="0">
                <a:latin typeface="Calibri"/>
                <a:cs typeface="Calibri"/>
              </a:rPr>
              <a:t>even</a:t>
            </a:r>
            <a:r>
              <a:rPr sz="2400" b="1" spc="15" dirty="0">
                <a:latin typeface="Calibri"/>
                <a:cs typeface="Calibri"/>
              </a:rPr>
              <a:t> </a:t>
            </a:r>
            <a:r>
              <a:rPr sz="2400" b="1" spc="-5" dirty="0">
                <a:latin typeface="Calibri"/>
                <a:cs typeface="Calibri"/>
              </a:rPr>
              <a:t>if </a:t>
            </a:r>
            <a:r>
              <a:rPr sz="2400" b="1" spc="-10" dirty="0">
                <a:latin typeface="Calibri"/>
                <a:cs typeface="Calibri"/>
              </a:rPr>
              <a:t>cancelled</a:t>
            </a:r>
            <a:endParaRPr sz="2400">
              <a:latin typeface="Calibri"/>
              <a:cs typeface="Calibri"/>
            </a:endParaRPr>
          </a:p>
          <a:p>
            <a:pPr marL="241300" indent="-228600">
              <a:lnSpc>
                <a:spcPct val="100000"/>
              </a:lnSpc>
              <a:spcBef>
                <a:spcPts val="420"/>
              </a:spcBef>
              <a:buFont typeface="Arial"/>
              <a:buChar char="•"/>
              <a:tabLst>
                <a:tab pos="241300" algn="l"/>
              </a:tabLst>
            </a:pPr>
            <a:r>
              <a:rPr sz="2400" spc="-20" dirty="0">
                <a:latin typeface="Calibri"/>
                <a:cs typeface="Calibri"/>
              </a:rPr>
              <a:t>Verify</a:t>
            </a:r>
            <a:r>
              <a:rPr sz="2400" dirty="0">
                <a:latin typeface="Calibri"/>
                <a:cs typeface="Calibri"/>
              </a:rPr>
              <a:t> </a:t>
            </a:r>
            <a:r>
              <a:rPr sz="2400" spc="-5" dirty="0">
                <a:latin typeface="Calibri"/>
                <a:cs typeface="Calibri"/>
              </a:rPr>
              <a:t>and </a:t>
            </a:r>
            <a:r>
              <a:rPr sz="2400" spc="-15" dirty="0">
                <a:latin typeface="Calibri"/>
                <a:cs typeface="Calibri"/>
              </a:rPr>
              <a:t>approve</a:t>
            </a:r>
            <a:r>
              <a:rPr sz="2400" dirty="0">
                <a:latin typeface="Calibri"/>
                <a:cs typeface="Calibri"/>
              </a:rPr>
              <a:t> time</a:t>
            </a:r>
            <a:r>
              <a:rPr sz="2400" spc="-10" dirty="0">
                <a:latin typeface="Calibri"/>
                <a:cs typeface="Calibri"/>
              </a:rPr>
              <a:t> </a:t>
            </a:r>
            <a:r>
              <a:rPr sz="2400" spc="-20" dirty="0">
                <a:latin typeface="Calibri"/>
                <a:cs typeface="Calibri"/>
              </a:rPr>
              <a:t>worked</a:t>
            </a:r>
            <a:r>
              <a:rPr sz="2400" spc="-5" dirty="0">
                <a:latin typeface="Calibri"/>
                <a:cs typeface="Calibri"/>
              </a:rPr>
              <a:t> </a:t>
            </a:r>
            <a:r>
              <a:rPr sz="2400" spc="-10" dirty="0">
                <a:latin typeface="Calibri"/>
                <a:cs typeface="Calibri"/>
              </a:rPr>
              <a:t>by </a:t>
            </a:r>
            <a:r>
              <a:rPr sz="2400" spc="-20" dirty="0">
                <a:latin typeface="Calibri"/>
                <a:cs typeface="Calibri"/>
              </a:rPr>
              <a:t>HR/Payroll</a:t>
            </a:r>
            <a:r>
              <a:rPr sz="2400" spc="-15" dirty="0">
                <a:latin typeface="Calibri"/>
                <a:cs typeface="Calibri"/>
              </a:rPr>
              <a:t> </a:t>
            </a:r>
            <a:r>
              <a:rPr sz="2400" spc="-5" dirty="0">
                <a:latin typeface="Calibri"/>
                <a:cs typeface="Calibri"/>
              </a:rPr>
              <a:t>deadlines</a:t>
            </a:r>
            <a:endParaRPr sz="2400">
              <a:latin typeface="Calibri"/>
              <a:cs typeface="Calibri"/>
            </a:endParaRPr>
          </a:p>
          <a:p>
            <a:pPr marL="241300" marR="5080" indent="-228600">
              <a:lnSpc>
                <a:spcPts val="2300"/>
              </a:lnSpc>
              <a:spcBef>
                <a:spcPts val="985"/>
              </a:spcBef>
              <a:buFont typeface="Arial"/>
              <a:buChar char="•"/>
              <a:tabLst>
                <a:tab pos="241300" algn="l"/>
                <a:tab pos="8910320" algn="l"/>
              </a:tabLst>
            </a:pPr>
            <a:r>
              <a:rPr sz="2400" spc="-15" dirty="0">
                <a:latin typeface="Calibri"/>
                <a:cs typeface="Calibri"/>
              </a:rPr>
              <a:t>Keep</a:t>
            </a:r>
            <a:r>
              <a:rPr sz="2400" spc="10" dirty="0">
                <a:latin typeface="Calibri"/>
                <a:cs typeface="Calibri"/>
              </a:rPr>
              <a:t> </a:t>
            </a:r>
            <a:r>
              <a:rPr sz="2400" spc="-15" dirty="0">
                <a:latin typeface="Calibri"/>
                <a:cs typeface="Calibri"/>
              </a:rPr>
              <a:t>track</a:t>
            </a:r>
            <a:r>
              <a:rPr sz="2400" spc="-10" dirty="0">
                <a:latin typeface="Calibri"/>
                <a:cs typeface="Calibri"/>
              </a:rPr>
              <a:t> </a:t>
            </a:r>
            <a:r>
              <a:rPr sz="2400" spc="-5" dirty="0">
                <a:latin typeface="Calibri"/>
                <a:cs typeface="Calibri"/>
              </a:rPr>
              <a:t>of</a:t>
            </a:r>
            <a:r>
              <a:rPr sz="2400" spc="5" dirty="0">
                <a:latin typeface="Calibri"/>
                <a:cs typeface="Calibri"/>
              </a:rPr>
              <a:t> </a:t>
            </a:r>
            <a:r>
              <a:rPr sz="2400" spc="-15" dirty="0">
                <a:latin typeface="Calibri"/>
                <a:cs typeface="Calibri"/>
              </a:rPr>
              <a:t>hours</a:t>
            </a:r>
            <a:r>
              <a:rPr sz="2400" spc="5" dirty="0">
                <a:latin typeface="Calibri"/>
                <a:cs typeface="Calibri"/>
              </a:rPr>
              <a:t> </a:t>
            </a:r>
            <a:r>
              <a:rPr sz="2400" spc="-20" dirty="0">
                <a:latin typeface="Calibri"/>
                <a:cs typeface="Calibri"/>
              </a:rPr>
              <a:t>worked</a:t>
            </a:r>
            <a:r>
              <a:rPr sz="2400" spc="5" dirty="0">
                <a:latin typeface="Calibri"/>
                <a:cs typeface="Calibri"/>
              </a:rPr>
              <a:t> </a:t>
            </a:r>
            <a:r>
              <a:rPr sz="2400" spc="-5" dirty="0">
                <a:latin typeface="Calibri"/>
                <a:cs typeface="Calibri"/>
              </a:rPr>
              <a:t>and</a:t>
            </a:r>
            <a:r>
              <a:rPr sz="2400" dirty="0">
                <a:latin typeface="Calibri"/>
                <a:cs typeface="Calibri"/>
              </a:rPr>
              <a:t> </a:t>
            </a:r>
            <a:r>
              <a:rPr sz="2400" spc="-20" dirty="0">
                <a:latin typeface="Calibri"/>
                <a:cs typeface="Calibri"/>
              </a:rPr>
              <a:t>award</a:t>
            </a:r>
            <a:r>
              <a:rPr sz="2400" spc="10" dirty="0">
                <a:latin typeface="Calibri"/>
                <a:cs typeface="Calibri"/>
              </a:rPr>
              <a:t> </a:t>
            </a:r>
            <a:r>
              <a:rPr sz="2400" spc="-5" dirty="0">
                <a:latin typeface="Calibri"/>
                <a:cs typeface="Calibri"/>
              </a:rPr>
              <a:t>earned</a:t>
            </a:r>
            <a:r>
              <a:rPr sz="2400" spc="10" dirty="0">
                <a:latin typeface="Calibri"/>
                <a:cs typeface="Calibri"/>
              </a:rPr>
              <a:t> </a:t>
            </a:r>
            <a:r>
              <a:rPr sz="2400" dirty="0">
                <a:latin typeface="Calibri"/>
                <a:cs typeface="Calibri"/>
              </a:rPr>
              <a:t>via</a:t>
            </a:r>
            <a:r>
              <a:rPr sz="2400" spc="-5" dirty="0">
                <a:latin typeface="Calibri"/>
                <a:cs typeface="Calibri"/>
              </a:rPr>
              <a:t> FWS</a:t>
            </a:r>
            <a:r>
              <a:rPr sz="2400" dirty="0">
                <a:latin typeface="Calibri"/>
                <a:cs typeface="Calibri"/>
              </a:rPr>
              <a:t> BI</a:t>
            </a:r>
            <a:r>
              <a:rPr sz="2400" spc="-20" dirty="0">
                <a:latin typeface="Calibri"/>
                <a:cs typeface="Calibri"/>
              </a:rPr>
              <a:t> </a:t>
            </a:r>
            <a:r>
              <a:rPr sz="2400" spc="-10" dirty="0">
                <a:latin typeface="Calibri"/>
                <a:cs typeface="Calibri"/>
              </a:rPr>
              <a:t>Dashboard.	</a:t>
            </a:r>
            <a:r>
              <a:rPr sz="2400" spc="-5" dirty="0">
                <a:latin typeface="Calibri"/>
                <a:cs typeface="Calibri"/>
              </a:rPr>
              <a:t>Not</a:t>
            </a:r>
            <a:r>
              <a:rPr sz="2400" spc="-105" dirty="0">
                <a:latin typeface="Calibri"/>
                <a:cs typeface="Calibri"/>
              </a:rPr>
              <a:t> </a:t>
            </a:r>
            <a:r>
              <a:rPr sz="2400" spc="-15" dirty="0">
                <a:latin typeface="Calibri"/>
                <a:cs typeface="Calibri"/>
              </a:rPr>
              <a:t>to </a:t>
            </a:r>
            <a:r>
              <a:rPr sz="2400" spc="-525" dirty="0">
                <a:latin typeface="Calibri"/>
                <a:cs typeface="Calibri"/>
              </a:rPr>
              <a:t> </a:t>
            </a:r>
            <a:r>
              <a:rPr sz="2400" spc="-20" dirty="0">
                <a:latin typeface="Calibri"/>
                <a:cs typeface="Calibri"/>
              </a:rPr>
              <a:t>exceed</a:t>
            </a:r>
            <a:r>
              <a:rPr sz="2400" spc="10" dirty="0">
                <a:latin typeface="Calibri"/>
                <a:cs typeface="Calibri"/>
              </a:rPr>
              <a:t> </a:t>
            </a:r>
            <a:r>
              <a:rPr sz="2400" b="1" dirty="0">
                <a:latin typeface="Calibri"/>
                <a:cs typeface="Calibri"/>
              </a:rPr>
              <a:t>28</a:t>
            </a:r>
            <a:r>
              <a:rPr sz="2400" b="1" spc="-25" dirty="0">
                <a:latin typeface="Calibri"/>
                <a:cs typeface="Calibri"/>
              </a:rPr>
              <a:t> </a:t>
            </a:r>
            <a:r>
              <a:rPr sz="2400" spc="-15" dirty="0">
                <a:latin typeface="Calibri"/>
                <a:cs typeface="Calibri"/>
              </a:rPr>
              <a:t>hours</a:t>
            </a:r>
            <a:r>
              <a:rPr sz="2400" dirty="0">
                <a:latin typeface="Calibri"/>
                <a:cs typeface="Calibri"/>
              </a:rPr>
              <a:t> a</a:t>
            </a:r>
            <a:r>
              <a:rPr sz="2400" spc="-10" dirty="0">
                <a:latin typeface="Calibri"/>
                <a:cs typeface="Calibri"/>
              </a:rPr>
              <a:t> week</a:t>
            </a:r>
            <a:r>
              <a:rPr sz="2400" dirty="0">
                <a:latin typeface="Calibri"/>
                <a:cs typeface="Calibri"/>
              </a:rPr>
              <a:t> </a:t>
            </a:r>
            <a:r>
              <a:rPr sz="2400" spc="-5" dirty="0">
                <a:latin typeface="Calibri"/>
                <a:cs typeface="Calibri"/>
              </a:rPr>
              <a:t>or</a:t>
            </a:r>
            <a:r>
              <a:rPr sz="2400" spc="-10" dirty="0">
                <a:latin typeface="Calibri"/>
                <a:cs typeface="Calibri"/>
              </a:rPr>
              <a:t> allotted</a:t>
            </a:r>
            <a:r>
              <a:rPr sz="2400" spc="-20" dirty="0">
                <a:latin typeface="Calibri"/>
                <a:cs typeface="Calibri"/>
              </a:rPr>
              <a:t> award</a:t>
            </a:r>
            <a:r>
              <a:rPr sz="2400" spc="-5" dirty="0">
                <a:latin typeface="Calibri"/>
                <a:cs typeface="Calibri"/>
              </a:rPr>
              <a:t> per</a:t>
            </a:r>
            <a:r>
              <a:rPr sz="2400" dirty="0">
                <a:latin typeface="Calibri"/>
                <a:cs typeface="Calibri"/>
              </a:rPr>
              <a:t> </a:t>
            </a:r>
            <a:r>
              <a:rPr sz="2400" spc="-10" dirty="0">
                <a:latin typeface="Calibri"/>
                <a:cs typeface="Calibri"/>
              </a:rPr>
              <a:t>semester</a:t>
            </a:r>
            <a:endParaRPr sz="2400">
              <a:latin typeface="Calibri"/>
              <a:cs typeface="Calibri"/>
            </a:endParaRPr>
          </a:p>
        </p:txBody>
      </p:sp>
      <p:pic>
        <p:nvPicPr>
          <p:cNvPr id="5" name="Audio 4">
            <a:hlinkClick r:id="" action="ppaction://media"/>
            <a:extLst>
              <a:ext uri="{FF2B5EF4-FFF2-40B4-BE49-F238E27FC236}">
                <a16:creationId xmlns:a16="http://schemas.microsoft.com/office/drawing/2014/main" id="{5BDB91C1-F2D8-499F-8BE0-457B512376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610"/>
    </mc:Choice>
    <mc:Fallback xmlns="">
      <p:transition spd="slow" advTm="49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0584"/>
            <a:ext cx="4555490" cy="695960"/>
          </a:xfrm>
          <a:prstGeom prst="rect">
            <a:avLst/>
          </a:prstGeom>
        </p:spPr>
        <p:txBody>
          <a:bodyPr vert="horz" wrap="square" lIns="0" tIns="12065" rIns="0" bIns="0" rtlCol="0">
            <a:spAutoFit/>
          </a:bodyPr>
          <a:lstStyle/>
          <a:p>
            <a:pPr marL="12700">
              <a:lnSpc>
                <a:spcPct val="100000"/>
              </a:lnSpc>
              <a:spcBef>
                <a:spcPts val="95"/>
              </a:spcBef>
            </a:pPr>
            <a:r>
              <a:rPr sz="4400" b="0" spc="-15" dirty="0">
                <a:latin typeface="Calibri Light"/>
                <a:cs typeface="Calibri Light"/>
              </a:rPr>
              <a:t>Separation</a:t>
            </a:r>
            <a:r>
              <a:rPr sz="4400" b="0" spc="-60" dirty="0">
                <a:latin typeface="Calibri Light"/>
                <a:cs typeface="Calibri Light"/>
              </a:rPr>
              <a:t> </a:t>
            </a:r>
            <a:r>
              <a:rPr sz="4400" b="0" spc="-10" dirty="0">
                <a:latin typeface="Calibri Light"/>
                <a:cs typeface="Calibri Light"/>
              </a:rPr>
              <a:t>Checklist</a:t>
            </a:r>
            <a:endParaRPr sz="4400">
              <a:latin typeface="Calibri Light"/>
              <a:cs typeface="Calibri Light"/>
            </a:endParaRPr>
          </a:p>
        </p:txBody>
      </p:sp>
      <p:sp>
        <p:nvSpPr>
          <p:cNvPr id="3" name="object 3"/>
          <p:cNvSpPr txBox="1"/>
          <p:nvPr/>
        </p:nvSpPr>
        <p:spPr>
          <a:xfrm>
            <a:off x="916939" y="1793112"/>
            <a:ext cx="2872105" cy="2499995"/>
          </a:xfrm>
          <a:prstGeom prst="rect">
            <a:avLst/>
          </a:prstGeom>
        </p:spPr>
        <p:txBody>
          <a:bodyPr vert="horz" wrap="square" lIns="0" tIns="61594" rIns="0" bIns="0" rtlCol="0">
            <a:spAutoFit/>
          </a:bodyPr>
          <a:lstStyle/>
          <a:p>
            <a:pPr marL="241300" marR="227965" indent="-228600">
              <a:lnSpc>
                <a:spcPts val="3020"/>
              </a:lnSpc>
              <a:spcBef>
                <a:spcPts val="484"/>
              </a:spcBef>
              <a:buFont typeface="Arial"/>
              <a:buChar char="•"/>
              <a:tabLst>
                <a:tab pos="241300" algn="l"/>
              </a:tabLst>
            </a:pPr>
            <a:r>
              <a:rPr sz="2800" spc="-125" dirty="0">
                <a:latin typeface="Calibri"/>
                <a:cs typeface="Calibri"/>
              </a:rPr>
              <a:t>To</a:t>
            </a:r>
            <a:r>
              <a:rPr sz="2800" spc="-35" dirty="0">
                <a:latin typeface="Calibri"/>
                <a:cs typeface="Calibri"/>
              </a:rPr>
              <a:t> </a:t>
            </a:r>
            <a:r>
              <a:rPr sz="2800" spc="-5" dirty="0">
                <a:latin typeface="Calibri"/>
                <a:cs typeface="Calibri"/>
              </a:rPr>
              <a:t>be</a:t>
            </a:r>
            <a:r>
              <a:rPr sz="2800" spc="-30" dirty="0">
                <a:latin typeface="Calibri"/>
                <a:cs typeface="Calibri"/>
              </a:rPr>
              <a:t> </a:t>
            </a:r>
            <a:r>
              <a:rPr sz="2800" spc="-15" dirty="0">
                <a:latin typeface="Calibri"/>
                <a:cs typeface="Calibri"/>
              </a:rPr>
              <a:t>completed </a:t>
            </a:r>
            <a:r>
              <a:rPr sz="2800" spc="-620" dirty="0">
                <a:latin typeface="Calibri"/>
                <a:cs typeface="Calibri"/>
              </a:rPr>
              <a:t> </a:t>
            </a:r>
            <a:r>
              <a:rPr sz="2800" spc="-10" dirty="0">
                <a:latin typeface="Calibri"/>
                <a:cs typeface="Calibri"/>
              </a:rPr>
              <a:t>by</a:t>
            </a:r>
            <a:r>
              <a:rPr sz="2800" spc="-20" dirty="0">
                <a:latin typeface="Calibri"/>
                <a:cs typeface="Calibri"/>
              </a:rPr>
              <a:t> </a:t>
            </a:r>
            <a:r>
              <a:rPr sz="2800" spc="-10" dirty="0">
                <a:latin typeface="Calibri"/>
                <a:cs typeface="Calibri"/>
              </a:rPr>
              <a:t>student</a:t>
            </a:r>
            <a:r>
              <a:rPr sz="2800" dirty="0">
                <a:latin typeface="Calibri"/>
                <a:cs typeface="Calibri"/>
              </a:rPr>
              <a:t> </a:t>
            </a:r>
            <a:r>
              <a:rPr sz="2800" spc="-5" dirty="0">
                <a:latin typeface="Calibri"/>
                <a:cs typeface="Calibri"/>
              </a:rPr>
              <a:t>and </a:t>
            </a:r>
            <a:r>
              <a:rPr sz="2800" dirty="0">
                <a:latin typeface="Calibri"/>
                <a:cs typeface="Calibri"/>
              </a:rPr>
              <a:t> </a:t>
            </a:r>
            <a:r>
              <a:rPr sz="2800" spc="-5" dirty="0">
                <a:latin typeface="Calibri"/>
                <a:cs typeface="Calibri"/>
              </a:rPr>
              <a:t>department</a:t>
            </a:r>
            <a:endParaRPr sz="2800">
              <a:latin typeface="Calibri"/>
              <a:cs typeface="Calibri"/>
            </a:endParaRPr>
          </a:p>
          <a:p>
            <a:pPr marL="241300" marR="5080" indent="-228600">
              <a:lnSpc>
                <a:spcPts val="3020"/>
              </a:lnSpc>
              <a:spcBef>
                <a:spcPts val="1015"/>
              </a:spcBef>
              <a:buFont typeface="Arial"/>
              <a:buChar char="•"/>
              <a:tabLst>
                <a:tab pos="241300" algn="l"/>
              </a:tabLst>
            </a:pPr>
            <a:r>
              <a:rPr sz="2800" spc="-10" dirty="0">
                <a:latin typeface="Calibri"/>
                <a:cs typeface="Calibri"/>
              </a:rPr>
              <a:t>Maintain</a:t>
            </a:r>
            <a:r>
              <a:rPr sz="2800" spc="-60" dirty="0">
                <a:latin typeface="Calibri"/>
                <a:cs typeface="Calibri"/>
              </a:rPr>
              <a:t> </a:t>
            </a:r>
            <a:r>
              <a:rPr sz="2800" spc="-10" dirty="0">
                <a:latin typeface="Calibri"/>
                <a:cs typeface="Calibri"/>
              </a:rPr>
              <a:t>checklist </a:t>
            </a:r>
            <a:r>
              <a:rPr sz="2800" spc="-615" dirty="0">
                <a:latin typeface="Calibri"/>
                <a:cs typeface="Calibri"/>
              </a:rPr>
              <a:t> </a:t>
            </a:r>
            <a:r>
              <a:rPr sz="2800" spc="-5" dirty="0">
                <a:latin typeface="Calibri"/>
                <a:cs typeface="Calibri"/>
              </a:rPr>
              <a:t>within </a:t>
            </a:r>
            <a:r>
              <a:rPr sz="2800" spc="-15" dirty="0">
                <a:latin typeface="Calibri"/>
                <a:cs typeface="Calibri"/>
              </a:rPr>
              <a:t>your </a:t>
            </a:r>
            <a:r>
              <a:rPr sz="2800" spc="-10" dirty="0">
                <a:latin typeface="Calibri"/>
                <a:cs typeface="Calibri"/>
              </a:rPr>
              <a:t> </a:t>
            </a:r>
            <a:r>
              <a:rPr sz="2800" spc="-5" dirty="0">
                <a:latin typeface="Calibri"/>
                <a:cs typeface="Calibri"/>
              </a:rPr>
              <a:t>department</a:t>
            </a:r>
            <a:endParaRPr sz="2800">
              <a:latin typeface="Calibri"/>
              <a:cs typeface="Calibri"/>
            </a:endParaRPr>
          </a:p>
        </p:txBody>
      </p:sp>
      <p:pic>
        <p:nvPicPr>
          <p:cNvPr id="4" name="object 4"/>
          <p:cNvPicPr/>
          <p:nvPr/>
        </p:nvPicPr>
        <p:blipFill>
          <a:blip r:embed="rId4" cstate="print"/>
          <a:stretch>
            <a:fillRect/>
          </a:stretch>
        </p:blipFill>
        <p:spPr>
          <a:xfrm>
            <a:off x="6449138" y="790538"/>
            <a:ext cx="4708143" cy="5205903"/>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55</a:t>
            </a:r>
          </a:p>
        </p:txBody>
      </p:sp>
      <p:pic>
        <p:nvPicPr>
          <p:cNvPr id="6" name="Audio 5">
            <a:hlinkClick r:id="" action="ppaction://media"/>
            <a:extLst>
              <a:ext uri="{FF2B5EF4-FFF2-40B4-BE49-F238E27FC236}">
                <a16:creationId xmlns:a16="http://schemas.microsoft.com/office/drawing/2014/main" id="{6B2933EB-F98F-4277-AB90-8301B9994C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35"/>
    </mc:Choice>
    <mc:Fallback xmlns="">
      <p:transition spd="slow" advTm="11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56</a:t>
            </a:r>
          </a:p>
        </p:txBody>
      </p:sp>
      <p:sp>
        <p:nvSpPr>
          <p:cNvPr id="2" name="object 2"/>
          <p:cNvSpPr txBox="1">
            <a:spLocks noGrp="1"/>
          </p:cNvSpPr>
          <p:nvPr>
            <p:ph type="title"/>
          </p:nvPr>
        </p:nvSpPr>
        <p:spPr>
          <a:xfrm>
            <a:off x="349672" y="610584"/>
            <a:ext cx="11147425" cy="695960"/>
          </a:xfrm>
          <a:prstGeom prst="rect">
            <a:avLst/>
          </a:prstGeom>
        </p:spPr>
        <p:txBody>
          <a:bodyPr vert="horz" wrap="square" lIns="0" tIns="12065" rIns="0" bIns="0" rtlCol="0">
            <a:spAutoFit/>
          </a:bodyPr>
          <a:lstStyle/>
          <a:p>
            <a:pPr marL="12700">
              <a:lnSpc>
                <a:spcPct val="100000"/>
              </a:lnSpc>
              <a:spcBef>
                <a:spcPts val="95"/>
              </a:spcBef>
            </a:pPr>
            <a:r>
              <a:rPr sz="4400" b="0" spc="-50" dirty="0">
                <a:latin typeface="Calibri Light"/>
                <a:cs typeface="Calibri Light"/>
              </a:rPr>
              <a:t>Important</a:t>
            </a:r>
            <a:r>
              <a:rPr sz="4400" b="0" spc="-70" dirty="0">
                <a:latin typeface="Calibri Light"/>
                <a:cs typeface="Calibri Light"/>
              </a:rPr>
              <a:t> </a:t>
            </a:r>
            <a:r>
              <a:rPr sz="4400" b="0" spc="-45" dirty="0">
                <a:latin typeface="Calibri Light"/>
                <a:cs typeface="Calibri Light"/>
              </a:rPr>
              <a:t>Upcoming</a:t>
            </a:r>
            <a:r>
              <a:rPr sz="4400" b="0" spc="-80" dirty="0">
                <a:latin typeface="Calibri Light"/>
                <a:cs typeface="Calibri Light"/>
              </a:rPr>
              <a:t> </a:t>
            </a:r>
            <a:r>
              <a:rPr sz="4400" b="0" spc="-50" dirty="0">
                <a:latin typeface="Calibri Light"/>
                <a:cs typeface="Calibri Light"/>
              </a:rPr>
              <a:t>Dates</a:t>
            </a:r>
            <a:r>
              <a:rPr sz="4400" b="0" spc="-45" dirty="0">
                <a:latin typeface="Calibri Light"/>
                <a:cs typeface="Calibri Light"/>
              </a:rPr>
              <a:t> </a:t>
            </a:r>
            <a:r>
              <a:rPr sz="4400" b="0" spc="-60" dirty="0">
                <a:latin typeface="Calibri Light"/>
                <a:cs typeface="Calibri Light"/>
              </a:rPr>
              <a:t>for</a:t>
            </a:r>
            <a:r>
              <a:rPr sz="4400" b="0" spc="-80" dirty="0">
                <a:latin typeface="Calibri Light"/>
                <a:cs typeface="Calibri Light"/>
              </a:rPr>
              <a:t> </a:t>
            </a:r>
            <a:r>
              <a:rPr sz="4400" b="0" spc="-55" dirty="0">
                <a:latin typeface="Calibri Light"/>
                <a:cs typeface="Calibri Light"/>
              </a:rPr>
              <a:t>Federal</a:t>
            </a:r>
            <a:r>
              <a:rPr sz="4400" b="0" spc="-65" dirty="0">
                <a:latin typeface="Calibri Light"/>
                <a:cs typeface="Calibri Light"/>
              </a:rPr>
              <a:t> </a:t>
            </a:r>
            <a:r>
              <a:rPr sz="4400" b="0" spc="-85" dirty="0">
                <a:latin typeface="Calibri Light"/>
                <a:cs typeface="Calibri Light"/>
              </a:rPr>
              <a:t>Work </a:t>
            </a:r>
            <a:r>
              <a:rPr sz="4400" b="0" spc="-30" dirty="0">
                <a:latin typeface="Calibri Light"/>
                <a:cs typeface="Calibri Light"/>
              </a:rPr>
              <a:t>Study</a:t>
            </a:r>
            <a:endParaRPr sz="4400">
              <a:latin typeface="Calibri Light"/>
              <a:cs typeface="Calibri Light"/>
            </a:endParaRPr>
          </a:p>
        </p:txBody>
      </p:sp>
      <p:sp>
        <p:nvSpPr>
          <p:cNvPr id="3" name="object 3"/>
          <p:cNvSpPr txBox="1"/>
          <p:nvPr/>
        </p:nvSpPr>
        <p:spPr>
          <a:xfrm>
            <a:off x="916939" y="1808791"/>
            <a:ext cx="10281285" cy="4351191"/>
          </a:xfrm>
          <a:prstGeom prst="rect">
            <a:avLst/>
          </a:prstGeom>
        </p:spPr>
        <p:txBody>
          <a:bodyPr vert="horz" wrap="square" lIns="0" tIns="46990" rIns="0" bIns="0" rtlCol="0">
            <a:spAutoFit/>
          </a:bodyPr>
          <a:lstStyle/>
          <a:p>
            <a:pPr marL="241300" indent="-228600">
              <a:lnSpc>
                <a:spcPct val="100000"/>
              </a:lnSpc>
              <a:spcBef>
                <a:spcPts val="370"/>
              </a:spcBef>
              <a:buFont typeface="Arial"/>
              <a:buChar char="•"/>
              <a:tabLst>
                <a:tab pos="241300" algn="l"/>
              </a:tabLst>
            </a:pPr>
            <a:r>
              <a:rPr sz="2800" b="1" spc="-25" dirty="0">
                <a:latin typeface="Calibri"/>
                <a:cs typeface="Calibri"/>
              </a:rPr>
              <a:t>Fall</a:t>
            </a:r>
            <a:r>
              <a:rPr sz="2800" b="1" dirty="0">
                <a:latin typeface="Calibri"/>
                <a:cs typeface="Calibri"/>
              </a:rPr>
              <a:t> </a:t>
            </a:r>
            <a:r>
              <a:rPr sz="2800" b="1" spc="-15" dirty="0">
                <a:latin typeface="Calibri"/>
                <a:cs typeface="Calibri"/>
              </a:rPr>
              <a:t>Semester</a:t>
            </a:r>
            <a:endParaRPr sz="2800" dirty="0">
              <a:latin typeface="Calibri"/>
              <a:cs typeface="Calibri"/>
            </a:endParaRPr>
          </a:p>
          <a:p>
            <a:pPr marL="869315" marR="175895" lvl="1" indent="-228600">
              <a:lnSpc>
                <a:spcPts val="2590"/>
              </a:lnSpc>
              <a:spcBef>
                <a:spcPts val="560"/>
              </a:spcBef>
              <a:buFont typeface="Arial"/>
              <a:buChar char="•"/>
              <a:tabLst>
                <a:tab pos="869950" algn="l"/>
                <a:tab pos="5317490" algn="l"/>
              </a:tabLst>
            </a:pPr>
            <a:r>
              <a:rPr sz="2400" spc="-5" dirty="0">
                <a:latin typeface="Calibri"/>
                <a:cs typeface="Calibri"/>
              </a:rPr>
              <a:t>Action</a:t>
            </a:r>
            <a:r>
              <a:rPr sz="2400" spc="-20" dirty="0">
                <a:latin typeface="Calibri"/>
                <a:cs typeface="Calibri"/>
              </a:rPr>
              <a:t> </a:t>
            </a:r>
            <a:r>
              <a:rPr sz="2400" spc="-5" dirty="0">
                <a:latin typeface="Calibri"/>
                <a:cs typeface="Calibri"/>
              </a:rPr>
              <a:t>deadline</a:t>
            </a:r>
            <a:r>
              <a:rPr sz="2400" spc="5" dirty="0">
                <a:latin typeface="Calibri"/>
                <a:cs typeface="Calibri"/>
              </a:rPr>
              <a:t> </a:t>
            </a:r>
            <a:r>
              <a:rPr sz="2400" spc="-15" dirty="0">
                <a:latin typeface="Calibri"/>
                <a:cs typeface="Calibri"/>
              </a:rPr>
              <a:t>date:</a:t>
            </a:r>
            <a:r>
              <a:rPr sz="2400" dirty="0">
                <a:latin typeface="Calibri"/>
                <a:cs typeface="Calibri"/>
              </a:rPr>
              <a:t> </a:t>
            </a:r>
            <a:r>
              <a:rPr sz="2400" b="1" spc="-10" dirty="0">
                <a:latin typeface="Calibri"/>
                <a:cs typeface="Calibri"/>
              </a:rPr>
              <a:t>August</a:t>
            </a:r>
            <a:r>
              <a:rPr sz="2400" b="1" spc="-5" dirty="0">
                <a:latin typeface="Calibri"/>
                <a:cs typeface="Calibri"/>
              </a:rPr>
              <a:t> </a:t>
            </a:r>
            <a:r>
              <a:rPr lang="en-US" sz="2400" b="1" spc="-5" dirty="0">
                <a:latin typeface="Calibri"/>
                <a:cs typeface="Calibri"/>
              </a:rPr>
              <a:t>5</a:t>
            </a:r>
            <a:r>
              <a:rPr sz="2400" b="1" dirty="0">
                <a:latin typeface="Calibri"/>
                <a:cs typeface="Calibri"/>
              </a:rPr>
              <a:t>, </a:t>
            </a:r>
            <a:r>
              <a:rPr sz="2400" b="1" spc="-5" dirty="0">
                <a:latin typeface="Calibri"/>
                <a:cs typeface="Calibri"/>
              </a:rPr>
              <a:t>202</a:t>
            </a:r>
            <a:r>
              <a:rPr lang="en-US" sz="2400" b="1" spc="-5" dirty="0">
                <a:latin typeface="Calibri"/>
                <a:cs typeface="Calibri"/>
              </a:rPr>
              <a:t>2</a:t>
            </a:r>
            <a:r>
              <a:rPr sz="2400" b="1" spc="-5" dirty="0">
                <a:latin typeface="Calibri"/>
                <a:cs typeface="Calibri"/>
              </a:rPr>
              <a:t>-</a:t>
            </a:r>
            <a:r>
              <a:rPr sz="2400" b="1" spc="-20" dirty="0">
                <a:latin typeface="Calibri"/>
                <a:cs typeface="Calibri"/>
              </a:rPr>
              <a:t> </a:t>
            </a:r>
            <a:r>
              <a:rPr sz="2400" spc="-10" dirty="0">
                <a:latin typeface="Calibri"/>
                <a:cs typeface="Calibri"/>
              </a:rPr>
              <a:t>Returning</a:t>
            </a:r>
            <a:r>
              <a:rPr sz="2400" spc="-5" dirty="0">
                <a:latin typeface="Calibri"/>
                <a:cs typeface="Calibri"/>
              </a:rPr>
              <a:t> </a:t>
            </a:r>
            <a:r>
              <a:rPr sz="2400" spc="-10" dirty="0">
                <a:latin typeface="Calibri"/>
                <a:cs typeface="Calibri"/>
              </a:rPr>
              <a:t>students/new</a:t>
            </a:r>
            <a:r>
              <a:rPr sz="2400" spc="10" dirty="0">
                <a:latin typeface="Calibri"/>
                <a:cs typeface="Calibri"/>
              </a:rPr>
              <a:t> </a:t>
            </a:r>
            <a:r>
              <a:rPr sz="2400" spc="-10" dirty="0">
                <a:latin typeface="Calibri"/>
                <a:cs typeface="Calibri"/>
              </a:rPr>
              <a:t>hires </a:t>
            </a:r>
            <a:r>
              <a:rPr sz="2400" spc="-5" dirty="0">
                <a:latin typeface="Calibri"/>
                <a:cs typeface="Calibri"/>
              </a:rPr>
              <a:t> </a:t>
            </a:r>
            <a:r>
              <a:rPr sz="2400" spc="-10" dirty="0">
                <a:latin typeface="Calibri"/>
                <a:cs typeface="Calibri"/>
              </a:rPr>
              <a:t>students</a:t>
            </a:r>
            <a:r>
              <a:rPr sz="2400" dirty="0">
                <a:latin typeface="Calibri"/>
                <a:cs typeface="Calibri"/>
              </a:rPr>
              <a:t> </a:t>
            </a:r>
            <a:r>
              <a:rPr sz="2400" spc="-5" dirty="0">
                <a:latin typeface="Calibri"/>
                <a:cs typeface="Calibri"/>
              </a:rPr>
              <a:t>need</a:t>
            </a:r>
            <a:r>
              <a:rPr sz="2400" spc="5" dirty="0">
                <a:latin typeface="Calibri"/>
                <a:cs typeface="Calibri"/>
              </a:rPr>
              <a:t> </a:t>
            </a:r>
            <a:r>
              <a:rPr sz="2400" spc="-15" dirty="0">
                <a:latin typeface="Calibri"/>
                <a:cs typeface="Calibri"/>
              </a:rPr>
              <a:t>to </a:t>
            </a:r>
            <a:r>
              <a:rPr sz="2400" spc="-5" dirty="0">
                <a:latin typeface="Calibri"/>
                <a:cs typeface="Calibri"/>
              </a:rPr>
              <a:t>be</a:t>
            </a:r>
            <a:r>
              <a:rPr sz="2400" dirty="0">
                <a:latin typeface="Calibri"/>
                <a:cs typeface="Calibri"/>
              </a:rPr>
              <a:t> </a:t>
            </a:r>
            <a:r>
              <a:rPr sz="2400" spc="-10" dirty="0">
                <a:latin typeface="Calibri"/>
                <a:cs typeface="Calibri"/>
              </a:rPr>
              <a:t>completely</a:t>
            </a:r>
            <a:r>
              <a:rPr sz="2400" spc="-20" dirty="0">
                <a:latin typeface="Calibri"/>
                <a:cs typeface="Calibri"/>
              </a:rPr>
              <a:t> </a:t>
            </a:r>
            <a:r>
              <a:rPr sz="2400" spc="-10" dirty="0">
                <a:latin typeface="Calibri"/>
                <a:cs typeface="Calibri"/>
              </a:rPr>
              <a:t>processed</a:t>
            </a:r>
            <a:r>
              <a:rPr sz="2400" spc="5" dirty="0">
                <a:latin typeface="Calibri"/>
                <a:cs typeface="Calibri"/>
              </a:rPr>
              <a:t> </a:t>
            </a:r>
            <a:r>
              <a:rPr sz="2400" spc="-15" dirty="0">
                <a:latin typeface="Calibri"/>
                <a:cs typeface="Calibri"/>
              </a:rPr>
              <a:t>to</a:t>
            </a:r>
            <a:r>
              <a:rPr sz="2400" spc="-20" dirty="0">
                <a:latin typeface="Calibri"/>
                <a:cs typeface="Calibri"/>
              </a:rPr>
              <a:t> </a:t>
            </a:r>
            <a:r>
              <a:rPr sz="2400" spc="-10" dirty="0">
                <a:latin typeface="Calibri"/>
                <a:cs typeface="Calibri"/>
              </a:rPr>
              <a:t>ensure</a:t>
            </a:r>
            <a:r>
              <a:rPr sz="2400" spc="15" dirty="0">
                <a:latin typeface="Calibri"/>
                <a:cs typeface="Calibri"/>
              </a:rPr>
              <a:t> </a:t>
            </a:r>
            <a:r>
              <a:rPr sz="2400" dirty="0">
                <a:latin typeface="Calibri"/>
                <a:cs typeface="Calibri"/>
              </a:rPr>
              <a:t>an</a:t>
            </a:r>
            <a:r>
              <a:rPr sz="2400" spc="-10" dirty="0">
                <a:latin typeface="Calibri"/>
                <a:cs typeface="Calibri"/>
              </a:rPr>
              <a:t> </a:t>
            </a:r>
            <a:r>
              <a:rPr sz="2400" spc="-5" dirty="0">
                <a:latin typeface="Calibri"/>
                <a:cs typeface="Calibri"/>
              </a:rPr>
              <a:t>active</a:t>
            </a:r>
            <a:r>
              <a:rPr sz="2400" spc="-10" dirty="0">
                <a:latin typeface="Calibri"/>
                <a:cs typeface="Calibri"/>
              </a:rPr>
              <a:t> </a:t>
            </a:r>
            <a:r>
              <a:rPr sz="2400" spc="-15" dirty="0">
                <a:latin typeface="Calibri"/>
                <a:cs typeface="Calibri"/>
              </a:rPr>
              <a:t>start</a:t>
            </a:r>
            <a:r>
              <a:rPr sz="2400" spc="-5" dirty="0">
                <a:latin typeface="Calibri"/>
                <a:cs typeface="Calibri"/>
              </a:rPr>
              <a:t> </a:t>
            </a:r>
            <a:r>
              <a:rPr sz="2400" spc="-15" dirty="0">
                <a:latin typeface="Calibri"/>
                <a:cs typeface="Calibri"/>
              </a:rPr>
              <a:t>date</a:t>
            </a:r>
            <a:r>
              <a:rPr sz="2400" spc="-5" dirty="0">
                <a:latin typeface="Calibri"/>
                <a:cs typeface="Calibri"/>
              </a:rPr>
              <a:t> of </a:t>
            </a:r>
            <a:r>
              <a:rPr sz="2400" spc="-530" dirty="0">
                <a:latin typeface="Calibri"/>
                <a:cs typeface="Calibri"/>
              </a:rPr>
              <a:t> </a:t>
            </a:r>
            <a:r>
              <a:rPr sz="2400" b="1" spc="-10" dirty="0">
                <a:latin typeface="Calibri"/>
                <a:cs typeface="Calibri"/>
              </a:rPr>
              <a:t>August</a:t>
            </a:r>
            <a:r>
              <a:rPr sz="2400" b="1" dirty="0">
                <a:latin typeface="Calibri"/>
                <a:cs typeface="Calibri"/>
              </a:rPr>
              <a:t> 2</a:t>
            </a:r>
            <a:r>
              <a:rPr lang="en-US" sz="2400" b="1" dirty="0">
                <a:latin typeface="Calibri"/>
                <a:cs typeface="Calibri"/>
              </a:rPr>
              <a:t>2, </a:t>
            </a:r>
            <a:r>
              <a:rPr sz="2400" b="1" dirty="0">
                <a:latin typeface="Calibri"/>
                <a:cs typeface="Calibri"/>
              </a:rPr>
              <a:t>202</a:t>
            </a:r>
            <a:r>
              <a:rPr lang="en-US" sz="2400" b="1" dirty="0">
                <a:latin typeface="Calibri"/>
                <a:cs typeface="Calibri"/>
              </a:rPr>
              <a:t>2</a:t>
            </a:r>
            <a:r>
              <a:rPr sz="2400" b="1" spc="-15" dirty="0">
                <a:latin typeface="Calibri"/>
                <a:cs typeface="Calibri"/>
              </a:rPr>
              <a:t> </a:t>
            </a:r>
            <a:r>
              <a:rPr sz="2400" spc="-15" dirty="0">
                <a:latin typeface="Calibri"/>
                <a:cs typeface="Calibri"/>
              </a:rPr>
              <a:t>(first</a:t>
            </a:r>
            <a:r>
              <a:rPr sz="2400" spc="5" dirty="0">
                <a:latin typeface="Calibri"/>
                <a:cs typeface="Calibri"/>
              </a:rPr>
              <a:t> </a:t>
            </a:r>
            <a:r>
              <a:rPr sz="2400" spc="-20" dirty="0">
                <a:latin typeface="Calibri"/>
                <a:cs typeface="Calibri"/>
              </a:rPr>
              <a:t>day</a:t>
            </a:r>
            <a:r>
              <a:rPr sz="2400" dirty="0">
                <a:latin typeface="Calibri"/>
                <a:cs typeface="Calibri"/>
              </a:rPr>
              <a:t> </a:t>
            </a:r>
            <a:r>
              <a:rPr sz="2400" spc="-5" dirty="0">
                <a:latin typeface="Calibri"/>
                <a:cs typeface="Calibri"/>
              </a:rPr>
              <a:t>of</a:t>
            </a:r>
            <a:r>
              <a:rPr sz="2400" spc="5" dirty="0">
                <a:latin typeface="Calibri"/>
                <a:cs typeface="Calibri"/>
              </a:rPr>
              <a:t> </a:t>
            </a:r>
            <a:r>
              <a:rPr sz="2400" spc="-5" dirty="0">
                <a:latin typeface="Calibri"/>
                <a:cs typeface="Calibri"/>
              </a:rPr>
              <a:t>class).	Student </a:t>
            </a:r>
            <a:r>
              <a:rPr sz="2400" spc="-10" dirty="0">
                <a:latin typeface="Calibri"/>
                <a:cs typeface="Calibri"/>
              </a:rPr>
              <a:t>can </a:t>
            </a:r>
            <a:r>
              <a:rPr sz="2400" spc="-5" dirty="0">
                <a:latin typeface="Calibri"/>
                <a:cs typeface="Calibri"/>
              </a:rPr>
              <a:t>not </a:t>
            </a:r>
            <a:r>
              <a:rPr sz="2400" spc="-10" dirty="0">
                <a:latin typeface="Calibri"/>
                <a:cs typeface="Calibri"/>
              </a:rPr>
              <a:t>work until </a:t>
            </a:r>
            <a:r>
              <a:rPr sz="2400" spc="-5" dirty="0">
                <a:latin typeface="Calibri"/>
                <a:cs typeface="Calibri"/>
              </a:rPr>
              <a:t>FWS </a:t>
            </a:r>
            <a:r>
              <a:rPr sz="2400" dirty="0">
                <a:latin typeface="Calibri"/>
                <a:cs typeface="Calibri"/>
              </a:rPr>
              <a:t> </a:t>
            </a:r>
            <a:r>
              <a:rPr sz="2400" spc="-10" dirty="0">
                <a:latin typeface="Calibri"/>
                <a:cs typeface="Calibri"/>
              </a:rPr>
              <a:t>appointment</a:t>
            </a:r>
            <a:r>
              <a:rPr sz="2400" spc="-15" dirty="0">
                <a:latin typeface="Calibri"/>
                <a:cs typeface="Calibri"/>
              </a:rPr>
              <a:t> </a:t>
            </a:r>
            <a:r>
              <a:rPr sz="2400" spc="-5" dirty="0">
                <a:latin typeface="Calibri"/>
                <a:cs typeface="Calibri"/>
              </a:rPr>
              <a:t>has</a:t>
            </a:r>
            <a:r>
              <a:rPr sz="2400" spc="-10" dirty="0">
                <a:latin typeface="Calibri"/>
                <a:cs typeface="Calibri"/>
              </a:rPr>
              <a:t> </a:t>
            </a:r>
            <a:r>
              <a:rPr sz="2400" spc="-5" dirty="0">
                <a:latin typeface="Calibri"/>
                <a:cs typeface="Calibri"/>
              </a:rPr>
              <a:t>been</a:t>
            </a:r>
            <a:r>
              <a:rPr sz="2400" spc="5" dirty="0">
                <a:latin typeface="Calibri"/>
                <a:cs typeface="Calibri"/>
              </a:rPr>
              <a:t> </a:t>
            </a:r>
            <a:r>
              <a:rPr sz="2400" spc="-10" dirty="0">
                <a:latin typeface="Calibri"/>
                <a:cs typeface="Calibri"/>
              </a:rPr>
              <a:t>processed</a:t>
            </a:r>
            <a:r>
              <a:rPr sz="2400" spc="10" dirty="0">
                <a:latin typeface="Calibri"/>
                <a:cs typeface="Calibri"/>
              </a:rPr>
              <a:t> </a:t>
            </a:r>
            <a:r>
              <a:rPr sz="2400" spc="-10" dirty="0">
                <a:latin typeface="Calibri"/>
                <a:cs typeface="Calibri"/>
              </a:rPr>
              <a:t>by</a:t>
            </a:r>
            <a:r>
              <a:rPr sz="2400" spc="-5" dirty="0">
                <a:latin typeface="Calibri"/>
                <a:cs typeface="Calibri"/>
              </a:rPr>
              <a:t> FWS</a:t>
            </a:r>
            <a:r>
              <a:rPr sz="2400" spc="-15" dirty="0">
                <a:latin typeface="Calibri"/>
                <a:cs typeface="Calibri"/>
              </a:rPr>
              <a:t> </a:t>
            </a:r>
            <a:r>
              <a:rPr sz="2400" spc="-10" dirty="0">
                <a:latin typeface="Calibri"/>
                <a:cs typeface="Calibri"/>
              </a:rPr>
              <a:t>Office</a:t>
            </a:r>
            <a:endParaRPr sz="2400" dirty="0">
              <a:latin typeface="Calibri"/>
              <a:cs typeface="Calibri"/>
            </a:endParaRPr>
          </a:p>
          <a:p>
            <a:pPr marL="869315" marR="5080" lvl="1" indent="-228600">
              <a:lnSpc>
                <a:spcPts val="2590"/>
              </a:lnSpc>
              <a:spcBef>
                <a:spcPts val="515"/>
              </a:spcBef>
              <a:buFont typeface="Arial"/>
              <a:buChar char="•"/>
              <a:tabLst>
                <a:tab pos="869950" algn="l"/>
              </a:tabLst>
            </a:pPr>
            <a:r>
              <a:rPr sz="2400" dirty="0">
                <a:latin typeface="Calibri"/>
                <a:cs typeface="Calibri"/>
              </a:rPr>
              <a:t>If </a:t>
            </a:r>
            <a:r>
              <a:rPr sz="2400" spc="-5" dirty="0">
                <a:latin typeface="Calibri"/>
                <a:cs typeface="Calibri"/>
              </a:rPr>
              <a:t>not </a:t>
            </a:r>
            <a:r>
              <a:rPr sz="2400" spc="-10" dirty="0">
                <a:latin typeface="Calibri"/>
                <a:cs typeface="Calibri"/>
              </a:rPr>
              <a:t>submitted by </a:t>
            </a:r>
            <a:r>
              <a:rPr sz="2400" spc="-5" dirty="0">
                <a:latin typeface="Calibri"/>
                <a:cs typeface="Calibri"/>
              </a:rPr>
              <a:t>priority deadline </a:t>
            </a:r>
            <a:r>
              <a:rPr sz="2400" spc="-15" dirty="0">
                <a:latin typeface="Calibri"/>
                <a:cs typeface="Calibri"/>
              </a:rPr>
              <a:t>date </a:t>
            </a:r>
            <a:r>
              <a:rPr sz="2400" dirty="0">
                <a:latin typeface="Calibri"/>
                <a:cs typeface="Calibri"/>
              </a:rPr>
              <a:t>of </a:t>
            </a:r>
            <a:r>
              <a:rPr sz="2400" b="1" spc="-10" dirty="0">
                <a:latin typeface="Calibri"/>
                <a:cs typeface="Calibri"/>
              </a:rPr>
              <a:t>August </a:t>
            </a:r>
            <a:r>
              <a:rPr lang="en-US" sz="2400" b="1" spc="-10" dirty="0">
                <a:latin typeface="Calibri"/>
                <a:cs typeface="Calibri"/>
              </a:rPr>
              <a:t>5</a:t>
            </a:r>
            <a:r>
              <a:rPr sz="2400" b="1" dirty="0">
                <a:latin typeface="Calibri"/>
                <a:cs typeface="Calibri"/>
              </a:rPr>
              <a:t>, 202</a:t>
            </a:r>
            <a:r>
              <a:rPr lang="en-US" sz="2400" b="1" dirty="0">
                <a:latin typeface="Calibri"/>
                <a:cs typeface="Calibri"/>
              </a:rPr>
              <a:t>2</a:t>
            </a:r>
            <a:r>
              <a:rPr sz="2400" b="1" dirty="0">
                <a:latin typeface="Calibri"/>
                <a:cs typeface="Calibri"/>
              </a:rPr>
              <a:t> </a:t>
            </a:r>
            <a:r>
              <a:rPr sz="2400" spc="-5" dirty="0">
                <a:latin typeface="Calibri"/>
                <a:cs typeface="Calibri"/>
              </a:rPr>
              <a:t>then </a:t>
            </a:r>
            <a:r>
              <a:rPr sz="2400" dirty="0">
                <a:latin typeface="Calibri"/>
                <a:cs typeface="Calibri"/>
              </a:rPr>
              <a:t>the </a:t>
            </a:r>
            <a:r>
              <a:rPr sz="2400" spc="5" dirty="0">
                <a:latin typeface="Calibri"/>
                <a:cs typeface="Calibri"/>
              </a:rPr>
              <a:t> </a:t>
            </a:r>
            <a:r>
              <a:rPr sz="2400" spc="-10" dirty="0">
                <a:latin typeface="Calibri"/>
                <a:cs typeface="Calibri"/>
              </a:rPr>
              <a:t>appointment </a:t>
            </a:r>
            <a:r>
              <a:rPr sz="2400" spc="-5" dirty="0">
                <a:latin typeface="Calibri"/>
                <a:cs typeface="Calibri"/>
              </a:rPr>
              <a:t>should be</a:t>
            </a:r>
            <a:r>
              <a:rPr sz="2400" spc="5" dirty="0">
                <a:latin typeface="Calibri"/>
                <a:cs typeface="Calibri"/>
              </a:rPr>
              <a:t> </a:t>
            </a:r>
            <a:r>
              <a:rPr sz="2400" spc="-10" dirty="0">
                <a:latin typeface="Calibri"/>
                <a:cs typeface="Calibri"/>
              </a:rPr>
              <a:t>processed</a:t>
            </a:r>
            <a:r>
              <a:rPr sz="2400" spc="5" dirty="0">
                <a:latin typeface="Calibri"/>
                <a:cs typeface="Calibri"/>
              </a:rPr>
              <a:t> </a:t>
            </a:r>
            <a:r>
              <a:rPr sz="2400" spc="-20" dirty="0">
                <a:latin typeface="Calibri"/>
                <a:cs typeface="Calibri"/>
              </a:rPr>
              <a:t>for</a:t>
            </a:r>
            <a:r>
              <a:rPr sz="2400" spc="-10" dirty="0">
                <a:latin typeface="Calibri"/>
                <a:cs typeface="Calibri"/>
              </a:rPr>
              <a:t> </a:t>
            </a:r>
            <a:r>
              <a:rPr sz="2400" dirty="0">
                <a:latin typeface="Calibri"/>
                <a:cs typeface="Calibri"/>
              </a:rPr>
              <a:t>the</a:t>
            </a:r>
            <a:r>
              <a:rPr sz="2400" spc="5" dirty="0">
                <a:latin typeface="Calibri"/>
                <a:cs typeface="Calibri"/>
              </a:rPr>
              <a:t> </a:t>
            </a:r>
            <a:r>
              <a:rPr sz="2400" spc="-20" dirty="0">
                <a:latin typeface="Calibri"/>
                <a:cs typeface="Calibri"/>
              </a:rPr>
              <a:t>first</a:t>
            </a:r>
            <a:r>
              <a:rPr sz="2400" dirty="0">
                <a:latin typeface="Calibri"/>
                <a:cs typeface="Calibri"/>
              </a:rPr>
              <a:t> </a:t>
            </a:r>
            <a:r>
              <a:rPr sz="2400" spc="-20" dirty="0">
                <a:latin typeface="Calibri"/>
                <a:cs typeface="Calibri"/>
              </a:rPr>
              <a:t>day</a:t>
            </a:r>
            <a:r>
              <a:rPr sz="2400" spc="-10" dirty="0">
                <a:latin typeface="Calibri"/>
                <a:cs typeface="Calibri"/>
              </a:rPr>
              <a:t> </a:t>
            </a:r>
            <a:r>
              <a:rPr sz="2400" spc="-5" dirty="0">
                <a:latin typeface="Calibri"/>
                <a:cs typeface="Calibri"/>
              </a:rPr>
              <a:t>of</a:t>
            </a:r>
            <a:r>
              <a:rPr sz="2400" dirty="0">
                <a:latin typeface="Calibri"/>
                <a:cs typeface="Calibri"/>
              </a:rPr>
              <a:t> the </a:t>
            </a:r>
            <a:r>
              <a:rPr sz="2400" spc="-15" dirty="0">
                <a:latin typeface="Calibri"/>
                <a:cs typeface="Calibri"/>
              </a:rPr>
              <a:t>next</a:t>
            </a:r>
            <a:r>
              <a:rPr sz="2400" spc="-5" dirty="0">
                <a:latin typeface="Calibri"/>
                <a:cs typeface="Calibri"/>
              </a:rPr>
              <a:t> </a:t>
            </a:r>
            <a:r>
              <a:rPr sz="2400" spc="-20" dirty="0">
                <a:latin typeface="Calibri"/>
                <a:cs typeface="Calibri"/>
              </a:rPr>
              <a:t>pay</a:t>
            </a:r>
            <a:r>
              <a:rPr sz="2400" spc="-5" dirty="0">
                <a:latin typeface="Calibri"/>
                <a:cs typeface="Calibri"/>
              </a:rPr>
              <a:t> period, </a:t>
            </a:r>
            <a:r>
              <a:rPr sz="2400" dirty="0">
                <a:latin typeface="Calibri"/>
                <a:cs typeface="Calibri"/>
              </a:rPr>
              <a:t> </a:t>
            </a:r>
            <a:r>
              <a:rPr sz="2400" spc="-5" dirty="0">
                <a:latin typeface="Calibri"/>
                <a:cs typeface="Calibri"/>
              </a:rPr>
              <a:t>see</a:t>
            </a:r>
            <a:r>
              <a:rPr sz="2400" spc="5" dirty="0">
                <a:latin typeface="Calibri"/>
                <a:cs typeface="Calibri"/>
              </a:rPr>
              <a:t> </a:t>
            </a:r>
            <a:r>
              <a:rPr sz="2400" spc="-15" dirty="0">
                <a:latin typeface="Calibri"/>
                <a:cs typeface="Calibri"/>
              </a:rPr>
              <a:t>payroll </a:t>
            </a:r>
            <a:r>
              <a:rPr sz="2400" spc="-5" dirty="0">
                <a:latin typeface="Calibri"/>
                <a:cs typeface="Calibri"/>
              </a:rPr>
              <a:t>deadlines</a:t>
            </a:r>
            <a:r>
              <a:rPr sz="2400" spc="5" dirty="0">
                <a:latin typeface="Calibri"/>
                <a:cs typeface="Calibri"/>
              </a:rPr>
              <a:t> </a:t>
            </a:r>
            <a:r>
              <a:rPr sz="2400" spc="-20" dirty="0">
                <a:latin typeface="Calibri"/>
                <a:cs typeface="Calibri"/>
              </a:rPr>
              <a:t>for</a:t>
            </a:r>
            <a:r>
              <a:rPr sz="2400" spc="-10" dirty="0">
                <a:latin typeface="Calibri"/>
                <a:cs typeface="Calibri"/>
              </a:rPr>
              <a:t> personnel</a:t>
            </a:r>
            <a:r>
              <a:rPr sz="2400" spc="15" dirty="0">
                <a:latin typeface="Calibri"/>
                <a:cs typeface="Calibri"/>
              </a:rPr>
              <a:t> </a:t>
            </a:r>
            <a:r>
              <a:rPr sz="2400" spc="-5" dirty="0">
                <a:latin typeface="Calibri"/>
                <a:cs typeface="Calibri"/>
              </a:rPr>
              <a:t>actions</a:t>
            </a:r>
            <a:r>
              <a:rPr sz="2400" spc="-20" dirty="0">
                <a:latin typeface="Calibri"/>
                <a:cs typeface="Calibri"/>
              </a:rPr>
              <a:t> </a:t>
            </a:r>
            <a:r>
              <a:rPr sz="2400" spc="-5" dirty="0">
                <a:latin typeface="Calibri"/>
                <a:cs typeface="Calibri"/>
              </a:rPr>
              <a:t>on </a:t>
            </a:r>
            <a:r>
              <a:rPr sz="2400" spc="-40" dirty="0">
                <a:latin typeface="Calibri"/>
                <a:cs typeface="Calibri"/>
              </a:rPr>
              <a:t>HR’s</a:t>
            </a:r>
            <a:r>
              <a:rPr sz="2400" spc="-5" dirty="0">
                <a:latin typeface="Calibri"/>
                <a:cs typeface="Calibri"/>
              </a:rPr>
              <a:t> </a:t>
            </a:r>
            <a:r>
              <a:rPr sz="2400" spc="-15" dirty="0">
                <a:latin typeface="Calibri"/>
                <a:cs typeface="Calibri"/>
              </a:rPr>
              <a:t>website</a:t>
            </a:r>
            <a:r>
              <a:rPr sz="2400" dirty="0">
                <a:latin typeface="Calibri"/>
                <a:cs typeface="Calibri"/>
              </a:rPr>
              <a:t> </a:t>
            </a:r>
            <a:r>
              <a:rPr sz="2400" spc="-15" dirty="0">
                <a:latin typeface="Calibri"/>
                <a:cs typeface="Calibri"/>
              </a:rPr>
              <a:t>at </a:t>
            </a:r>
            <a:r>
              <a:rPr sz="2400" spc="-10" dirty="0">
                <a:solidFill>
                  <a:srgbClr val="0562C1"/>
                </a:solidFill>
                <a:latin typeface="Calibri"/>
                <a:cs typeface="Calibri"/>
              </a:rPr>
              <a:t>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https://hr.fsu.edu/sites/g/files/upcbnu2186/files/PDF/Publications/timeandleave/2022PAYROLLDEADLINESFORPERSONNELACTIONS.pdf</a:t>
            </a:r>
            <a:endParaRPr sz="2400" dirty="0">
              <a:latin typeface="Calibri"/>
              <a:cs typeface="Calibri"/>
            </a:endParaRPr>
          </a:p>
          <a:p>
            <a:pPr marL="869950" marR="771525" lvl="1" indent="-228600">
              <a:lnSpc>
                <a:spcPts val="2590"/>
              </a:lnSpc>
              <a:spcBef>
                <a:spcPts val="505"/>
              </a:spcBef>
              <a:buFont typeface="Arial"/>
              <a:buChar char="•"/>
              <a:tabLst>
                <a:tab pos="869950" algn="l"/>
              </a:tabLst>
            </a:pPr>
            <a:r>
              <a:rPr sz="2400" spc="-5" dirty="0">
                <a:latin typeface="Calibri"/>
                <a:cs typeface="Calibri"/>
              </a:rPr>
              <a:t>Allow</a:t>
            </a:r>
            <a:r>
              <a:rPr sz="2400" spc="-15" dirty="0">
                <a:latin typeface="Calibri"/>
                <a:cs typeface="Calibri"/>
              </a:rPr>
              <a:t> </a:t>
            </a:r>
            <a:r>
              <a:rPr sz="2400" dirty="0">
                <a:latin typeface="Calibri"/>
                <a:cs typeface="Calibri"/>
              </a:rPr>
              <a:t>5</a:t>
            </a:r>
            <a:r>
              <a:rPr sz="2400" spc="-10" dirty="0">
                <a:latin typeface="Calibri"/>
                <a:cs typeface="Calibri"/>
              </a:rPr>
              <a:t> </a:t>
            </a:r>
            <a:r>
              <a:rPr sz="2400" spc="-15" dirty="0">
                <a:latin typeface="Calibri"/>
                <a:cs typeface="Calibri"/>
              </a:rPr>
              <a:t>to</a:t>
            </a:r>
            <a:r>
              <a:rPr sz="2400" spc="-10" dirty="0">
                <a:latin typeface="Calibri"/>
                <a:cs typeface="Calibri"/>
              </a:rPr>
              <a:t> </a:t>
            </a:r>
            <a:r>
              <a:rPr sz="2400" dirty="0">
                <a:latin typeface="Calibri"/>
                <a:cs typeface="Calibri"/>
              </a:rPr>
              <a:t>7</a:t>
            </a:r>
            <a:r>
              <a:rPr sz="2400" spc="-15" dirty="0">
                <a:latin typeface="Calibri"/>
                <a:cs typeface="Calibri"/>
              </a:rPr>
              <a:t> </a:t>
            </a:r>
            <a:r>
              <a:rPr sz="2400" spc="-20" dirty="0">
                <a:latin typeface="Calibri"/>
                <a:cs typeface="Calibri"/>
              </a:rPr>
              <a:t>days</a:t>
            </a:r>
            <a:r>
              <a:rPr sz="2400" spc="-10" dirty="0">
                <a:latin typeface="Calibri"/>
                <a:cs typeface="Calibri"/>
              </a:rPr>
              <a:t> after</a:t>
            </a:r>
            <a:r>
              <a:rPr sz="2400" spc="5" dirty="0">
                <a:latin typeface="Calibri"/>
                <a:cs typeface="Calibri"/>
              </a:rPr>
              <a:t> </a:t>
            </a:r>
            <a:r>
              <a:rPr sz="2400" spc="-10" dirty="0">
                <a:latin typeface="Calibri"/>
                <a:cs typeface="Calibri"/>
              </a:rPr>
              <a:t>submitting</a:t>
            </a:r>
            <a:r>
              <a:rPr sz="2400" spc="-25" dirty="0">
                <a:latin typeface="Calibri"/>
                <a:cs typeface="Calibri"/>
              </a:rPr>
              <a:t> </a:t>
            </a:r>
            <a:r>
              <a:rPr sz="2400" dirty="0">
                <a:latin typeface="Calibri"/>
                <a:cs typeface="Calibri"/>
              </a:rPr>
              <a:t>the</a:t>
            </a:r>
            <a:r>
              <a:rPr sz="2400" spc="5" dirty="0">
                <a:latin typeface="Calibri"/>
                <a:cs typeface="Calibri"/>
              </a:rPr>
              <a:t> </a:t>
            </a:r>
            <a:r>
              <a:rPr sz="2400" spc="-40" dirty="0">
                <a:latin typeface="Calibri"/>
                <a:cs typeface="Calibri"/>
              </a:rPr>
              <a:t>e-PAF</a:t>
            </a:r>
            <a:r>
              <a:rPr sz="2400" spc="-5" dirty="0">
                <a:latin typeface="Calibri"/>
                <a:cs typeface="Calibri"/>
              </a:rPr>
              <a:t> or</a:t>
            </a:r>
            <a:r>
              <a:rPr sz="2400" spc="-10" dirty="0">
                <a:latin typeface="Calibri"/>
                <a:cs typeface="Calibri"/>
              </a:rPr>
              <a:t> electronic</a:t>
            </a:r>
            <a:r>
              <a:rPr sz="2400" dirty="0">
                <a:latin typeface="Calibri"/>
                <a:cs typeface="Calibri"/>
              </a:rPr>
              <a:t> </a:t>
            </a:r>
            <a:r>
              <a:rPr sz="2400" spc="-5" dirty="0">
                <a:latin typeface="Calibri"/>
                <a:cs typeface="Calibri"/>
              </a:rPr>
              <a:t>Job</a:t>
            </a:r>
            <a:r>
              <a:rPr sz="2400" spc="-20" dirty="0">
                <a:latin typeface="Calibri"/>
                <a:cs typeface="Calibri"/>
              </a:rPr>
              <a:t> Offer</a:t>
            </a:r>
            <a:r>
              <a:rPr sz="2400" spc="10" dirty="0">
                <a:latin typeface="Calibri"/>
                <a:cs typeface="Calibri"/>
              </a:rPr>
              <a:t> </a:t>
            </a:r>
            <a:r>
              <a:rPr sz="2400" spc="-20" dirty="0">
                <a:latin typeface="Calibri"/>
                <a:cs typeface="Calibri"/>
              </a:rPr>
              <a:t>for </a:t>
            </a:r>
            <a:r>
              <a:rPr sz="2400" spc="-525" dirty="0">
                <a:latin typeface="Calibri"/>
                <a:cs typeface="Calibri"/>
              </a:rPr>
              <a:t> </a:t>
            </a:r>
            <a:r>
              <a:rPr sz="2400" spc="-10" dirty="0">
                <a:latin typeface="Calibri"/>
                <a:cs typeface="Calibri"/>
              </a:rPr>
              <a:t>processing.</a:t>
            </a:r>
            <a:r>
              <a:rPr sz="2400" b="1" spc="-10" dirty="0">
                <a:latin typeface="Calibri"/>
                <a:cs typeface="Calibri"/>
              </a:rPr>
              <a:t>(Completion</a:t>
            </a:r>
            <a:r>
              <a:rPr sz="2400" b="1" spc="-5" dirty="0">
                <a:latin typeface="Calibri"/>
                <a:cs typeface="Calibri"/>
              </a:rPr>
              <a:t> times</a:t>
            </a:r>
            <a:r>
              <a:rPr sz="2400" b="1" spc="15" dirty="0">
                <a:latin typeface="Calibri"/>
                <a:cs typeface="Calibri"/>
              </a:rPr>
              <a:t> </a:t>
            </a:r>
            <a:r>
              <a:rPr sz="2400" b="1" spc="-20" dirty="0">
                <a:latin typeface="Calibri"/>
                <a:cs typeface="Calibri"/>
              </a:rPr>
              <a:t>may</a:t>
            </a:r>
            <a:r>
              <a:rPr sz="2400" b="1" dirty="0">
                <a:latin typeface="Calibri"/>
                <a:cs typeface="Calibri"/>
              </a:rPr>
              <a:t> </a:t>
            </a:r>
            <a:r>
              <a:rPr sz="2400" b="1" spc="-10" dirty="0">
                <a:latin typeface="Calibri"/>
                <a:cs typeface="Calibri"/>
              </a:rPr>
              <a:t>vary</a:t>
            </a:r>
            <a:r>
              <a:rPr sz="2400" b="1" spc="5" dirty="0">
                <a:latin typeface="Calibri"/>
                <a:cs typeface="Calibri"/>
              </a:rPr>
              <a:t> </a:t>
            </a:r>
            <a:r>
              <a:rPr sz="2400" b="1" spc="-5" dirty="0">
                <a:latin typeface="Calibri"/>
                <a:cs typeface="Calibri"/>
              </a:rPr>
              <a:t>depending on </a:t>
            </a:r>
            <a:r>
              <a:rPr sz="2400" b="1" spc="-10" dirty="0">
                <a:latin typeface="Calibri"/>
                <a:cs typeface="Calibri"/>
              </a:rPr>
              <a:t>volume)</a:t>
            </a:r>
            <a:endParaRPr sz="2400" dirty="0">
              <a:latin typeface="Calibri"/>
              <a:cs typeface="Calibri"/>
            </a:endParaRPr>
          </a:p>
        </p:txBody>
      </p:sp>
      <p:pic>
        <p:nvPicPr>
          <p:cNvPr id="7" name="Recorded Sound">
            <a:hlinkClick r:id="" action="ppaction://media"/>
            <a:extLst>
              <a:ext uri="{FF2B5EF4-FFF2-40B4-BE49-F238E27FC236}">
                <a16:creationId xmlns:a16="http://schemas.microsoft.com/office/drawing/2014/main" id="{6B9A913D-5E1E-4746-BD32-94059CE7D3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0381" y="8960453"/>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413"/>
    </mc:Choice>
    <mc:Fallback xmlns="">
      <p:transition spd="slow" advTm="5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57</a:t>
            </a:r>
          </a:p>
        </p:txBody>
      </p:sp>
      <p:sp>
        <p:nvSpPr>
          <p:cNvPr id="2" name="object 2"/>
          <p:cNvSpPr txBox="1">
            <a:spLocks noGrp="1"/>
          </p:cNvSpPr>
          <p:nvPr>
            <p:ph type="title"/>
          </p:nvPr>
        </p:nvSpPr>
        <p:spPr>
          <a:xfrm>
            <a:off x="916939" y="610584"/>
            <a:ext cx="6871334" cy="695960"/>
          </a:xfrm>
          <a:prstGeom prst="rect">
            <a:avLst/>
          </a:prstGeom>
        </p:spPr>
        <p:txBody>
          <a:bodyPr vert="horz" wrap="square" lIns="0" tIns="12065" rIns="0" bIns="0" rtlCol="0">
            <a:spAutoFit/>
          </a:bodyPr>
          <a:lstStyle/>
          <a:p>
            <a:pPr marL="12700">
              <a:lnSpc>
                <a:spcPct val="100000"/>
              </a:lnSpc>
              <a:spcBef>
                <a:spcPts val="95"/>
              </a:spcBef>
            </a:pPr>
            <a:r>
              <a:rPr sz="4400" b="0" spc="-20" dirty="0">
                <a:latin typeface="Calibri Light"/>
                <a:cs typeface="Calibri Light"/>
              </a:rPr>
              <a:t>Future</a:t>
            </a:r>
            <a:r>
              <a:rPr sz="4400" b="0" spc="20" dirty="0">
                <a:latin typeface="Calibri Light"/>
                <a:cs typeface="Calibri Light"/>
              </a:rPr>
              <a:t> </a:t>
            </a:r>
            <a:r>
              <a:rPr sz="4400" b="0" spc="-10" dirty="0">
                <a:latin typeface="Calibri Light"/>
                <a:cs typeface="Calibri Light"/>
              </a:rPr>
              <a:t>Enhancements</a:t>
            </a:r>
            <a:endParaRPr sz="4400" dirty="0">
              <a:latin typeface="Calibri Light"/>
              <a:cs typeface="Calibri Light"/>
            </a:endParaRPr>
          </a:p>
        </p:txBody>
      </p:sp>
      <p:sp>
        <p:nvSpPr>
          <p:cNvPr id="3" name="object 3"/>
          <p:cNvSpPr txBox="1"/>
          <p:nvPr/>
        </p:nvSpPr>
        <p:spPr>
          <a:xfrm>
            <a:off x="916939" y="1728647"/>
            <a:ext cx="10050780" cy="1122999"/>
          </a:xfrm>
          <a:prstGeom prst="rect">
            <a:avLst/>
          </a:prstGeom>
        </p:spPr>
        <p:txBody>
          <a:bodyPr vert="horz" wrap="square" lIns="0" tIns="39369" rIns="0" bIns="0" rtlCol="0">
            <a:spAutoFit/>
          </a:bodyPr>
          <a:lstStyle/>
          <a:p>
            <a:pPr marL="12700">
              <a:lnSpc>
                <a:spcPct val="100000"/>
              </a:lnSpc>
              <a:spcBef>
                <a:spcPts val="309"/>
              </a:spcBef>
            </a:pPr>
            <a:r>
              <a:rPr sz="2200" spc="-484" dirty="0">
                <a:latin typeface="Calibri"/>
                <a:cs typeface="Calibri"/>
              </a:rPr>
              <a:t> </a:t>
            </a:r>
            <a:r>
              <a:rPr sz="2200" u="heavy" spc="-10" dirty="0">
                <a:uFill>
                  <a:solidFill>
                    <a:srgbClr val="000000"/>
                  </a:solidFill>
                </a:uFill>
                <a:latin typeface="Calibri"/>
                <a:cs typeface="Calibri"/>
              </a:rPr>
              <a:t>Future</a:t>
            </a:r>
            <a:r>
              <a:rPr sz="2200" u="heavy" spc="-70" dirty="0">
                <a:uFill>
                  <a:solidFill>
                    <a:srgbClr val="000000"/>
                  </a:solidFill>
                </a:uFill>
                <a:latin typeface="Calibri"/>
                <a:cs typeface="Calibri"/>
              </a:rPr>
              <a:t> </a:t>
            </a:r>
            <a:r>
              <a:rPr sz="2200" u="heavy" spc="-5" dirty="0">
                <a:uFill>
                  <a:solidFill>
                    <a:srgbClr val="000000"/>
                  </a:solidFill>
                </a:uFill>
                <a:latin typeface="Calibri"/>
                <a:cs typeface="Calibri"/>
              </a:rPr>
              <a:t>Enhancements</a:t>
            </a:r>
            <a:endParaRPr sz="2200" dirty="0">
              <a:latin typeface="Calibri"/>
              <a:cs typeface="Calibri"/>
            </a:endParaRPr>
          </a:p>
          <a:p>
            <a:pPr marL="241300" indent="-228600">
              <a:lnSpc>
                <a:spcPct val="100000"/>
              </a:lnSpc>
              <a:spcBef>
                <a:spcPts val="210"/>
              </a:spcBef>
              <a:buFont typeface="Arial"/>
              <a:buChar char="•"/>
              <a:tabLst>
                <a:tab pos="240665" algn="l"/>
                <a:tab pos="241300" algn="l"/>
              </a:tabLst>
            </a:pPr>
            <a:r>
              <a:rPr sz="2200" spc="-10" dirty="0">
                <a:latin typeface="Calibri"/>
                <a:cs typeface="Calibri"/>
              </a:rPr>
              <a:t>Recruiting</a:t>
            </a:r>
            <a:r>
              <a:rPr sz="2200" spc="-20" dirty="0">
                <a:latin typeface="Calibri"/>
                <a:cs typeface="Calibri"/>
              </a:rPr>
              <a:t> </a:t>
            </a:r>
            <a:r>
              <a:rPr sz="2200" spc="-5" dirty="0">
                <a:latin typeface="Calibri"/>
                <a:cs typeface="Calibri"/>
              </a:rPr>
              <a:t>additional</a:t>
            </a:r>
            <a:r>
              <a:rPr sz="2200" spc="-20" dirty="0">
                <a:latin typeface="Calibri"/>
                <a:cs typeface="Calibri"/>
              </a:rPr>
              <a:t> </a:t>
            </a:r>
            <a:r>
              <a:rPr sz="2200" spc="-5" dirty="0">
                <a:latin typeface="Calibri"/>
                <a:cs typeface="Calibri"/>
              </a:rPr>
              <a:t>departments</a:t>
            </a:r>
            <a:r>
              <a:rPr sz="2200" spc="-15" dirty="0">
                <a:latin typeface="Calibri"/>
                <a:cs typeface="Calibri"/>
              </a:rPr>
              <a:t> to</a:t>
            </a:r>
            <a:r>
              <a:rPr sz="2200" spc="5" dirty="0">
                <a:latin typeface="Calibri"/>
                <a:cs typeface="Calibri"/>
              </a:rPr>
              <a:t> </a:t>
            </a:r>
            <a:r>
              <a:rPr sz="2200" spc="-10" dirty="0">
                <a:latin typeface="Calibri"/>
                <a:cs typeface="Calibri"/>
              </a:rPr>
              <a:t>hire</a:t>
            </a:r>
            <a:r>
              <a:rPr sz="2200" spc="-5" dirty="0">
                <a:latin typeface="Calibri"/>
                <a:cs typeface="Calibri"/>
              </a:rPr>
              <a:t> FWS</a:t>
            </a:r>
            <a:r>
              <a:rPr sz="2200" spc="5" dirty="0">
                <a:latin typeface="Calibri"/>
                <a:cs typeface="Calibri"/>
              </a:rPr>
              <a:t> </a:t>
            </a:r>
            <a:r>
              <a:rPr sz="2200" spc="-10" dirty="0">
                <a:latin typeface="Calibri"/>
                <a:cs typeface="Calibri"/>
              </a:rPr>
              <a:t>student</a:t>
            </a:r>
            <a:r>
              <a:rPr sz="2200" spc="-15" dirty="0">
                <a:latin typeface="Calibri"/>
                <a:cs typeface="Calibri"/>
              </a:rPr>
              <a:t> </a:t>
            </a:r>
            <a:r>
              <a:rPr sz="2200" dirty="0">
                <a:latin typeface="Calibri"/>
                <a:cs typeface="Calibri"/>
              </a:rPr>
              <a:t>on</a:t>
            </a:r>
            <a:r>
              <a:rPr sz="2200" spc="-10" dirty="0">
                <a:latin typeface="Calibri"/>
                <a:cs typeface="Calibri"/>
              </a:rPr>
              <a:t> </a:t>
            </a:r>
            <a:r>
              <a:rPr sz="2200" dirty="0">
                <a:latin typeface="Calibri"/>
                <a:cs typeface="Calibri"/>
              </a:rPr>
              <a:t>and</a:t>
            </a:r>
            <a:r>
              <a:rPr sz="2200" spc="-15" dirty="0">
                <a:latin typeface="Calibri"/>
                <a:cs typeface="Calibri"/>
              </a:rPr>
              <a:t> </a:t>
            </a:r>
            <a:r>
              <a:rPr sz="2200" spc="-10" dirty="0">
                <a:latin typeface="Calibri"/>
                <a:cs typeface="Calibri"/>
              </a:rPr>
              <a:t>off</a:t>
            </a:r>
            <a:r>
              <a:rPr sz="2200" spc="10" dirty="0">
                <a:latin typeface="Calibri"/>
                <a:cs typeface="Calibri"/>
              </a:rPr>
              <a:t> </a:t>
            </a:r>
            <a:r>
              <a:rPr sz="2200" spc="-5" dirty="0">
                <a:latin typeface="Calibri"/>
                <a:cs typeface="Calibri"/>
              </a:rPr>
              <a:t>campus</a:t>
            </a:r>
            <a:endParaRPr sz="2200" dirty="0">
              <a:latin typeface="Calibri"/>
              <a:cs typeface="Calibri"/>
            </a:endParaRPr>
          </a:p>
          <a:p>
            <a:pPr marL="241300" marR="179070" indent="-228600">
              <a:lnSpc>
                <a:spcPct val="70000"/>
              </a:lnSpc>
              <a:spcBef>
                <a:spcPts val="1005"/>
              </a:spcBef>
              <a:buFont typeface="Arial"/>
              <a:buChar char="•"/>
              <a:tabLst>
                <a:tab pos="240665" algn="l"/>
                <a:tab pos="241300" algn="l"/>
              </a:tabLst>
            </a:pPr>
            <a:r>
              <a:rPr lang="en-US" sz="2200" spc="-25" dirty="0">
                <a:latin typeface="Calibri"/>
                <a:cs typeface="Calibri"/>
              </a:rPr>
              <a:t>Integration of Smart Onboarding</a:t>
            </a:r>
            <a:endParaRPr sz="2200" dirty="0">
              <a:latin typeface="Calibri"/>
              <a:cs typeface="Calibri"/>
            </a:endParaRPr>
          </a:p>
        </p:txBody>
      </p:sp>
      <p:pic>
        <p:nvPicPr>
          <p:cNvPr id="5" name="Recorded Sound">
            <a:hlinkClick r:id="" action="ppaction://media"/>
            <a:extLst>
              <a:ext uri="{FF2B5EF4-FFF2-40B4-BE49-F238E27FC236}">
                <a16:creationId xmlns:a16="http://schemas.microsoft.com/office/drawing/2014/main" id="{75E2E6AB-878F-468C-85E9-BCF113316B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28383" y="8686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038"/>
    </mc:Choice>
    <mc:Fallback xmlns="">
      <p:transition spd="slow" advTm="58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58</a:t>
            </a:r>
          </a:p>
        </p:txBody>
      </p:sp>
      <p:sp>
        <p:nvSpPr>
          <p:cNvPr id="2" name="object 2"/>
          <p:cNvSpPr txBox="1">
            <a:spLocks noGrp="1"/>
          </p:cNvSpPr>
          <p:nvPr>
            <p:ph type="title"/>
          </p:nvPr>
        </p:nvSpPr>
        <p:spPr>
          <a:xfrm>
            <a:off x="327865" y="254138"/>
            <a:ext cx="4538345" cy="695960"/>
          </a:xfrm>
          <a:prstGeom prst="rect">
            <a:avLst/>
          </a:prstGeom>
        </p:spPr>
        <p:txBody>
          <a:bodyPr vert="horz" wrap="square" lIns="0" tIns="12065" rIns="0" bIns="0" rtlCol="0">
            <a:spAutoFit/>
          </a:bodyPr>
          <a:lstStyle/>
          <a:p>
            <a:pPr marL="12700">
              <a:lnSpc>
                <a:spcPct val="100000"/>
              </a:lnSpc>
              <a:spcBef>
                <a:spcPts val="95"/>
              </a:spcBef>
            </a:pPr>
            <a:r>
              <a:rPr sz="4400" b="0" spc="-20" dirty="0">
                <a:latin typeface="Calibri Light"/>
                <a:cs typeface="Calibri Light"/>
              </a:rPr>
              <a:t>Contact</a:t>
            </a:r>
            <a:r>
              <a:rPr sz="4400" b="0" spc="-65" dirty="0">
                <a:latin typeface="Calibri Light"/>
                <a:cs typeface="Calibri Light"/>
              </a:rPr>
              <a:t> </a:t>
            </a:r>
            <a:r>
              <a:rPr sz="4400" b="0" spc="-20" dirty="0">
                <a:latin typeface="Calibri Light"/>
                <a:cs typeface="Calibri Light"/>
              </a:rPr>
              <a:t>Information</a:t>
            </a:r>
            <a:endParaRPr sz="4400">
              <a:latin typeface="Calibri Light"/>
              <a:cs typeface="Calibri Light"/>
            </a:endParaRPr>
          </a:p>
        </p:txBody>
      </p:sp>
      <p:sp>
        <p:nvSpPr>
          <p:cNvPr id="3" name="object 3"/>
          <p:cNvSpPr txBox="1"/>
          <p:nvPr/>
        </p:nvSpPr>
        <p:spPr>
          <a:xfrm>
            <a:off x="327865" y="1363869"/>
            <a:ext cx="9334500" cy="5196205"/>
          </a:xfrm>
          <a:prstGeom prst="rect">
            <a:avLst/>
          </a:prstGeom>
        </p:spPr>
        <p:txBody>
          <a:bodyPr vert="horz" wrap="square" lIns="0" tIns="31750" rIns="0" bIns="0" rtlCol="0">
            <a:spAutoFit/>
          </a:bodyPr>
          <a:lstStyle/>
          <a:p>
            <a:pPr marL="12700" marR="5742305">
              <a:lnSpc>
                <a:spcPct val="96000"/>
              </a:lnSpc>
              <a:spcBef>
                <a:spcPts val="250"/>
              </a:spcBef>
            </a:pPr>
            <a:r>
              <a:rPr sz="3200" spc="-5" dirty="0">
                <a:latin typeface="Calibri"/>
                <a:cs typeface="Calibri"/>
              </a:rPr>
              <a:t>Ms.</a:t>
            </a:r>
            <a:r>
              <a:rPr sz="3200" dirty="0">
                <a:latin typeface="Calibri"/>
                <a:cs typeface="Calibri"/>
              </a:rPr>
              <a:t> </a:t>
            </a:r>
            <a:r>
              <a:rPr sz="3200" spc="-15" dirty="0">
                <a:latin typeface="Calibri"/>
                <a:cs typeface="Calibri"/>
              </a:rPr>
              <a:t>Jennifer</a:t>
            </a:r>
            <a:r>
              <a:rPr sz="3200" spc="10" dirty="0">
                <a:latin typeface="Calibri"/>
                <a:cs typeface="Calibri"/>
              </a:rPr>
              <a:t> </a:t>
            </a:r>
            <a:r>
              <a:rPr sz="3200" spc="-10" dirty="0">
                <a:latin typeface="Calibri"/>
                <a:cs typeface="Calibri"/>
              </a:rPr>
              <a:t>Hall </a:t>
            </a:r>
            <a:r>
              <a:rPr sz="3200" spc="-5" dirty="0">
                <a:latin typeface="Calibri"/>
                <a:cs typeface="Calibri"/>
              </a:rPr>
              <a:t> Email:</a:t>
            </a:r>
            <a:r>
              <a:rPr sz="3200" spc="5" dirty="0">
                <a:latin typeface="Calibri"/>
                <a:cs typeface="Calibri"/>
              </a:rPr>
              <a:t> </a:t>
            </a:r>
            <a:r>
              <a:rPr sz="3200" u="heavy" spc="-10" dirty="0">
                <a:solidFill>
                  <a:srgbClr val="0562C1"/>
                </a:solidFill>
                <a:uFill>
                  <a:solidFill>
                    <a:srgbClr val="0562C1"/>
                  </a:solidFill>
                </a:uFill>
                <a:latin typeface="Calibri"/>
                <a:cs typeface="Calibri"/>
                <a:hlinkClick r:id="rId5"/>
              </a:rPr>
              <a:t>jkhall@fsu.edu </a:t>
            </a:r>
            <a:r>
              <a:rPr sz="3200" spc="-710" dirty="0">
                <a:solidFill>
                  <a:srgbClr val="0562C1"/>
                </a:solidFill>
                <a:latin typeface="Calibri"/>
                <a:cs typeface="Calibri"/>
              </a:rPr>
              <a:t> </a:t>
            </a:r>
            <a:r>
              <a:rPr sz="3200" spc="-10" dirty="0">
                <a:latin typeface="Calibri"/>
                <a:cs typeface="Calibri"/>
              </a:rPr>
              <a:t>Phone: </a:t>
            </a:r>
            <a:r>
              <a:rPr sz="3200" spc="-5" dirty="0">
                <a:latin typeface="Calibri"/>
                <a:cs typeface="Calibri"/>
              </a:rPr>
              <a:t>850-644-6346</a:t>
            </a:r>
            <a:endParaRPr sz="3200">
              <a:latin typeface="Calibri"/>
              <a:cs typeface="Calibri"/>
            </a:endParaRPr>
          </a:p>
          <a:p>
            <a:pPr>
              <a:lnSpc>
                <a:spcPct val="100000"/>
              </a:lnSpc>
              <a:spcBef>
                <a:spcPts val="55"/>
              </a:spcBef>
            </a:pPr>
            <a:endParaRPr sz="2850">
              <a:latin typeface="Calibri"/>
              <a:cs typeface="Calibri"/>
            </a:endParaRPr>
          </a:p>
          <a:p>
            <a:pPr marL="12700">
              <a:lnSpc>
                <a:spcPts val="3765"/>
              </a:lnSpc>
            </a:pPr>
            <a:r>
              <a:rPr sz="3200" spc="-5" dirty="0">
                <a:latin typeface="Calibri"/>
                <a:cs typeface="Calibri"/>
              </a:rPr>
              <a:t>Ms. Jean</a:t>
            </a:r>
            <a:r>
              <a:rPr sz="3200" spc="5" dirty="0">
                <a:latin typeface="Calibri"/>
                <a:cs typeface="Calibri"/>
              </a:rPr>
              <a:t> </a:t>
            </a:r>
            <a:r>
              <a:rPr sz="3200" spc="-5" dirty="0">
                <a:latin typeface="Calibri"/>
                <a:cs typeface="Calibri"/>
              </a:rPr>
              <a:t>Mills</a:t>
            </a:r>
            <a:endParaRPr sz="3200">
              <a:latin typeface="Calibri"/>
              <a:cs typeface="Calibri"/>
            </a:endParaRPr>
          </a:p>
          <a:p>
            <a:pPr marL="12700" marR="5749925">
              <a:lnSpc>
                <a:spcPts val="3690"/>
              </a:lnSpc>
              <a:spcBef>
                <a:spcPts val="175"/>
              </a:spcBef>
            </a:pPr>
            <a:r>
              <a:rPr sz="3200" spc="-5" dirty="0">
                <a:latin typeface="Calibri"/>
                <a:cs typeface="Calibri"/>
              </a:rPr>
              <a:t>Email:</a:t>
            </a:r>
            <a:r>
              <a:rPr sz="3200" spc="5" dirty="0">
                <a:latin typeface="Calibri"/>
                <a:cs typeface="Calibri"/>
              </a:rPr>
              <a:t> </a:t>
            </a:r>
            <a:r>
              <a:rPr sz="3200" u="heavy" spc="-10" dirty="0">
                <a:solidFill>
                  <a:srgbClr val="0562C1"/>
                </a:solidFill>
                <a:uFill>
                  <a:solidFill>
                    <a:srgbClr val="0562C1"/>
                  </a:solidFill>
                </a:uFill>
                <a:latin typeface="Calibri"/>
                <a:cs typeface="Calibri"/>
                <a:hlinkClick r:id="rId6"/>
              </a:rPr>
              <a:t>jmills@fsu.edu </a:t>
            </a:r>
            <a:r>
              <a:rPr sz="3200" spc="-710" dirty="0">
                <a:solidFill>
                  <a:srgbClr val="0562C1"/>
                </a:solidFill>
                <a:latin typeface="Calibri"/>
                <a:cs typeface="Calibri"/>
              </a:rPr>
              <a:t> </a:t>
            </a:r>
            <a:r>
              <a:rPr sz="3200" spc="-10" dirty="0">
                <a:latin typeface="Calibri"/>
                <a:cs typeface="Calibri"/>
              </a:rPr>
              <a:t>Phone: </a:t>
            </a:r>
            <a:r>
              <a:rPr sz="3200" spc="-5" dirty="0">
                <a:latin typeface="Calibri"/>
                <a:cs typeface="Calibri"/>
              </a:rPr>
              <a:t>850-644-4480</a:t>
            </a:r>
            <a:endParaRPr sz="3200">
              <a:latin typeface="Calibri"/>
              <a:cs typeface="Calibri"/>
            </a:endParaRPr>
          </a:p>
          <a:p>
            <a:pPr>
              <a:lnSpc>
                <a:spcPct val="100000"/>
              </a:lnSpc>
              <a:spcBef>
                <a:spcPts val="15"/>
              </a:spcBef>
            </a:pPr>
            <a:endParaRPr sz="2800">
              <a:latin typeface="Calibri"/>
              <a:cs typeface="Calibri"/>
            </a:endParaRPr>
          </a:p>
          <a:p>
            <a:pPr marL="12700">
              <a:lnSpc>
                <a:spcPts val="3765"/>
              </a:lnSpc>
            </a:pPr>
            <a:r>
              <a:rPr sz="3200" spc="-5" dirty="0">
                <a:latin typeface="Calibri"/>
                <a:cs typeface="Calibri"/>
              </a:rPr>
              <a:t>Email</a:t>
            </a:r>
            <a:r>
              <a:rPr sz="3200" spc="10" dirty="0">
                <a:latin typeface="Calibri"/>
                <a:cs typeface="Calibri"/>
              </a:rPr>
              <a:t> </a:t>
            </a:r>
            <a:r>
              <a:rPr sz="3200" spc="-10" dirty="0">
                <a:latin typeface="Calibri"/>
                <a:cs typeface="Calibri"/>
              </a:rPr>
              <a:t>Address:</a:t>
            </a:r>
            <a:r>
              <a:rPr sz="3200" spc="15" dirty="0">
                <a:latin typeface="Calibri"/>
                <a:cs typeface="Calibri"/>
              </a:rPr>
              <a:t> </a:t>
            </a:r>
            <a:r>
              <a:rPr sz="2400" u="heavy" spc="-20" dirty="0">
                <a:solidFill>
                  <a:srgbClr val="0562C1"/>
                </a:solidFill>
                <a:uFill>
                  <a:solidFill>
                    <a:srgbClr val="0562C1"/>
                  </a:solidFill>
                </a:uFill>
                <a:latin typeface="Calibri"/>
                <a:cs typeface="Calibri"/>
                <a:hlinkClick r:id="rId7"/>
              </a:rPr>
              <a:t>FA-FWS@fsu.edu</a:t>
            </a:r>
            <a:endParaRPr sz="2400">
              <a:latin typeface="Calibri"/>
              <a:cs typeface="Calibri"/>
            </a:endParaRPr>
          </a:p>
          <a:p>
            <a:pPr marL="12700">
              <a:lnSpc>
                <a:spcPts val="3685"/>
              </a:lnSpc>
            </a:pPr>
            <a:r>
              <a:rPr sz="3200" spc="-130" dirty="0">
                <a:latin typeface="Calibri"/>
                <a:cs typeface="Calibri"/>
              </a:rPr>
              <a:t>W</a:t>
            </a:r>
            <a:r>
              <a:rPr sz="3200" spc="-10" dirty="0">
                <a:latin typeface="Calibri"/>
                <a:cs typeface="Calibri"/>
              </a:rPr>
              <a:t>e</a:t>
            </a:r>
            <a:r>
              <a:rPr sz="3200" spc="-25" dirty="0">
                <a:latin typeface="Calibri"/>
                <a:cs typeface="Calibri"/>
              </a:rPr>
              <a:t>b</a:t>
            </a:r>
            <a:r>
              <a:rPr sz="3200" spc="-10" dirty="0">
                <a:latin typeface="Calibri"/>
                <a:cs typeface="Calibri"/>
              </a:rPr>
              <a:t>si</a:t>
            </a:r>
            <a:r>
              <a:rPr sz="3200" spc="-40" dirty="0">
                <a:latin typeface="Calibri"/>
                <a:cs typeface="Calibri"/>
              </a:rPr>
              <a:t>t</a:t>
            </a:r>
            <a:r>
              <a:rPr sz="3200" spc="-10" dirty="0">
                <a:latin typeface="Calibri"/>
                <a:cs typeface="Calibri"/>
              </a:rPr>
              <a:t>e</a:t>
            </a:r>
            <a:r>
              <a:rPr sz="3200" spc="-5" dirty="0">
                <a:latin typeface="Calibri"/>
                <a:cs typeface="Calibri"/>
              </a:rPr>
              <a:t>:</a:t>
            </a:r>
            <a:r>
              <a:rPr sz="3200" spc="-160" dirty="0">
                <a:latin typeface="Calibri"/>
                <a:cs typeface="Calibri"/>
              </a:rPr>
              <a:t> </a:t>
            </a:r>
            <a:r>
              <a:rPr sz="2400" u="heavy" spc="-25" dirty="0">
                <a:solidFill>
                  <a:srgbClr val="0562C1"/>
                </a:solidFill>
                <a:uFill>
                  <a:solidFill>
                    <a:srgbClr val="0562C1"/>
                  </a:solidFill>
                </a:uFill>
                <a:latin typeface="Calibri"/>
                <a:cs typeface="Calibri"/>
                <a:hlinkClick r:id="rId8"/>
              </a:rPr>
              <a:t>h</a:t>
            </a:r>
            <a:r>
              <a:rPr sz="2400" u="heavy" spc="-40" dirty="0">
                <a:solidFill>
                  <a:srgbClr val="0562C1"/>
                </a:solidFill>
                <a:uFill>
                  <a:solidFill>
                    <a:srgbClr val="0562C1"/>
                  </a:solidFill>
                </a:uFill>
                <a:latin typeface="Calibri"/>
                <a:cs typeface="Calibri"/>
                <a:hlinkClick r:id="rId8"/>
              </a:rPr>
              <a:t>t</a:t>
            </a:r>
            <a:r>
              <a:rPr sz="2400" u="heavy" dirty="0">
                <a:solidFill>
                  <a:srgbClr val="0562C1"/>
                </a:solidFill>
                <a:uFill>
                  <a:solidFill>
                    <a:srgbClr val="0562C1"/>
                  </a:solidFill>
                </a:uFill>
                <a:latin typeface="Calibri"/>
                <a:cs typeface="Calibri"/>
                <a:hlinkClick r:id="rId8"/>
              </a:rPr>
              <a:t>t</a:t>
            </a:r>
            <a:r>
              <a:rPr sz="2400" u="heavy" spc="-15" dirty="0">
                <a:solidFill>
                  <a:srgbClr val="0562C1"/>
                </a:solidFill>
                <a:uFill>
                  <a:solidFill>
                    <a:srgbClr val="0562C1"/>
                  </a:solidFill>
                </a:uFill>
                <a:latin typeface="Calibri"/>
                <a:cs typeface="Calibri"/>
                <a:hlinkClick r:id="rId8"/>
              </a:rPr>
              <a:t>p</a:t>
            </a:r>
            <a:r>
              <a:rPr sz="2400" u="heavy" spc="-5" dirty="0">
                <a:solidFill>
                  <a:srgbClr val="0562C1"/>
                </a:solidFill>
                <a:uFill>
                  <a:solidFill>
                    <a:srgbClr val="0562C1"/>
                  </a:solidFill>
                </a:uFill>
                <a:latin typeface="Calibri"/>
                <a:cs typeface="Calibri"/>
                <a:hlinkClick r:id="rId8"/>
              </a:rPr>
              <a:t>s:</a:t>
            </a:r>
            <a:r>
              <a:rPr sz="2400" u="heavy" dirty="0">
                <a:solidFill>
                  <a:srgbClr val="0562C1"/>
                </a:solidFill>
                <a:uFill>
                  <a:solidFill>
                    <a:srgbClr val="0562C1"/>
                  </a:solidFill>
                </a:uFill>
                <a:latin typeface="Calibri"/>
                <a:cs typeface="Calibri"/>
                <a:hlinkClick r:id="rId8"/>
              </a:rPr>
              <a:t>//</a:t>
            </a:r>
            <a:r>
              <a:rPr sz="2400" u="heavy" spc="-5" dirty="0">
                <a:solidFill>
                  <a:srgbClr val="0562C1"/>
                </a:solidFill>
                <a:uFill>
                  <a:solidFill>
                    <a:srgbClr val="0562C1"/>
                  </a:solidFill>
                </a:uFill>
                <a:latin typeface="Calibri"/>
                <a:cs typeface="Calibri"/>
                <a:hlinkClick r:id="rId8"/>
              </a:rPr>
              <a:t>f</a:t>
            </a:r>
            <a:r>
              <a:rPr sz="2400" u="heavy" dirty="0">
                <a:solidFill>
                  <a:srgbClr val="0562C1"/>
                </a:solidFill>
                <a:uFill>
                  <a:solidFill>
                    <a:srgbClr val="0562C1"/>
                  </a:solidFill>
                </a:uFill>
                <a:latin typeface="Calibri"/>
                <a:cs typeface="Calibri"/>
                <a:hlinkClick r:id="rId8"/>
              </a:rPr>
              <a:t>i</a:t>
            </a:r>
            <a:r>
              <a:rPr sz="2400" u="heavy" spc="-5" dirty="0">
                <a:solidFill>
                  <a:srgbClr val="0562C1"/>
                </a:solidFill>
                <a:uFill>
                  <a:solidFill>
                    <a:srgbClr val="0562C1"/>
                  </a:solidFill>
                </a:uFill>
                <a:latin typeface="Calibri"/>
                <a:cs typeface="Calibri"/>
                <a:hlinkClick r:id="rId8"/>
              </a:rPr>
              <a:t>n</a:t>
            </a:r>
            <a:r>
              <a:rPr sz="2400" u="heavy" dirty="0">
                <a:solidFill>
                  <a:srgbClr val="0562C1"/>
                </a:solidFill>
                <a:uFill>
                  <a:solidFill>
                    <a:srgbClr val="0562C1"/>
                  </a:solidFill>
                </a:uFill>
                <a:latin typeface="Calibri"/>
                <a:cs typeface="Calibri"/>
                <a:hlinkClick r:id="rId8"/>
              </a:rPr>
              <a:t>a</a:t>
            </a:r>
            <a:r>
              <a:rPr sz="2400" u="heavy" spc="-5" dirty="0">
                <a:solidFill>
                  <a:srgbClr val="0562C1"/>
                </a:solidFill>
                <a:uFill>
                  <a:solidFill>
                    <a:srgbClr val="0562C1"/>
                  </a:solidFill>
                </a:uFill>
                <a:latin typeface="Calibri"/>
                <a:cs typeface="Calibri"/>
                <a:hlinkClick r:id="rId8"/>
              </a:rPr>
              <a:t>nc</a:t>
            </a:r>
            <a:r>
              <a:rPr sz="2400" u="heavy" dirty="0">
                <a:solidFill>
                  <a:srgbClr val="0562C1"/>
                </a:solidFill>
                <a:uFill>
                  <a:solidFill>
                    <a:srgbClr val="0562C1"/>
                  </a:solidFill>
                </a:uFill>
                <a:latin typeface="Calibri"/>
                <a:cs typeface="Calibri"/>
                <a:hlinkClick r:id="rId8"/>
              </a:rPr>
              <a:t>ialai</a:t>
            </a:r>
            <a:r>
              <a:rPr sz="2400" u="heavy" spc="-5" dirty="0">
                <a:solidFill>
                  <a:srgbClr val="0562C1"/>
                </a:solidFill>
                <a:uFill>
                  <a:solidFill>
                    <a:srgbClr val="0562C1"/>
                  </a:solidFill>
                </a:uFill>
                <a:latin typeface="Calibri"/>
                <a:cs typeface="Calibri"/>
                <a:hlinkClick r:id="rId8"/>
              </a:rPr>
              <a:t>d</a:t>
            </a:r>
            <a:r>
              <a:rPr sz="2400" u="heavy" spc="-50" dirty="0">
                <a:solidFill>
                  <a:srgbClr val="0562C1"/>
                </a:solidFill>
                <a:uFill>
                  <a:solidFill>
                    <a:srgbClr val="0562C1"/>
                  </a:solidFill>
                </a:uFill>
                <a:latin typeface="Calibri"/>
                <a:cs typeface="Calibri"/>
                <a:hlinkClick r:id="rId8"/>
              </a:rPr>
              <a:t>.</a:t>
            </a:r>
            <a:r>
              <a:rPr sz="2400" u="heavy" spc="-35" dirty="0">
                <a:solidFill>
                  <a:srgbClr val="0562C1"/>
                </a:solidFill>
                <a:uFill>
                  <a:solidFill>
                    <a:srgbClr val="0562C1"/>
                  </a:solidFill>
                </a:uFill>
                <a:latin typeface="Calibri"/>
                <a:cs typeface="Calibri"/>
                <a:hlinkClick r:id="rId8"/>
              </a:rPr>
              <a:t>f</a:t>
            </a:r>
            <a:r>
              <a:rPr sz="2400" u="heavy" spc="-5" dirty="0">
                <a:solidFill>
                  <a:srgbClr val="0562C1"/>
                </a:solidFill>
                <a:uFill>
                  <a:solidFill>
                    <a:srgbClr val="0562C1"/>
                  </a:solidFill>
                </a:uFill>
                <a:latin typeface="Calibri"/>
                <a:cs typeface="Calibri"/>
                <a:hlinkClick r:id="rId8"/>
              </a:rPr>
              <a:t>su.edu</a:t>
            </a:r>
            <a:r>
              <a:rPr sz="2400" u="heavy" dirty="0">
                <a:solidFill>
                  <a:srgbClr val="0562C1"/>
                </a:solidFill>
                <a:uFill>
                  <a:solidFill>
                    <a:srgbClr val="0562C1"/>
                  </a:solidFill>
                </a:uFill>
                <a:latin typeface="Calibri"/>
                <a:cs typeface="Calibri"/>
                <a:hlinkClick r:id="rId8"/>
              </a:rPr>
              <a:t>/t</a:t>
            </a:r>
            <a:r>
              <a:rPr sz="2400" u="heavy" spc="-5" dirty="0">
                <a:solidFill>
                  <a:srgbClr val="0562C1"/>
                </a:solidFill>
                <a:uFill>
                  <a:solidFill>
                    <a:srgbClr val="0562C1"/>
                  </a:solidFill>
                </a:uFill>
                <a:latin typeface="Calibri"/>
                <a:cs typeface="Calibri"/>
                <a:hlinkClick r:id="rId8"/>
              </a:rPr>
              <a:t>ype</a:t>
            </a:r>
            <a:r>
              <a:rPr sz="2400" u="heavy" spc="5" dirty="0">
                <a:solidFill>
                  <a:srgbClr val="0562C1"/>
                </a:solidFill>
                <a:uFill>
                  <a:solidFill>
                    <a:srgbClr val="0562C1"/>
                  </a:solidFill>
                </a:uFill>
                <a:latin typeface="Calibri"/>
                <a:cs typeface="Calibri"/>
                <a:hlinkClick r:id="rId8"/>
              </a:rPr>
              <a:t>s</a:t>
            </a:r>
            <a:r>
              <a:rPr sz="2400" u="heavy" spc="-5" dirty="0">
                <a:solidFill>
                  <a:srgbClr val="0562C1"/>
                </a:solidFill>
                <a:uFill>
                  <a:solidFill>
                    <a:srgbClr val="0562C1"/>
                  </a:solidFill>
                </a:uFill>
                <a:latin typeface="Calibri"/>
                <a:cs typeface="Calibri"/>
                <a:hlinkClick r:id="rId8"/>
              </a:rPr>
              <a:t>-</a:t>
            </a:r>
            <a:r>
              <a:rPr sz="2400" u="heavy" dirty="0">
                <a:solidFill>
                  <a:srgbClr val="0562C1"/>
                </a:solidFill>
                <a:uFill>
                  <a:solidFill>
                    <a:srgbClr val="0562C1"/>
                  </a:solidFill>
                </a:uFill>
                <a:latin typeface="Calibri"/>
                <a:cs typeface="Calibri"/>
                <a:hlinkClick r:id="rId8"/>
              </a:rPr>
              <a:t>ai</a:t>
            </a:r>
            <a:r>
              <a:rPr sz="2400" u="heavy" spc="-5" dirty="0">
                <a:solidFill>
                  <a:srgbClr val="0562C1"/>
                </a:solidFill>
                <a:uFill>
                  <a:solidFill>
                    <a:srgbClr val="0562C1"/>
                  </a:solidFill>
                </a:uFill>
                <a:latin typeface="Calibri"/>
                <a:cs typeface="Calibri"/>
                <a:hlinkClick r:id="rId8"/>
              </a:rPr>
              <a:t>d</a:t>
            </a:r>
            <a:r>
              <a:rPr sz="2400" u="heavy" dirty="0">
                <a:solidFill>
                  <a:srgbClr val="0562C1"/>
                </a:solidFill>
                <a:uFill>
                  <a:solidFill>
                    <a:srgbClr val="0562C1"/>
                  </a:solidFill>
                </a:uFill>
                <a:latin typeface="Calibri"/>
                <a:cs typeface="Calibri"/>
                <a:hlinkClick r:id="rId8"/>
              </a:rPr>
              <a:t>/</a:t>
            </a:r>
            <a:r>
              <a:rPr sz="2400" u="heavy" spc="-65" dirty="0">
                <a:solidFill>
                  <a:srgbClr val="0562C1"/>
                </a:solidFill>
                <a:uFill>
                  <a:solidFill>
                    <a:srgbClr val="0562C1"/>
                  </a:solidFill>
                </a:uFill>
                <a:latin typeface="Calibri"/>
                <a:cs typeface="Calibri"/>
                <a:hlinkClick r:id="rId8"/>
              </a:rPr>
              <a:t>f</a:t>
            </a:r>
            <a:r>
              <a:rPr sz="2400" u="heavy" spc="-5" dirty="0">
                <a:solidFill>
                  <a:srgbClr val="0562C1"/>
                </a:solidFill>
                <a:uFill>
                  <a:solidFill>
                    <a:srgbClr val="0562C1"/>
                  </a:solidFill>
                </a:uFill>
                <a:latin typeface="Calibri"/>
                <a:cs typeface="Calibri"/>
                <a:hlinkClick r:id="rId8"/>
              </a:rPr>
              <a:t>ede</a:t>
            </a:r>
            <a:r>
              <a:rPr sz="2400" u="heavy" spc="-55" dirty="0">
                <a:solidFill>
                  <a:srgbClr val="0562C1"/>
                </a:solidFill>
                <a:uFill>
                  <a:solidFill>
                    <a:srgbClr val="0562C1"/>
                  </a:solidFill>
                </a:uFill>
                <a:latin typeface="Calibri"/>
                <a:cs typeface="Calibri"/>
                <a:hlinkClick r:id="rId8"/>
              </a:rPr>
              <a:t>r</a:t>
            </a:r>
            <a:r>
              <a:rPr sz="2400" u="heavy" dirty="0">
                <a:solidFill>
                  <a:srgbClr val="0562C1"/>
                </a:solidFill>
                <a:uFill>
                  <a:solidFill>
                    <a:srgbClr val="0562C1"/>
                  </a:solidFill>
                </a:uFill>
                <a:latin typeface="Calibri"/>
                <a:cs typeface="Calibri"/>
                <a:hlinkClick r:id="rId8"/>
              </a:rPr>
              <a:t>al</a:t>
            </a:r>
            <a:r>
              <a:rPr sz="2400" u="heavy" spc="-5" dirty="0">
                <a:solidFill>
                  <a:srgbClr val="0562C1"/>
                </a:solidFill>
                <a:uFill>
                  <a:solidFill>
                    <a:srgbClr val="0562C1"/>
                  </a:solidFill>
                </a:uFill>
                <a:latin typeface="Calibri"/>
                <a:cs typeface="Calibri"/>
                <a:hlinkClick r:id="rId8"/>
              </a:rPr>
              <a:t>-</a:t>
            </a:r>
            <a:r>
              <a:rPr sz="2400" u="heavy" spc="-35" dirty="0">
                <a:solidFill>
                  <a:srgbClr val="0562C1"/>
                </a:solidFill>
                <a:uFill>
                  <a:solidFill>
                    <a:srgbClr val="0562C1"/>
                  </a:solidFill>
                </a:uFill>
                <a:latin typeface="Calibri"/>
                <a:cs typeface="Calibri"/>
                <a:hlinkClick r:id="rId8"/>
              </a:rPr>
              <a:t>st</a:t>
            </a:r>
            <a:r>
              <a:rPr sz="2400" u="heavy" spc="-25" dirty="0">
                <a:solidFill>
                  <a:srgbClr val="0562C1"/>
                </a:solidFill>
                <a:uFill>
                  <a:solidFill>
                    <a:srgbClr val="0562C1"/>
                  </a:solidFill>
                </a:uFill>
                <a:latin typeface="Calibri"/>
                <a:cs typeface="Calibri"/>
                <a:hlinkClick r:id="rId8"/>
              </a:rPr>
              <a:t>at</a:t>
            </a:r>
            <a:r>
              <a:rPr sz="2400" u="heavy" dirty="0">
                <a:solidFill>
                  <a:srgbClr val="0562C1"/>
                </a:solidFill>
                <a:uFill>
                  <a:solidFill>
                    <a:srgbClr val="0562C1"/>
                  </a:solidFill>
                </a:uFill>
                <a:latin typeface="Calibri"/>
                <a:cs typeface="Calibri"/>
                <a:hlinkClick r:id="rId8"/>
              </a:rPr>
              <a:t>e</a:t>
            </a:r>
            <a:r>
              <a:rPr sz="2400" u="heavy" spc="-5" dirty="0">
                <a:solidFill>
                  <a:srgbClr val="0562C1"/>
                </a:solidFill>
                <a:uFill>
                  <a:solidFill>
                    <a:srgbClr val="0562C1"/>
                  </a:solidFill>
                </a:uFill>
                <a:latin typeface="Calibri"/>
                <a:cs typeface="Calibri"/>
                <a:hlinkClick r:id="rId8"/>
              </a:rPr>
              <a:t>-</a:t>
            </a:r>
            <a:r>
              <a:rPr sz="2400" u="heavy" spc="-25" dirty="0">
                <a:solidFill>
                  <a:srgbClr val="0562C1"/>
                </a:solidFill>
                <a:uFill>
                  <a:solidFill>
                    <a:srgbClr val="0562C1"/>
                  </a:solidFill>
                </a:uFill>
                <a:latin typeface="Calibri"/>
                <a:cs typeface="Calibri"/>
                <a:hlinkClick r:id="rId8"/>
              </a:rPr>
              <a:t>w</a:t>
            </a:r>
            <a:r>
              <a:rPr sz="2400" u="heavy" dirty="0">
                <a:solidFill>
                  <a:srgbClr val="0562C1"/>
                </a:solidFill>
                <a:uFill>
                  <a:solidFill>
                    <a:srgbClr val="0562C1"/>
                  </a:solidFill>
                </a:uFill>
                <a:latin typeface="Calibri"/>
                <a:cs typeface="Calibri"/>
                <a:hlinkClick r:id="rId8"/>
              </a:rPr>
              <a:t>o</a:t>
            </a:r>
            <a:r>
              <a:rPr sz="2400" u="heavy" spc="-5" dirty="0">
                <a:solidFill>
                  <a:srgbClr val="0562C1"/>
                </a:solidFill>
                <a:uFill>
                  <a:solidFill>
                    <a:srgbClr val="0562C1"/>
                  </a:solidFill>
                </a:uFill>
                <a:latin typeface="Calibri"/>
                <a:cs typeface="Calibri"/>
                <a:hlinkClick r:id="rId8"/>
              </a:rPr>
              <a:t>rk-</a:t>
            </a:r>
            <a:r>
              <a:rPr sz="2400" u="heavy" spc="-35" dirty="0">
                <a:solidFill>
                  <a:srgbClr val="0562C1"/>
                </a:solidFill>
                <a:uFill>
                  <a:solidFill>
                    <a:srgbClr val="0562C1"/>
                  </a:solidFill>
                </a:uFill>
                <a:latin typeface="Calibri"/>
                <a:cs typeface="Calibri"/>
                <a:hlinkClick r:id="rId8"/>
              </a:rPr>
              <a:t>s</a:t>
            </a:r>
            <a:r>
              <a:rPr sz="2400" u="heavy" dirty="0">
                <a:solidFill>
                  <a:srgbClr val="0562C1"/>
                </a:solidFill>
                <a:uFill>
                  <a:solidFill>
                    <a:srgbClr val="0562C1"/>
                  </a:solidFill>
                </a:uFill>
                <a:latin typeface="Calibri"/>
                <a:cs typeface="Calibri"/>
                <a:hlinkClick r:id="rId8"/>
              </a:rPr>
              <a:t>tu</a:t>
            </a:r>
            <a:r>
              <a:rPr sz="2400" u="heavy" spc="5" dirty="0">
                <a:solidFill>
                  <a:srgbClr val="0562C1"/>
                </a:solidFill>
                <a:uFill>
                  <a:solidFill>
                    <a:srgbClr val="0562C1"/>
                  </a:solidFill>
                </a:uFill>
                <a:latin typeface="Calibri"/>
                <a:cs typeface="Calibri"/>
                <a:hlinkClick r:id="rId8"/>
              </a:rPr>
              <a:t>d</a:t>
            </a:r>
            <a:r>
              <a:rPr sz="2400" u="heavy" dirty="0">
                <a:solidFill>
                  <a:srgbClr val="0562C1"/>
                </a:solidFill>
                <a:uFill>
                  <a:solidFill>
                    <a:srgbClr val="0562C1"/>
                  </a:solidFill>
                </a:uFill>
                <a:latin typeface="Calibri"/>
                <a:cs typeface="Calibri"/>
                <a:hlinkClick r:id="rId8"/>
              </a:rPr>
              <a:t>y</a:t>
            </a:r>
            <a:endParaRPr sz="2400">
              <a:latin typeface="Calibri"/>
              <a:cs typeface="Calibri"/>
            </a:endParaRPr>
          </a:p>
          <a:p>
            <a:pPr marL="12700">
              <a:lnSpc>
                <a:spcPts val="3760"/>
              </a:lnSpc>
            </a:pPr>
            <a:r>
              <a:rPr sz="3200" spc="-20" dirty="0">
                <a:latin typeface="Calibri"/>
                <a:cs typeface="Calibri"/>
              </a:rPr>
              <a:t>FSU</a:t>
            </a:r>
            <a:r>
              <a:rPr sz="3200" spc="5" dirty="0">
                <a:latin typeface="Calibri"/>
                <a:cs typeface="Calibri"/>
              </a:rPr>
              <a:t> </a:t>
            </a:r>
            <a:r>
              <a:rPr sz="3200" spc="-20" dirty="0">
                <a:latin typeface="Calibri"/>
                <a:cs typeface="Calibri"/>
              </a:rPr>
              <a:t>Dropbox:</a:t>
            </a:r>
            <a:r>
              <a:rPr sz="3200" spc="20" dirty="0">
                <a:latin typeface="Calibri"/>
                <a:cs typeface="Calibri"/>
              </a:rPr>
              <a:t> </a:t>
            </a:r>
            <a:r>
              <a:rPr sz="2400" u="heavy" spc="-15" dirty="0">
                <a:solidFill>
                  <a:srgbClr val="0562C1"/>
                </a:solidFill>
                <a:uFill>
                  <a:solidFill>
                    <a:srgbClr val="0562C1"/>
                  </a:solidFill>
                </a:uFill>
                <a:latin typeface="Calibri"/>
                <a:cs typeface="Calibri"/>
                <a:hlinkClick r:id="rId9"/>
              </a:rPr>
              <a:t>https://dropbox.fsu.edu/</a:t>
            </a:r>
            <a:endParaRPr sz="2400">
              <a:latin typeface="Calibri"/>
              <a:cs typeface="Calibri"/>
            </a:endParaRPr>
          </a:p>
        </p:txBody>
      </p:sp>
      <p:pic>
        <p:nvPicPr>
          <p:cNvPr id="11" name="Audio 10">
            <a:hlinkClick r:id="" action="ppaction://media"/>
            <a:extLst>
              <a:ext uri="{FF2B5EF4-FFF2-40B4-BE49-F238E27FC236}">
                <a16:creationId xmlns:a16="http://schemas.microsoft.com/office/drawing/2014/main" id="{8143D7C2-DEE8-4D73-8918-CC73987E20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34"/>
    </mc:Choice>
    <mc:Fallback xmlns="">
      <p:transition spd="slow" advTm="1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05939" y="1040130"/>
            <a:ext cx="7721599" cy="4675631"/>
          </a:xfrm>
          <a:prstGeom prst="rect">
            <a:avLst/>
          </a:prstGeom>
        </p:spPr>
      </p:pic>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59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0540" y="659511"/>
            <a:ext cx="3866515" cy="695960"/>
          </a:xfrm>
          <a:prstGeom prst="rect">
            <a:avLst/>
          </a:prstGeom>
        </p:spPr>
        <p:txBody>
          <a:bodyPr vert="horz" wrap="square" lIns="0" tIns="12065" rIns="0" bIns="0" rtlCol="0">
            <a:spAutoFit/>
          </a:bodyPr>
          <a:lstStyle/>
          <a:p>
            <a:pPr marL="12700">
              <a:lnSpc>
                <a:spcPct val="100000"/>
              </a:lnSpc>
              <a:spcBef>
                <a:spcPts val="95"/>
              </a:spcBef>
            </a:pPr>
            <a:r>
              <a:rPr sz="4400" b="0" spc="-55" dirty="0">
                <a:latin typeface="Calibri Light"/>
                <a:cs typeface="Calibri Light"/>
              </a:rPr>
              <a:t>Create</a:t>
            </a:r>
            <a:r>
              <a:rPr sz="4400" b="0" spc="-100" dirty="0">
                <a:latin typeface="Calibri Light"/>
                <a:cs typeface="Calibri Light"/>
              </a:rPr>
              <a:t> </a:t>
            </a:r>
            <a:r>
              <a:rPr sz="4400" b="0" spc="-25" dirty="0">
                <a:latin typeface="Calibri Light"/>
                <a:cs typeface="Calibri Light"/>
              </a:rPr>
              <a:t>Job</a:t>
            </a:r>
            <a:r>
              <a:rPr sz="4400" b="0" spc="-120" dirty="0">
                <a:latin typeface="Calibri Light"/>
                <a:cs typeface="Calibri Light"/>
              </a:rPr>
              <a:t> </a:t>
            </a:r>
            <a:r>
              <a:rPr sz="4400" b="0" spc="-35" dirty="0">
                <a:latin typeface="Calibri Light"/>
                <a:cs typeface="Calibri Light"/>
              </a:rPr>
              <a:t>Listing</a:t>
            </a:r>
            <a:endParaRPr sz="4400">
              <a:latin typeface="Calibri Light"/>
              <a:cs typeface="Calibri Light"/>
            </a:endParaRPr>
          </a:p>
        </p:txBody>
      </p:sp>
      <p:sp>
        <p:nvSpPr>
          <p:cNvPr id="3" name="object 3"/>
          <p:cNvSpPr txBox="1"/>
          <p:nvPr/>
        </p:nvSpPr>
        <p:spPr>
          <a:xfrm>
            <a:off x="620999" y="1439248"/>
            <a:ext cx="10747375" cy="1057275"/>
          </a:xfrm>
          <a:prstGeom prst="rect">
            <a:avLst/>
          </a:prstGeom>
        </p:spPr>
        <p:txBody>
          <a:bodyPr vert="horz" wrap="square" lIns="0" tIns="102870" rIns="0" bIns="0" rtlCol="0">
            <a:spAutoFit/>
          </a:bodyPr>
          <a:lstStyle/>
          <a:p>
            <a:pPr marL="241300" indent="-228600">
              <a:lnSpc>
                <a:spcPct val="100000"/>
              </a:lnSpc>
              <a:spcBef>
                <a:spcPts val="810"/>
              </a:spcBef>
              <a:buFont typeface="Arial"/>
              <a:buChar char="•"/>
              <a:tabLst>
                <a:tab pos="240665" algn="l"/>
                <a:tab pos="241300" algn="l"/>
              </a:tabLst>
            </a:pPr>
            <a:r>
              <a:rPr sz="1800" b="0" spc="-20" dirty="0">
                <a:latin typeface="Calibri Light"/>
                <a:cs typeface="Calibri Light"/>
              </a:rPr>
              <a:t>Create</a:t>
            </a:r>
            <a:r>
              <a:rPr sz="1800" b="0" spc="-50" dirty="0">
                <a:latin typeface="Calibri Light"/>
                <a:cs typeface="Calibri Light"/>
              </a:rPr>
              <a:t> </a:t>
            </a:r>
            <a:r>
              <a:rPr sz="1800" b="0" spc="-5" dirty="0">
                <a:latin typeface="Calibri Light"/>
                <a:cs typeface="Calibri Light"/>
              </a:rPr>
              <a:t>Job</a:t>
            </a:r>
            <a:r>
              <a:rPr sz="1800" b="0" spc="-50" dirty="0">
                <a:latin typeface="Calibri Light"/>
                <a:cs typeface="Calibri Light"/>
              </a:rPr>
              <a:t> </a:t>
            </a:r>
            <a:r>
              <a:rPr sz="1800" b="0" spc="-20" dirty="0">
                <a:latin typeface="Calibri Light"/>
                <a:cs typeface="Calibri Light"/>
              </a:rPr>
              <a:t>Opening</a:t>
            </a:r>
            <a:r>
              <a:rPr sz="1800" b="0" spc="-60" dirty="0">
                <a:latin typeface="Calibri Light"/>
                <a:cs typeface="Calibri Light"/>
              </a:rPr>
              <a:t> </a:t>
            </a:r>
            <a:r>
              <a:rPr sz="1800" b="0" spc="-5" dirty="0">
                <a:latin typeface="Calibri Light"/>
                <a:cs typeface="Calibri Light"/>
              </a:rPr>
              <a:t>(in</a:t>
            </a:r>
            <a:r>
              <a:rPr sz="1800" b="0" spc="-50" dirty="0">
                <a:latin typeface="Calibri Light"/>
                <a:cs typeface="Calibri Light"/>
              </a:rPr>
              <a:t> </a:t>
            </a:r>
            <a:r>
              <a:rPr sz="1800" b="0" spc="-20" dirty="0">
                <a:latin typeface="Calibri Light"/>
                <a:cs typeface="Calibri Light"/>
              </a:rPr>
              <a:t>OMNI</a:t>
            </a:r>
            <a:r>
              <a:rPr sz="1800" b="0" spc="-35" dirty="0">
                <a:latin typeface="Calibri Light"/>
                <a:cs typeface="Calibri Light"/>
              </a:rPr>
              <a:t> </a:t>
            </a:r>
            <a:r>
              <a:rPr sz="1800" b="0" spc="-20" dirty="0">
                <a:latin typeface="Calibri Light"/>
                <a:cs typeface="Calibri Light"/>
              </a:rPr>
              <a:t>HR)</a:t>
            </a:r>
            <a:endParaRPr sz="1800">
              <a:latin typeface="Calibri Light"/>
              <a:cs typeface="Calibri Light"/>
            </a:endParaRPr>
          </a:p>
          <a:p>
            <a:pPr marL="698500" marR="5080" lvl="1" indent="-229235">
              <a:lnSpc>
                <a:spcPct val="110000"/>
              </a:lnSpc>
              <a:spcBef>
                <a:spcPts val="500"/>
              </a:spcBef>
              <a:buFont typeface="Arial"/>
              <a:buChar char="•"/>
              <a:tabLst>
                <a:tab pos="697865" algn="l"/>
                <a:tab pos="698500" algn="l"/>
              </a:tabLst>
            </a:pPr>
            <a:r>
              <a:rPr sz="1800" b="0" spc="-5" dirty="0">
                <a:latin typeface="Calibri Light"/>
                <a:cs typeface="Calibri Light"/>
              </a:rPr>
              <a:t>Access</a:t>
            </a:r>
            <a:r>
              <a:rPr sz="1800" b="0" spc="5" dirty="0">
                <a:latin typeface="Calibri Light"/>
                <a:cs typeface="Calibri Light"/>
              </a:rPr>
              <a:t> </a:t>
            </a:r>
            <a:r>
              <a:rPr sz="1800" b="0" spc="-5" dirty="0">
                <a:latin typeface="Calibri Light"/>
                <a:cs typeface="Calibri Light"/>
              </a:rPr>
              <a:t>is</a:t>
            </a:r>
            <a:r>
              <a:rPr sz="1800" b="0" spc="20" dirty="0">
                <a:latin typeface="Calibri Light"/>
                <a:cs typeface="Calibri Light"/>
              </a:rPr>
              <a:t> </a:t>
            </a:r>
            <a:r>
              <a:rPr sz="1800" b="0" spc="-10" dirty="0">
                <a:latin typeface="Calibri Light"/>
                <a:cs typeface="Calibri Light"/>
              </a:rPr>
              <a:t>available</a:t>
            </a:r>
            <a:r>
              <a:rPr sz="1800" b="0" spc="25" dirty="0">
                <a:latin typeface="Calibri Light"/>
                <a:cs typeface="Calibri Light"/>
              </a:rPr>
              <a:t> </a:t>
            </a:r>
            <a:r>
              <a:rPr sz="1800" b="0" spc="-10" dirty="0">
                <a:latin typeface="Calibri Light"/>
                <a:cs typeface="Calibri Light"/>
              </a:rPr>
              <a:t>to</a:t>
            </a:r>
            <a:r>
              <a:rPr sz="1800" b="0" spc="5" dirty="0">
                <a:latin typeface="Calibri Light"/>
                <a:cs typeface="Calibri Light"/>
              </a:rPr>
              <a:t> </a:t>
            </a:r>
            <a:r>
              <a:rPr sz="1800" b="0" spc="-10" dirty="0">
                <a:latin typeface="Calibri Light"/>
                <a:cs typeface="Calibri Light"/>
              </a:rPr>
              <a:t>users</a:t>
            </a:r>
            <a:r>
              <a:rPr sz="1800" b="0" spc="25" dirty="0">
                <a:latin typeface="Calibri Light"/>
                <a:cs typeface="Calibri Light"/>
              </a:rPr>
              <a:t> </a:t>
            </a:r>
            <a:r>
              <a:rPr sz="1800" b="0" spc="-5" dirty="0">
                <a:latin typeface="Calibri Light"/>
                <a:cs typeface="Calibri Light"/>
              </a:rPr>
              <a:t>with</a:t>
            </a:r>
            <a:r>
              <a:rPr sz="1800" b="0" spc="10" dirty="0">
                <a:latin typeface="Calibri Light"/>
                <a:cs typeface="Calibri Light"/>
              </a:rPr>
              <a:t> </a:t>
            </a:r>
            <a:r>
              <a:rPr sz="1800" b="0" spc="-25" dirty="0">
                <a:latin typeface="Calibri Light"/>
                <a:cs typeface="Calibri Light"/>
              </a:rPr>
              <a:t>FSU_SS_MANAGER</a:t>
            </a:r>
            <a:r>
              <a:rPr sz="1800" b="0" spc="-40" dirty="0">
                <a:latin typeface="Calibri Light"/>
                <a:cs typeface="Calibri Light"/>
              </a:rPr>
              <a:t> </a:t>
            </a:r>
            <a:r>
              <a:rPr sz="1800" b="0" spc="-15" dirty="0">
                <a:latin typeface="Calibri Light"/>
                <a:cs typeface="Calibri Light"/>
              </a:rPr>
              <a:t>role:</a:t>
            </a:r>
            <a:r>
              <a:rPr sz="1800" b="0" spc="20" dirty="0">
                <a:latin typeface="Calibri Light"/>
                <a:cs typeface="Calibri Light"/>
              </a:rPr>
              <a:t> </a:t>
            </a:r>
            <a:r>
              <a:rPr sz="1800" b="0" spc="-5" dirty="0">
                <a:latin typeface="Calibri Light"/>
                <a:cs typeface="Calibri Light"/>
              </a:rPr>
              <a:t>Go</a:t>
            </a:r>
            <a:r>
              <a:rPr sz="1800" b="0" spc="5" dirty="0">
                <a:latin typeface="Calibri Light"/>
                <a:cs typeface="Calibri Light"/>
              </a:rPr>
              <a:t> </a:t>
            </a:r>
            <a:r>
              <a:rPr sz="1800" b="0" spc="-10" dirty="0">
                <a:latin typeface="Calibri Light"/>
                <a:cs typeface="Calibri Light"/>
              </a:rPr>
              <a:t>to</a:t>
            </a:r>
            <a:r>
              <a:rPr sz="1800" b="0" spc="5" dirty="0">
                <a:latin typeface="Calibri Light"/>
                <a:cs typeface="Calibri Light"/>
              </a:rPr>
              <a:t> </a:t>
            </a:r>
            <a:r>
              <a:rPr sz="1800" b="0" spc="-20" dirty="0">
                <a:latin typeface="Calibri Light"/>
                <a:cs typeface="Calibri Light"/>
              </a:rPr>
              <a:t>https://my.fsu.edu</a:t>
            </a:r>
            <a:r>
              <a:rPr sz="1800" b="0" spc="5" dirty="0">
                <a:latin typeface="Calibri Light"/>
                <a:cs typeface="Calibri Light"/>
              </a:rPr>
              <a:t> </a:t>
            </a:r>
            <a:r>
              <a:rPr sz="1800" b="0" spc="-5" dirty="0">
                <a:latin typeface="Calibri Light"/>
                <a:cs typeface="Calibri Light"/>
              </a:rPr>
              <a:t>and</a:t>
            </a:r>
            <a:r>
              <a:rPr sz="1800" b="0" spc="20" dirty="0">
                <a:latin typeface="Calibri Light"/>
                <a:cs typeface="Calibri Light"/>
              </a:rPr>
              <a:t> </a:t>
            </a:r>
            <a:r>
              <a:rPr sz="1800" b="0" spc="-5" dirty="0">
                <a:latin typeface="Calibri Light"/>
                <a:cs typeface="Calibri Light"/>
              </a:rPr>
              <a:t>sign</a:t>
            </a:r>
            <a:r>
              <a:rPr sz="1800" b="0" spc="30" dirty="0">
                <a:latin typeface="Calibri Light"/>
                <a:cs typeface="Calibri Light"/>
              </a:rPr>
              <a:t> </a:t>
            </a:r>
            <a:r>
              <a:rPr sz="1800" b="0" spc="-15" dirty="0">
                <a:latin typeface="Calibri Light"/>
                <a:cs typeface="Calibri Light"/>
              </a:rPr>
              <a:t>into</a:t>
            </a:r>
            <a:r>
              <a:rPr sz="1800" b="0" spc="5" dirty="0">
                <a:latin typeface="Calibri Light"/>
                <a:cs typeface="Calibri Light"/>
              </a:rPr>
              <a:t> </a:t>
            </a:r>
            <a:r>
              <a:rPr sz="1800" b="0" spc="-5" dirty="0">
                <a:latin typeface="Calibri Light"/>
                <a:cs typeface="Calibri Light"/>
              </a:rPr>
              <a:t>OMNI</a:t>
            </a:r>
            <a:r>
              <a:rPr sz="1800" b="0" spc="20" dirty="0">
                <a:latin typeface="Calibri Light"/>
                <a:cs typeface="Calibri Light"/>
              </a:rPr>
              <a:t> </a:t>
            </a:r>
            <a:r>
              <a:rPr sz="1800" b="0" dirty="0">
                <a:latin typeface="Calibri Light"/>
                <a:cs typeface="Calibri Light"/>
              </a:rPr>
              <a:t>HR</a:t>
            </a:r>
            <a:r>
              <a:rPr sz="1800" b="0" spc="10" dirty="0">
                <a:latin typeface="Calibri Light"/>
                <a:cs typeface="Calibri Light"/>
              </a:rPr>
              <a:t> </a:t>
            </a:r>
            <a:r>
              <a:rPr sz="1800" b="0" spc="-5" dirty="0">
                <a:latin typeface="Calibri Light"/>
                <a:cs typeface="Calibri Light"/>
              </a:rPr>
              <a:t>with </a:t>
            </a:r>
            <a:r>
              <a:rPr sz="1800" b="0" spc="-390" dirty="0">
                <a:latin typeface="Calibri Light"/>
                <a:cs typeface="Calibri Light"/>
              </a:rPr>
              <a:t> </a:t>
            </a:r>
            <a:r>
              <a:rPr sz="1800" b="0" spc="-10" dirty="0">
                <a:latin typeface="Calibri Light"/>
                <a:cs typeface="Calibri Light"/>
              </a:rPr>
              <a:t>your</a:t>
            </a:r>
            <a:r>
              <a:rPr sz="1800" b="0" spc="5" dirty="0">
                <a:latin typeface="Calibri Light"/>
                <a:cs typeface="Calibri Light"/>
              </a:rPr>
              <a:t> </a:t>
            </a:r>
            <a:r>
              <a:rPr sz="1800" b="0" spc="-10" dirty="0">
                <a:latin typeface="Calibri Light"/>
                <a:cs typeface="Calibri Light"/>
              </a:rPr>
              <a:t>FSUID </a:t>
            </a:r>
            <a:r>
              <a:rPr sz="1800" b="0" spc="-5" dirty="0">
                <a:latin typeface="Calibri Light"/>
                <a:cs typeface="Calibri Light"/>
              </a:rPr>
              <a:t>and</a:t>
            </a:r>
            <a:r>
              <a:rPr sz="1800" b="0" spc="10" dirty="0">
                <a:latin typeface="Calibri Light"/>
                <a:cs typeface="Calibri Light"/>
              </a:rPr>
              <a:t> </a:t>
            </a:r>
            <a:r>
              <a:rPr sz="1800" b="0" spc="-10" dirty="0">
                <a:latin typeface="Calibri Light"/>
                <a:cs typeface="Calibri Light"/>
              </a:rPr>
              <a:t>password.</a:t>
            </a:r>
            <a:r>
              <a:rPr sz="1800" b="0" spc="25" dirty="0">
                <a:latin typeface="Calibri Light"/>
                <a:cs typeface="Calibri Light"/>
              </a:rPr>
              <a:t> </a:t>
            </a:r>
            <a:r>
              <a:rPr sz="1800" b="0" spc="-5" dirty="0">
                <a:latin typeface="Calibri Light"/>
                <a:cs typeface="Calibri Light"/>
              </a:rPr>
              <a:t>Click</a:t>
            </a:r>
            <a:r>
              <a:rPr sz="1800" b="0" dirty="0">
                <a:latin typeface="Calibri Light"/>
                <a:cs typeface="Calibri Light"/>
              </a:rPr>
              <a:t> the</a:t>
            </a:r>
            <a:r>
              <a:rPr sz="1800" b="0" spc="-5" dirty="0">
                <a:latin typeface="Calibri Light"/>
                <a:cs typeface="Calibri Light"/>
              </a:rPr>
              <a:t> </a:t>
            </a:r>
            <a:r>
              <a:rPr sz="1800" b="0" dirty="0">
                <a:latin typeface="Calibri Light"/>
                <a:cs typeface="Calibri Light"/>
              </a:rPr>
              <a:t>HR </a:t>
            </a:r>
            <a:r>
              <a:rPr sz="1800" b="0" spc="-10" dirty="0">
                <a:latin typeface="Calibri Light"/>
                <a:cs typeface="Calibri Light"/>
              </a:rPr>
              <a:t>icon.</a:t>
            </a:r>
            <a:endParaRPr sz="1800">
              <a:latin typeface="Calibri Light"/>
              <a:cs typeface="Calibri Light"/>
            </a:endParaRPr>
          </a:p>
        </p:txBody>
      </p:sp>
      <p:pic>
        <p:nvPicPr>
          <p:cNvPr id="4" name="object 4"/>
          <p:cNvPicPr/>
          <p:nvPr/>
        </p:nvPicPr>
        <p:blipFill>
          <a:blip r:embed="rId5" cstate="print"/>
          <a:stretch>
            <a:fillRect/>
          </a:stretch>
        </p:blipFill>
        <p:spPr>
          <a:xfrm>
            <a:off x="7768119" y="412058"/>
            <a:ext cx="3483436" cy="1177353"/>
          </a:xfrm>
          <a:prstGeom prst="rect">
            <a:avLst/>
          </a:prstGeom>
        </p:spPr>
      </p:pic>
      <p:pic>
        <p:nvPicPr>
          <p:cNvPr id="5" name="object 5"/>
          <p:cNvPicPr/>
          <p:nvPr/>
        </p:nvPicPr>
        <p:blipFill>
          <a:blip r:embed="rId6" cstate="print"/>
          <a:stretch>
            <a:fillRect/>
          </a:stretch>
        </p:blipFill>
        <p:spPr>
          <a:xfrm>
            <a:off x="3582784" y="2711696"/>
            <a:ext cx="5177765" cy="3615536"/>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14300">
              <a:lnSpc>
                <a:spcPts val="1240"/>
              </a:lnSpc>
            </a:pPr>
            <a:fld id="{81D60167-4931-47E6-BA6A-407CBD079E47}" type="slidenum">
              <a:rPr dirty="0"/>
              <a:t>8</a:t>
            </a:fld>
            <a:endParaRPr dirty="0"/>
          </a:p>
        </p:txBody>
      </p:sp>
      <p:pic>
        <p:nvPicPr>
          <p:cNvPr id="9" name="Audio 8">
            <a:hlinkClick r:id="" action="ppaction://media"/>
            <a:extLst>
              <a:ext uri="{FF2B5EF4-FFF2-40B4-BE49-F238E27FC236}">
                <a16:creationId xmlns:a16="http://schemas.microsoft.com/office/drawing/2014/main" id="{D9F16720-78E0-4527-A7F6-0B346F9E91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93"/>
    </mc:Choice>
    <mc:Fallback xmlns="">
      <p:transition spd="slow" advTm="14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98096" y="642790"/>
            <a:ext cx="5472430" cy="5668010"/>
          </a:xfrm>
          <a:prstGeom prst="rect">
            <a:avLst/>
          </a:prstGeom>
        </p:spPr>
        <p:txBody>
          <a:bodyPr vert="horz" wrap="square" lIns="0" tIns="57150" rIns="0" bIns="0" rtlCol="0">
            <a:spAutoFit/>
          </a:bodyPr>
          <a:lstStyle/>
          <a:p>
            <a:pPr marL="240665" marR="14604" indent="-228600">
              <a:lnSpc>
                <a:spcPts val="2810"/>
              </a:lnSpc>
              <a:spcBef>
                <a:spcPts val="450"/>
              </a:spcBef>
              <a:buFont typeface="Arial"/>
              <a:buChar char="•"/>
              <a:tabLst>
                <a:tab pos="241300" algn="l"/>
              </a:tabLst>
            </a:pPr>
            <a:r>
              <a:rPr sz="2600" b="0" spc="-10" dirty="0">
                <a:latin typeface="Calibri Light"/>
                <a:cs typeface="Calibri Light"/>
              </a:rPr>
              <a:t>Complete </a:t>
            </a:r>
            <a:r>
              <a:rPr sz="2600" b="0" spc="-5" dirty="0">
                <a:latin typeface="Calibri Light"/>
                <a:cs typeface="Calibri Light"/>
              </a:rPr>
              <a:t>fields on the </a:t>
            </a:r>
            <a:r>
              <a:rPr sz="2600" b="0" spc="-25" dirty="0">
                <a:latin typeface="Calibri Light"/>
                <a:cs typeface="Calibri Light"/>
              </a:rPr>
              <a:t>Primary </a:t>
            </a:r>
            <a:r>
              <a:rPr sz="2600" b="0" spc="-15" dirty="0">
                <a:latin typeface="Calibri Light"/>
                <a:cs typeface="Calibri Light"/>
              </a:rPr>
              <a:t>Job </a:t>
            </a:r>
            <a:r>
              <a:rPr sz="2600" b="0" spc="-10" dirty="0">
                <a:latin typeface="Calibri Light"/>
                <a:cs typeface="Calibri Light"/>
              </a:rPr>
              <a:t> </a:t>
            </a:r>
            <a:r>
              <a:rPr sz="2600" b="0" spc="-20" dirty="0">
                <a:latin typeface="Calibri Light"/>
                <a:cs typeface="Calibri Light"/>
              </a:rPr>
              <a:t>Opening </a:t>
            </a:r>
            <a:r>
              <a:rPr sz="2600" b="0" spc="-35" dirty="0">
                <a:latin typeface="Calibri Light"/>
                <a:cs typeface="Calibri Light"/>
              </a:rPr>
              <a:t>Information </a:t>
            </a:r>
            <a:r>
              <a:rPr sz="2600" b="0" spc="-15" dirty="0">
                <a:latin typeface="Calibri Light"/>
                <a:cs typeface="Calibri Light"/>
              </a:rPr>
              <a:t>tab </a:t>
            </a:r>
            <a:r>
              <a:rPr sz="2600" b="0" spc="-5" dirty="0">
                <a:latin typeface="Calibri Light"/>
                <a:cs typeface="Calibri Light"/>
              </a:rPr>
              <a:t>as </a:t>
            </a:r>
            <a:r>
              <a:rPr sz="2600" b="0" dirty="0">
                <a:latin typeface="Calibri Light"/>
                <a:cs typeface="Calibri Light"/>
              </a:rPr>
              <a:t> </a:t>
            </a:r>
            <a:r>
              <a:rPr sz="2600" b="0" spc="-15" dirty="0">
                <a:latin typeface="Calibri Light"/>
                <a:cs typeface="Calibri Light"/>
              </a:rPr>
              <a:t>demonstrated</a:t>
            </a:r>
            <a:r>
              <a:rPr sz="2600" b="0" spc="-5" dirty="0">
                <a:latin typeface="Calibri Light"/>
                <a:cs typeface="Calibri Light"/>
              </a:rPr>
              <a:t> </a:t>
            </a:r>
            <a:r>
              <a:rPr sz="2600" b="0" spc="-45" dirty="0">
                <a:latin typeface="Calibri Light"/>
                <a:cs typeface="Calibri Light"/>
              </a:rPr>
              <a:t>below,</a:t>
            </a:r>
            <a:r>
              <a:rPr sz="2600" b="0" spc="-15" dirty="0">
                <a:latin typeface="Calibri Light"/>
                <a:cs typeface="Calibri Light"/>
              </a:rPr>
              <a:t> </a:t>
            </a:r>
            <a:r>
              <a:rPr sz="2600" b="0" spc="-5" dirty="0">
                <a:latin typeface="Calibri Light"/>
                <a:cs typeface="Calibri Light"/>
              </a:rPr>
              <a:t>selecting</a:t>
            </a:r>
            <a:r>
              <a:rPr sz="2600" b="0" dirty="0">
                <a:latin typeface="Calibri Light"/>
                <a:cs typeface="Calibri Light"/>
              </a:rPr>
              <a:t> </a:t>
            </a:r>
            <a:r>
              <a:rPr sz="2600" b="0" spc="-5" dirty="0">
                <a:latin typeface="Calibri Light"/>
                <a:cs typeface="Calibri Light"/>
              </a:rPr>
              <a:t>the </a:t>
            </a:r>
            <a:r>
              <a:rPr sz="2600" b="0" dirty="0">
                <a:latin typeface="Calibri Light"/>
                <a:cs typeface="Calibri Light"/>
              </a:rPr>
              <a:t> </a:t>
            </a:r>
            <a:r>
              <a:rPr sz="2600" b="0" spc="-15" dirty="0">
                <a:latin typeface="Calibri Light"/>
                <a:cs typeface="Calibri Light"/>
              </a:rPr>
              <a:t>appropriate</a:t>
            </a:r>
            <a:r>
              <a:rPr sz="2600" b="0" dirty="0">
                <a:latin typeface="Calibri Light"/>
                <a:cs typeface="Calibri Light"/>
              </a:rPr>
              <a:t> </a:t>
            </a:r>
            <a:r>
              <a:rPr sz="2600" b="0" spc="-20" dirty="0">
                <a:latin typeface="Calibri Light"/>
                <a:cs typeface="Calibri Light"/>
              </a:rPr>
              <a:t>Federal</a:t>
            </a:r>
            <a:r>
              <a:rPr sz="2600" b="0" spc="25" dirty="0">
                <a:latin typeface="Calibri Light"/>
                <a:cs typeface="Calibri Light"/>
              </a:rPr>
              <a:t> </a:t>
            </a:r>
            <a:r>
              <a:rPr sz="2600" b="0" spc="-35" dirty="0">
                <a:latin typeface="Calibri Light"/>
                <a:cs typeface="Calibri Light"/>
              </a:rPr>
              <a:t>Work</a:t>
            </a:r>
            <a:r>
              <a:rPr sz="2600" b="0" spc="-5" dirty="0">
                <a:latin typeface="Calibri Light"/>
                <a:cs typeface="Calibri Light"/>
              </a:rPr>
              <a:t> Study </a:t>
            </a:r>
            <a:r>
              <a:rPr sz="2600" b="0" spc="-15" dirty="0">
                <a:latin typeface="Calibri Light"/>
                <a:cs typeface="Calibri Light"/>
              </a:rPr>
              <a:t>Job </a:t>
            </a:r>
            <a:r>
              <a:rPr sz="2600" b="0" spc="-10" dirty="0">
                <a:latin typeface="Calibri Light"/>
                <a:cs typeface="Calibri Light"/>
              </a:rPr>
              <a:t> </a:t>
            </a:r>
            <a:r>
              <a:rPr sz="2600" b="0" spc="-30" dirty="0">
                <a:latin typeface="Calibri Light"/>
                <a:cs typeface="Calibri Light"/>
              </a:rPr>
              <a:t>Family </a:t>
            </a:r>
            <a:r>
              <a:rPr sz="2600" b="0" spc="-5" dirty="0">
                <a:latin typeface="Calibri Light"/>
                <a:cs typeface="Calibri Light"/>
              </a:rPr>
              <a:t>and </a:t>
            </a:r>
            <a:r>
              <a:rPr sz="2600" b="0" spc="-15" dirty="0">
                <a:latin typeface="Calibri Light"/>
                <a:cs typeface="Calibri Light"/>
              </a:rPr>
              <a:t>appropriate Job </a:t>
            </a:r>
            <a:r>
              <a:rPr sz="2600" b="0" spc="-20" dirty="0">
                <a:latin typeface="Calibri Light"/>
                <a:cs typeface="Calibri Light"/>
              </a:rPr>
              <a:t>Code. </a:t>
            </a:r>
            <a:r>
              <a:rPr sz="2600" b="0" spc="-15" dirty="0">
                <a:latin typeface="Calibri Light"/>
                <a:cs typeface="Calibri Light"/>
              </a:rPr>
              <a:t>Enter </a:t>
            </a:r>
            <a:r>
              <a:rPr sz="2600" b="0" spc="-575" dirty="0">
                <a:latin typeface="Calibri Light"/>
                <a:cs typeface="Calibri Light"/>
              </a:rPr>
              <a:t> </a:t>
            </a:r>
            <a:r>
              <a:rPr sz="2600" b="0" spc="-5" dirty="0">
                <a:latin typeface="Calibri Light"/>
                <a:cs typeface="Calibri Light"/>
              </a:rPr>
              <a:t>the</a:t>
            </a:r>
            <a:r>
              <a:rPr sz="2600" b="0" spc="-20" dirty="0">
                <a:latin typeface="Calibri Light"/>
                <a:cs typeface="Calibri Light"/>
              </a:rPr>
              <a:t> </a:t>
            </a:r>
            <a:r>
              <a:rPr sz="2600" b="0" spc="-25" dirty="0">
                <a:latin typeface="Calibri Light"/>
                <a:cs typeface="Calibri Light"/>
              </a:rPr>
              <a:t>Department</a:t>
            </a:r>
            <a:r>
              <a:rPr sz="2600" b="0" spc="-60" dirty="0">
                <a:latin typeface="Calibri Light"/>
                <a:cs typeface="Calibri Light"/>
              </a:rPr>
              <a:t> </a:t>
            </a:r>
            <a:r>
              <a:rPr sz="2600" b="0" spc="-25" dirty="0">
                <a:latin typeface="Calibri Light"/>
                <a:cs typeface="Calibri Light"/>
              </a:rPr>
              <a:t>Number</a:t>
            </a:r>
            <a:r>
              <a:rPr sz="2600" b="0" spc="-60" dirty="0">
                <a:latin typeface="Calibri Light"/>
                <a:cs typeface="Calibri Light"/>
              </a:rPr>
              <a:t> </a:t>
            </a:r>
            <a:r>
              <a:rPr sz="2600" b="0" spc="-5" dirty="0">
                <a:latin typeface="Calibri Light"/>
                <a:cs typeface="Calibri Light"/>
              </a:rPr>
              <a:t>and</a:t>
            </a:r>
            <a:r>
              <a:rPr sz="2600" b="0" spc="-15" dirty="0">
                <a:latin typeface="Calibri Light"/>
                <a:cs typeface="Calibri Light"/>
              </a:rPr>
              <a:t> </a:t>
            </a:r>
            <a:r>
              <a:rPr sz="2600" b="0" spc="-25" dirty="0">
                <a:latin typeface="Calibri Light"/>
                <a:cs typeface="Calibri Light"/>
              </a:rPr>
              <a:t>Recruiting </a:t>
            </a:r>
            <a:r>
              <a:rPr sz="2600" b="0" spc="-575" dirty="0">
                <a:latin typeface="Calibri Light"/>
                <a:cs typeface="Calibri Light"/>
              </a:rPr>
              <a:t> </a:t>
            </a:r>
            <a:r>
              <a:rPr sz="2600" b="0" spc="-25" dirty="0">
                <a:latin typeface="Calibri Light"/>
                <a:cs typeface="Calibri Light"/>
              </a:rPr>
              <a:t>Location.</a:t>
            </a:r>
            <a:r>
              <a:rPr sz="2600" b="0" spc="-30" dirty="0">
                <a:latin typeface="Calibri Light"/>
                <a:cs typeface="Calibri Light"/>
              </a:rPr>
              <a:t> </a:t>
            </a:r>
            <a:r>
              <a:rPr sz="2600" b="0" spc="-15" dirty="0">
                <a:latin typeface="Calibri Light"/>
                <a:cs typeface="Calibri Light"/>
              </a:rPr>
              <a:t>(Leave</a:t>
            </a:r>
            <a:r>
              <a:rPr sz="2600" b="0" dirty="0">
                <a:latin typeface="Calibri Light"/>
                <a:cs typeface="Calibri Light"/>
              </a:rPr>
              <a:t> </a:t>
            </a:r>
            <a:r>
              <a:rPr sz="2600" b="0" spc="-5" dirty="0">
                <a:latin typeface="Calibri Light"/>
                <a:cs typeface="Calibri Light"/>
              </a:rPr>
              <a:t>the</a:t>
            </a:r>
            <a:r>
              <a:rPr sz="2600" b="0" spc="-10" dirty="0">
                <a:latin typeface="Calibri Light"/>
                <a:cs typeface="Calibri Light"/>
              </a:rPr>
              <a:t> Position</a:t>
            </a:r>
            <a:r>
              <a:rPr sz="2600" b="0" spc="-15" dirty="0">
                <a:latin typeface="Calibri Light"/>
                <a:cs typeface="Calibri Light"/>
              </a:rPr>
              <a:t> </a:t>
            </a:r>
            <a:r>
              <a:rPr sz="2600" b="0" spc="-5" dirty="0">
                <a:latin typeface="Calibri Light"/>
                <a:cs typeface="Calibri Light"/>
              </a:rPr>
              <a:t>Number </a:t>
            </a:r>
            <a:r>
              <a:rPr sz="2600" b="0" dirty="0">
                <a:latin typeface="Calibri Light"/>
                <a:cs typeface="Calibri Light"/>
              </a:rPr>
              <a:t> </a:t>
            </a:r>
            <a:r>
              <a:rPr sz="2600" b="0" spc="-5" dirty="0">
                <a:latin typeface="Calibri Light"/>
                <a:cs typeface="Calibri Light"/>
              </a:rPr>
              <a:t>blank.)</a:t>
            </a:r>
            <a:endParaRPr sz="2600" dirty="0">
              <a:latin typeface="Calibri Light"/>
              <a:cs typeface="Calibri Light"/>
            </a:endParaRPr>
          </a:p>
          <a:p>
            <a:pPr marL="240665" marR="5080" indent="-228600">
              <a:lnSpc>
                <a:spcPts val="2810"/>
              </a:lnSpc>
              <a:spcBef>
                <a:spcPts val="980"/>
              </a:spcBef>
              <a:buFont typeface="Arial"/>
              <a:buChar char="•"/>
              <a:tabLst>
                <a:tab pos="241300" algn="l"/>
              </a:tabLst>
            </a:pPr>
            <a:r>
              <a:rPr sz="2600" b="0" spc="-5" dirty="0">
                <a:latin typeface="Calibri Light"/>
                <a:cs typeface="Calibri Light"/>
              </a:rPr>
              <a:t>The </a:t>
            </a:r>
            <a:r>
              <a:rPr sz="2600" b="0" spc="-15" dirty="0">
                <a:latin typeface="Calibri Light"/>
                <a:cs typeface="Calibri Light"/>
              </a:rPr>
              <a:t>Job </a:t>
            </a:r>
            <a:r>
              <a:rPr sz="2600" b="0" spc="-35" dirty="0">
                <a:latin typeface="Calibri Light"/>
                <a:cs typeface="Calibri Light"/>
              </a:rPr>
              <a:t>Posting </a:t>
            </a:r>
            <a:r>
              <a:rPr sz="2600" b="0" spc="-10" dirty="0">
                <a:latin typeface="Calibri Light"/>
                <a:cs typeface="Calibri Light"/>
              </a:rPr>
              <a:t>Title </a:t>
            </a:r>
            <a:r>
              <a:rPr sz="2600" b="0" spc="-5" dirty="0">
                <a:latin typeface="Calibri Light"/>
                <a:cs typeface="Calibri Light"/>
              </a:rPr>
              <a:t>should be </a:t>
            </a:r>
            <a:r>
              <a:rPr sz="2600" b="0" spc="-15" dirty="0">
                <a:latin typeface="Calibri Light"/>
                <a:cs typeface="Calibri Light"/>
              </a:rPr>
              <a:t>updated </a:t>
            </a:r>
            <a:r>
              <a:rPr sz="2600" b="0" spc="-575" dirty="0">
                <a:latin typeface="Calibri Light"/>
                <a:cs typeface="Calibri Light"/>
              </a:rPr>
              <a:t> </a:t>
            </a:r>
            <a:r>
              <a:rPr sz="2600" b="0" spc="-20" dirty="0">
                <a:latin typeface="Calibri Light"/>
                <a:cs typeface="Calibri Light"/>
              </a:rPr>
              <a:t>to</a:t>
            </a:r>
            <a:r>
              <a:rPr sz="2600" b="0" spc="-15" dirty="0">
                <a:latin typeface="Calibri Light"/>
                <a:cs typeface="Calibri Light"/>
              </a:rPr>
              <a:t> </a:t>
            </a:r>
            <a:r>
              <a:rPr sz="2600" b="0" spc="-5" dirty="0">
                <a:latin typeface="Calibri Light"/>
                <a:cs typeface="Calibri Light"/>
              </a:rPr>
              <a:t>something</a:t>
            </a:r>
            <a:r>
              <a:rPr sz="2600" b="0" spc="5" dirty="0">
                <a:latin typeface="Calibri Light"/>
                <a:cs typeface="Calibri Light"/>
              </a:rPr>
              <a:t> </a:t>
            </a:r>
            <a:r>
              <a:rPr sz="2600" b="0" spc="-15" dirty="0">
                <a:latin typeface="Calibri Light"/>
                <a:cs typeface="Calibri Light"/>
              </a:rPr>
              <a:t>more</a:t>
            </a:r>
            <a:r>
              <a:rPr sz="2600" b="0" spc="5" dirty="0">
                <a:latin typeface="Calibri Light"/>
                <a:cs typeface="Calibri Light"/>
              </a:rPr>
              <a:t> </a:t>
            </a:r>
            <a:r>
              <a:rPr sz="2600" b="0" spc="-5" dirty="0">
                <a:latin typeface="Calibri Light"/>
                <a:cs typeface="Calibri Light"/>
              </a:rPr>
              <a:t>specific</a:t>
            </a:r>
            <a:r>
              <a:rPr sz="2600" b="0" spc="-20" dirty="0">
                <a:latin typeface="Calibri Light"/>
                <a:cs typeface="Calibri Light"/>
              </a:rPr>
              <a:t> </a:t>
            </a:r>
            <a:r>
              <a:rPr sz="2600" b="0" spc="-5" dirty="0">
                <a:latin typeface="Calibri Light"/>
                <a:cs typeface="Calibri Light"/>
              </a:rPr>
              <a:t>and </a:t>
            </a:r>
            <a:r>
              <a:rPr sz="2600" b="0" dirty="0">
                <a:latin typeface="Calibri Light"/>
                <a:cs typeface="Calibri Light"/>
              </a:rPr>
              <a:t> </a:t>
            </a:r>
            <a:r>
              <a:rPr sz="2600" b="0" spc="-5" dirty="0">
                <a:latin typeface="Calibri Light"/>
                <a:cs typeface="Calibri Light"/>
              </a:rPr>
              <a:t>meaningful</a:t>
            </a:r>
            <a:r>
              <a:rPr sz="2600" b="0" spc="10" dirty="0">
                <a:latin typeface="Calibri Light"/>
                <a:cs typeface="Calibri Light"/>
              </a:rPr>
              <a:t> </a:t>
            </a:r>
            <a:r>
              <a:rPr sz="2600" b="0" spc="-25" dirty="0">
                <a:latin typeface="Calibri Light"/>
                <a:cs typeface="Calibri Light"/>
              </a:rPr>
              <a:t>for</a:t>
            </a:r>
            <a:r>
              <a:rPr sz="2600" b="0" spc="5" dirty="0">
                <a:latin typeface="Calibri Light"/>
                <a:cs typeface="Calibri Light"/>
              </a:rPr>
              <a:t> </a:t>
            </a:r>
            <a:r>
              <a:rPr sz="2600" b="0" spc="-10" dirty="0">
                <a:latin typeface="Calibri Light"/>
                <a:cs typeface="Calibri Light"/>
              </a:rPr>
              <a:t>FWS</a:t>
            </a:r>
            <a:r>
              <a:rPr sz="2600" b="0" spc="5" dirty="0">
                <a:latin typeface="Calibri Light"/>
                <a:cs typeface="Calibri Light"/>
              </a:rPr>
              <a:t> </a:t>
            </a:r>
            <a:r>
              <a:rPr sz="2600" b="0" spc="-10" dirty="0">
                <a:latin typeface="Calibri Light"/>
                <a:cs typeface="Calibri Light"/>
              </a:rPr>
              <a:t>applicants</a:t>
            </a:r>
            <a:r>
              <a:rPr sz="2600" b="0" spc="-15" dirty="0">
                <a:latin typeface="Calibri Light"/>
                <a:cs typeface="Calibri Light"/>
              </a:rPr>
              <a:t> </a:t>
            </a:r>
            <a:r>
              <a:rPr sz="2600" b="0" spc="-5" dirty="0">
                <a:latin typeface="Calibri Light"/>
                <a:cs typeface="Calibri Light"/>
              </a:rPr>
              <a:t>while </a:t>
            </a:r>
            <a:r>
              <a:rPr sz="2600" b="0" dirty="0">
                <a:latin typeface="Calibri Light"/>
                <a:cs typeface="Calibri Light"/>
              </a:rPr>
              <a:t> </a:t>
            </a:r>
            <a:r>
              <a:rPr sz="2600" b="0" spc="-20" dirty="0">
                <a:latin typeface="Calibri Light"/>
                <a:cs typeface="Calibri Light"/>
              </a:rPr>
              <a:t>keeping</a:t>
            </a:r>
            <a:r>
              <a:rPr sz="2600" b="0" spc="15" dirty="0">
                <a:latin typeface="Calibri Light"/>
                <a:cs typeface="Calibri Light"/>
              </a:rPr>
              <a:t> </a:t>
            </a:r>
            <a:r>
              <a:rPr sz="2600" b="0" spc="-45" dirty="0">
                <a:latin typeface="Calibri Light"/>
                <a:cs typeface="Calibri Light"/>
              </a:rPr>
              <a:t>“AFWS”</a:t>
            </a:r>
            <a:r>
              <a:rPr sz="2600" b="0" spc="5" dirty="0">
                <a:latin typeface="Calibri Light"/>
                <a:cs typeface="Calibri Light"/>
              </a:rPr>
              <a:t> </a:t>
            </a:r>
            <a:r>
              <a:rPr sz="2600" b="0" spc="-5" dirty="0">
                <a:latin typeface="Calibri Light"/>
                <a:cs typeface="Calibri Light"/>
              </a:rPr>
              <a:t>or </a:t>
            </a:r>
            <a:r>
              <a:rPr sz="2600" b="0" spc="-75" dirty="0">
                <a:latin typeface="Calibri Light"/>
                <a:cs typeface="Calibri Light"/>
              </a:rPr>
              <a:t>“ACSL”</a:t>
            </a:r>
            <a:r>
              <a:rPr sz="2600" b="0" spc="-10" dirty="0">
                <a:latin typeface="Calibri Light"/>
                <a:cs typeface="Calibri Light"/>
              </a:rPr>
              <a:t> </a:t>
            </a:r>
            <a:r>
              <a:rPr sz="2600" b="0" spc="-5" dirty="0">
                <a:latin typeface="Calibri Light"/>
                <a:cs typeface="Calibri Light"/>
              </a:rPr>
              <a:t>in the</a:t>
            </a:r>
            <a:r>
              <a:rPr sz="2600" b="0" dirty="0">
                <a:latin typeface="Calibri Light"/>
                <a:cs typeface="Calibri Light"/>
              </a:rPr>
              <a:t> </a:t>
            </a:r>
            <a:r>
              <a:rPr sz="2600" b="0" spc="-5" dirty="0">
                <a:latin typeface="Calibri Light"/>
                <a:cs typeface="Calibri Light"/>
              </a:rPr>
              <a:t>title </a:t>
            </a:r>
            <a:r>
              <a:rPr sz="2600" b="0" dirty="0">
                <a:latin typeface="Calibri Light"/>
                <a:cs typeface="Calibri Light"/>
              </a:rPr>
              <a:t> (e.g.,</a:t>
            </a:r>
            <a:r>
              <a:rPr sz="2600" b="0" spc="15" dirty="0">
                <a:latin typeface="Calibri Light"/>
                <a:cs typeface="Calibri Light"/>
              </a:rPr>
              <a:t> </a:t>
            </a:r>
            <a:r>
              <a:rPr lang="en-US" sz="2600" b="0" spc="15" dirty="0">
                <a:latin typeface="Calibri Light"/>
                <a:cs typeface="Calibri Light"/>
              </a:rPr>
              <a:t>A</a:t>
            </a:r>
            <a:r>
              <a:rPr sz="2600" b="0" spc="-20" dirty="0">
                <a:latin typeface="Calibri Light"/>
                <a:cs typeface="Calibri Light"/>
              </a:rPr>
              <a:t>FWS_FA2</a:t>
            </a:r>
            <a:r>
              <a:rPr lang="en-US" sz="2600" b="0" spc="-20" dirty="0">
                <a:latin typeface="Calibri Light"/>
                <a:cs typeface="Calibri Light"/>
              </a:rPr>
              <a:t>2</a:t>
            </a:r>
            <a:r>
              <a:rPr sz="2600" b="0" spc="-20" dirty="0">
                <a:latin typeface="Calibri Light"/>
                <a:cs typeface="Calibri Light"/>
              </a:rPr>
              <a:t>_Psychology_Office </a:t>
            </a:r>
            <a:r>
              <a:rPr sz="2600" b="0" spc="-15" dirty="0">
                <a:latin typeface="Calibri Light"/>
                <a:cs typeface="Calibri Light"/>
              </a:rPr>
              <a:t> Assistant.)</a:t>
            </a:r>
            <a:endParaRPr sz="2600" dirty="0">
              <a:latin typeface="Calibri Light"/>
              <a:cs typeface="Calibri Light"/>
            </a:endParaRPr>
          </a:p>
          <a:p>
            <a:pPr marL="241300" indent="-228600">
              <a:lnSpc>
                <a:spcPct val="100000"/>
              </a:lnSpc>
              <a:spcBef>
                <a:spcPts val="635"/>
              </a:spcBef>
              <a:buFont typeface="Arial"/>
              <a:buChar char="•"/>
              <a:tabLst>
                <a:tab pos="241300" algn="l"/>
              </a:tabLst>
            </a:pPr>
            <a:r>
              <a:rPr sz="2600" b="0" spc="-5" dirty="0">
                <a:latin typeface="Calibri Light"/>
                <a:cs typeface="Calibri Light"/>
              </a:rPr>
              <a:t>Click</a:t>
            </a:r>
            <a:r>
              <a:rPr sz="2600" b="0" spc="-20" dirty="0">
                <a:latin typeface="Calibri Light"/>
                <a:cs typeface="Calibri Light"/>
              </a:rPr>
              <a:t> </a:t>
            </a:r>
            <a:r>
              <a:rPr sz="2600" b="0" spc="-25" dirty="0">
                <a:latin typeface="Calibri Light"/>
                <a:cs typeface="Calibri Light"/>
              </a:rPr>
              <a:t>Continue</a:t>
            </a:r>
            <a:r>
              <a:rPr sz="2600" b="0" spc="-45" dirty="0">
                <a:latin typeface="Calibri Light"/>
                <a:cs typeface="Calibri Light"/>
              </a:rPr>
              <a:t> </a:t>
            </a:r>
            <a:r>
              <a:rPr sz="2600" b="0" spc="-5" dirty="0">
                <a:latin typeface="Calibri Light"/>
                <a:cs typeface="Calibri Light"/>
              </a:rPr>
              <a:t>once</a:t>
            </a:r>
            <a:r>
              <a:rPr sz="2600" b="0" spc="-15" dirty="0">
                <a:latin typeface="Calibri Light"/>
                <a:cs typeface="Calibri Light"/>
              </a:rPr>
              <a:t> </a:t>
            </a:r>
            <a:r>
              <a:rPr sz="2600" b="0" spc="-10" dirty="0">
                <a:latin typeface="Calibri Light"/>
                <a:cs typeface="Calibri Light"/>
              </a:rPr>
              <a:t>complete.</a:t>
            </a:r>
            <a:endParaRPr sz="2600" dirty="0">
              <a:latin typeface="Calibri Light"/>
              <a:cs typeface="Calibri Light"/>
            </a:endParaRPr>
          </a:p>
        </p:txBody>
      </p:sp>
      <p:pic>
        <p:nvPicPr>
          <p:cNvPr id="3" name="object 3"/>
          <p:cNvPicPr/>
          <p:nvPr/>
        </p:nvPicPr>
        <p:blipFill>
          <a:blip r:embed="rId4" cstate="print"/>
          <a:stretch>
            <a:fillRect/>
          </a:stretch>
        </p:blipFill>
        <p:spPr>
          <a:xfrm>
            <a:off x="6498458" y="669798"/>
            <a:ext cx="4974723" cy="5508245"/>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14300">
              <a:lnSpc>
                <a:spcPts val="1240"/>
              </a:lnSpc>
            </a:pPr>
            <a:fld id="{81D60167-4931-47E6-BA6A-407CBD079E47}" type="slidenum">
              <a:rPr dirty="0"/>
              <a:t>9</a:t>
            </a:fld>
            <a:endParaRPr dirty="0"/>
          </a:p>
        </p:txBody>
      </p:sp>
      <p:pic>
        <p:nvPicPr>
          <p:cNvPr id="5" name="Audio 4">
            <a:hlinkClick r:id="" action="ppaction://media"/>
            <a:extLst>
              <a:ext uri="{FF2B5EF4-FFF2-40B4-BE49-F238E27FC236}">
                <a16:creationId xmlns:a16="http://schemas.microsoft.com/office/drawing/2014/main" id="{AA169B3F-30EE-4AE9-A36E-00006DD3D3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94186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833"/>
    </mc:Choice>
    <mc:Fallback xmlns="">
      <p:transition spd="slow" advTm="37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5358</TotalTime>
  <Words>5292</Words>
  <Application>Microsoft Office PowerPoint</Application>
  <PresentationFormat>Custom</PresentationFormat>
  <Paragraphs>604</Paragraphs>
  <Slides>75</Slides>
  <Notes>15</Notes>
  <HiddenSlides>0</HiddenSlides>
  <MMClips>74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vt:lpstr>
      <vt:lpstr>Calibri</vt:lpstr>
      <vt:lpstr>Calibri Light</vt:lpstr>
      <vt:lpstr>Courier New</vt:lpstr>
      <vt:lpstr>Symbol</vt:lpstr>
      <vt:lpstr>Times New Roman</vt:lpstr>
      <vt:lpstr>Wingdings</vt:lpstr>
      <vt:lpstr>Office Theme</vt:lpstr>
      <vt:lpstr>FSU Federal Work Study  Training</vt:lpstr>
      <vt:lpstr>Federal Work Study</vt:lpstr>
      <vt:lpstr>Federal Allocation</vt:lpstr>
      <vt:lpstr>Number of Students Employed thru FWS Program</vt:lpstr>
      <vt:lpstr>Policies</vt:lpstr>
      <vt:lpstr>FWS Processing Timeline</vt:lpstr>
      <vt:lpstr>FWS Process Timeline (continued)</vt:lpstr>
      <vt:lpstr>Create Job Listing</vt:lpstr>
      <vt:lpstr>PowerPoint Presentation</vt:lpstr>
      <vt:lpstr>PowerPoint Presentation</vt:lpstr>
      <vt:lpstr>Please answer the Additional Job  Specifications of the Background  Check Questionnaire tab based on the  job description:</vt:lpstr>
      <vt:lpstr>PowerPoint Presentation</vt:lpstr>
      <vt:lpstr>Relative Open Date can be left at “0-On  Approval Date.” Positions should be  advertised for a minimum of 7 days,  however, the job listing can be  advertised as long as needed.</vt:lpstr>
      <vt:lpstr>PowerPoint Presentation</vt:lpstr>
      <vt:lpstr>PowerPoint Presentation</vt:lpstr>
      <vt:lpstr>PowerPoint Presentation</vt:lpstr>
      <vt:lpstr>Submit Job Opening for Approval</vt:lpstr>
      <vt:lpstr>Hiring Department Reviews Applications</vt:lpstr>
      <vt:lpstr>PowerPoint Presentation</vt:lpstr>
      <vt:lpstr>PowerPoint Presentation</vt:lpstr>
      <vt:lpstr>PowerPoint Presentation</vt:lpstr>
      <vt:lpstr>Student’s View of the Work Study Job Portal</vt:lpstr>
      <vt:lpstr>Overview</vt:lpstr>
      <vt:lpstr>Overview (Continued) Reasons a student is not able to view/accept FWS  award</vt:lpstr>
      <vt:lpstr>Candidate Selection/Ready to Hire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e-Wizard from Students view https://hrapps.fsu.edu/formswizard6_fws/</vt:lpstr>
      <vt:lpstr>Students View- Part 2 Candidates completes each tab below and confirms information is accurate</vt:lpstr>
      <vt:lpstr>PowerPoint Presentation</vt:lpstr>
      <vt:lpstr>Authorization for  Employment (Page 1 of 2)</vt:lpstr>
      <vt:lpstr>PowerPoint Presentation</vt:lpstr>
      <vt:lpstr>E-Wizard Department Representative Portal</vt:lpstr>
      <vt:lpstr>Please upload the following  required supplemental documents:</vt:lpstr>
      <vt:lpstr>Confirmation that  documents have been  sent via e-Wizard</vt:lpstr>
      <vt:lpstr>Email confirmation received when e-Wizard has been  finalized</vt:lpstr>
      <vt:lpstr>I-9 Process</vt:lpstr>
      <vt:lpstr>I-9 Process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determine if my Work Study student  is ready to begin working:</vt:lpstr>
      <vt:lpstr>e-PAF(sample)</vt:lpstr>
      <vt:lpstr>e-PAF (continued)</vt:lpstr>
      <vt:lpstr>Reminder: Timesheets</vt:lpstr>
      <vt:lpstr>FWS Terms and Conditions</vt:lpstr>
      <vt:lpstr>FWS Terms and Conditions (continued)</vt:lpstr>
      <vt:lpstr>Student Responsibilities</vt:lpstr>
      <vt:lpstr>Supervisor Responsibilities</vt:lpstr>
      <vt:lpstr>Separation Checklist</vt:lpstr>
      <vt:lpstr>Important Upcoming Dates for Federal Work Study</vt:lpstr>
      <vt:lpstr>Future Enhancements</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FSU Federal Work Study  Training</dc:title>
  <dc:creator>Jennifer Hall</dc:creator>
  <cp:lastModifiedBy>Jennifer Hall</cp:lastModifiedBy>
  <cp:revision>59</cp:revision>
  <dcterms:created xsi:type="dcterms:W3CDTF">2021-04-27T12:11:33Z</dcterms:created>
  <dcterms:modified xsi:type="dcterms:W3CDTF">2022-05-13T20:12:35Z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2021-04-26T00:00:00Z</vt:filetime>
  </property>
  <property fmtid="{D5CDD505-2E9C-101B-9397-08002B2CF9AE}" pid="3" name="Creator">
    <vt:lpwstr>Adobe Acrobat Pro DC (32-bit) 21.1.20150</vt:lpwstr>
  </property>
  <property fmtid="{D5CDD505-2E9C-101B-9397-08002B2CF9AE}" pid="4" name="LastSaved">
    <vt:filetime>2021-04-27T00:00:00Z</vt:filetime>
  </property>
</Properties>
</file>